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4660"/>
  </p:normalViewPr>
  <p:slideViewPr>
    <p:cSldViewPr>
      <p:cViewPr>
        <p:scale>
          <a:sx n="100" d="100"/>
          <a:sy n="100" d="100"/>
        </p:scale>
        <p:origin x="-534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4ACDB-C5E6-4751-88BF-7D0F322E012E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402-2A14-466A-AAD8-2B5BF2F4A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AE74C-5BAF-40C4-B9A2-85549C7087DB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2088-1485-412C-9ACA-63A149605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A1CD-5A9C-49BD-AB02-C067FB056CB2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4452-D96E-4731-9CDF-0B3BCE684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CFA4A-FD3F-41D5-A3BC-847CC76DBE78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8774-7586-4CEE-81AD-CE2BD1A2D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AFCB8-6F96-405A-8138-DABCB81A0311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3BB2A-25B5-410C-97A1-D919796F3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DFEE-3CF7-4496-BED0-0BABD0CE90E6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FC059-FEDA-4BC2-A08D-B12ED09F2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97259-CA14-4078-A86E-5AE4980295FD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9C0E-193C-4354-A89D-CA8E6E3A2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F0D05-E75D-4B99-9364-0B909969B1D7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062C-2D53-46F2-A39E-DE7B75A4F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288C-FA11-4836-B10B-BDBF39D5AE22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E856-B314-467A-BA35-84461D6C9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B83B4-A70F-4DED-98E0-C46421F5A620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EDBE-C54E-4BB1-8CB2-762B9A0FC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313E1-869F-4A04-B5A7-EF832B2E4C93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F984-CD36-4E8A-A75E-944A552BA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8D6A5D-F0BA-46CA-84FA-EAFE6B2A4707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7DA6BE-35EC-4ADA-AB05-D8253902A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765175"/>
            <a:ext cx="7772400" cy="3455988"/>
          </a:xfrm>
        </p:spPr>
        <p:txBody>
          <a:bodyPr/>
          <a:lstStyle/>
          <a:p>
            <a:pPr eaLnBrk="1" hangingPunct="1"/>
            <a:r>
              <a:rPr lang="ru-RU" sz="5400" b="1" smtClean="0"/>
              <a:t>Общие признаки </a:t>
            </a:r>
            <a:br>
              <a:rPr lang="ru-RU" sz="5400" b="1" smtClean="0"/>
            </a:br>
            <a:r>
              <a:rPr lang="ru-RU" sz="5400" b="1" smtClean="0"/>
              <a:t>хордовых животных. </a:t>
            </a:r>
            <a:br>
              <a:rPr lang="ru-RU" sz="5400" b="1" smtClean="0"/>
            </a:br>
            <a:r>
              <a:rPr lang="ru-RU" sz="5400" b="1" smtClean="0"/>
              <a:t>Ланцетник. </a:t>
            </a:r>
            <a:br>
              <a:rPr lang="ru-RU" sz="5400" b="1" smtClean="0"/>
            </a:br>
            <a:r>
              <a:rPr lang="ru-RU" sz="5400" b="1" smtClean="0"/>
              <a:t>Подтип черепные</a:t>
            </a:r>
            <a:endParaRPr lang="ru-RU" sz="5400" smtClean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4581525"/>
            <a:ext cx="6400800" cy="1344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Урок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по биологии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в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7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классе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chemeClr val="tx1"/>
                </a:solidFill>
                <a:latin typeface="Arial" charset="0"/>
              </a:rPr>
              <a:t>Автор: Барышников А.Д.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latin typeface="Arial" charset="0"/>
              </a:rPr>
              <a:t>Цель урока: изучить общие признаки хордовых животных.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smtClean="0">
                <a:latin typeface="Arial" charset="0"/>
              </a:rPr>
              <a:t>Задачи: </a:t>
            </a:r>
          </a:p>
          <a:p>
            <a:r>
              <a:rPr lang="ru-RU" sz="2400" smtClean="0">
                <a:latin typeface="Arial" charset="0"/>
              </a:rPr>
              <a:t>- сформировать знания о характерных признаках типа Хордовые, особенностях строения бесчерепных и черепных животных; </a:t>
            </a:r>
          </a:p>
          <a:p>
            <a:r>
              <a:rPr lang="ru-RU" sz="2400" smtClean="0">
                <a:latin typeface="Arial" charset="0"/>
              </a:rPr>
              <a:t>- развивать умения работать с учебником, выделять существенные признаки, обобщать, устанавливать причинно-следственные связи; </a:t>
            </a:r>
          </a:p>
          <a:p>
            <a:r>
              <a:rPr lang="ru-RU" sz="2400" smtClean="0">
                <a:latin typeface="Arial" charset="0"/>
              </a:rPr>
              <a:t>- воспитывать культуру труда, развивать коммуникативные способности учащихся.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Пищеварительная система позвоночных</a:t>
            </a:r>
          </a:p>
        </p:txBody>
      </p:sp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116013" y="1916113"/>
            <a:ext cx="7456857" cy="3889375"/>
            <a:chOff x="1124" y="12088"/>
            <a:chExt cx="10588" cy="1828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1124" y="12088"/>
              <a:ext cx="1050" cy="3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ru-RU" sz="1200">
                <a:latin typeface="Calibri" pitchFamily="34" charset="0"/>
              </a:endParaRPr>
            </a:p>
            <a:p>
              <a:pPr algn="ctr"/>
              <a:r>
                <a:rPr lang="ru-RU" sz="2400">
                  <a:latin typeface="Calibri" pitchFamily="34" charset="0"/>
                </a:rPr>
                <a:t>Рот</a:t>
              </a:r>
            </a:p>
            <a:p>
              <a:pPr algn="ctr"/>
              <a:endParaRPr lang="ru-RU" sz="1200"/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2489" y="12088"/>
              <a:ext cx="1191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Глот-ка</a:t>
              </a:r>
              <a:endParaRPr lang="ru-RU" sz="2400"/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3850" y="12096"/>
              <a:ext cx="1474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Пище-вод</a:t>
              </a:r>
              <a:endParaRPr lang="ru-RU" sz="2400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5553" y="12104"/>
              <a:ext cx="1474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Желу-док</a:t>
              </a:r>
              <a:endParaRPr lang="ru-RU" sz="2400"/>
            </a:p>
          </p:txBody>
        </p:sp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7346" y="12104"/>
              <a:ext cx="1651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Кишеч-ник</a:t>
              </a:r>
              <a:endParaRPr lang="ru-RU" sz="2400"/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9185" y="12096"/>
              <a:ext cx="1996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АО или клоака</a:t>
              </a:r>
              <a:endParaRPr lang="ru-RU" sz="2400"/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1642" y="13218"/>
              <a:ext cx="1770" cy="6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>
                  <a:latin typeface="Calibri" pitchFamily="34" charset="0"/>
                </a:rPr>
                <a:t>Слюн-ные железы</a:t>
              </a:r>
              <a:endParaRPr lang="ru-RU" sz="2400"/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5214" y="13274"/>
              <a:ext cx="2324" cy="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>
                  <a:latin typeface="Calibri" pitchFamily="34" charset="0"/>
                </a:rPr>
                <a:t>Поджелу-дочная железа</a:t>
              </a:r>
              <a:endParaRPr lang="ru-RU" sz="2400"/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7668" y="13274"/>
              <a:ext cx="1636" cy="2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Печень</a:t>
              </a:r>
              <a:endParaRPr lang="ru-RU" sz="2400"/>
            </a:p>
          </p:txBody>
        </p:sp>
        <p:sp>
          <p:nvSpPr>
            <p:cNvPr id="14348" name="Text Box 12"/>
            <p:cNvSpPr txBox="1">
              <a:spLocks noChangeArrowheads="1"/>
            </p:cNvSpPr>
            <p:nvPr/>
          </p:nvSpPr>
          <p:spPr bwMode="auto">
            <a:xfrm>
              <a:off x="9498" y="13274"/>
              <a:ext cx="2214" cy="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 dirty="0" smtClean="0">
                  <a:latin typeface="Calibri" pitchFamily="34" charset="0"/>
                </a:rPr>
                <a:t>Желчный </a:t>
              </a:r>
              <a:r>
                <a:rPr lang="ru-RU" sz="2400" dirty="0">
                  <a:latin typeface="Calibri" pitchFamily="34" charset="0"/>
                </a:rPr>
                <a:t>пузырь</a:t>
              </a:r>
              <a:endParaRPr lang="ru-RU" sz="2400" dirty="0"/>
            </a:p>
          </p:txBody>
        </p:sp>
        <p:cxnSp>
          <p:nvCxnSpPr>
            <p:cNvPr id="14349" name="AutoShape 13"/>
            <p:cNvCxnSpPr>
              <a:cxnSpLocks noChangeShapeType="1"/>
            </p:cNvCxnSpPr>
            <p:nvPr/>
          </p:nvCxnSpPr>
          <p:spPr bwMode="auto">
            <a:xfrm>
              <a:off x="2174" y="12286"/>
              <a:ext cx="315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0" name="AutoShape 14"/>
            <p:cNvCxnSpPr>
              <a:cxnSpLocks noChangeShapeType="1"/>
              <a:endCxn id="14341" idx="1"/>
            </p:cNvCxnSpPr>
            <p:nvPr/>
          </p:nvCxnSpPr>
          <p:spPr bwMode="auto">
            <a:xfrm>
              <a:off x="3680" y="12291"/>
              <a:ext cx="170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1" name="AutoShape 15"/>
            <p:cNvCxnSpPr>
              <a:cxnSpLocks noChangeShapeType="1"/>
            </p:cNvCxnSpPr>
            <p:nvPr/>
          </p:nvCxnSpPr>
          <p:spPr bwMode="auto">
            <a:xfrm>
              <a:off x="5324" y="12310"/>
              <a:ext cx="22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2" name="AutoShape 16"/>
            <p:cNvCxnSpPr>
              <a:cxnSpLocks noChangeShapeType="1"/>
            </p:cNvCxnSpPr>
            <p:nvPr/>
          </p:nvCxnSpPr>
          <p:spPr bwMode="auto">
            <a:xfrm>
              <a:off x="7027" y="12294"/>
              <a:ext cx="31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3" name="AutoShape 17"/>
            <p:cNvCxnSpPr>
              <a:cxnSpLocks noChangeShapeType="1"/>
              <a:stCxn id="14343" idx="3"/>
              <a:endCxn id="14344" idx="1"/>
            </p:cNvCxnSpPr>
            <p:nvPr/>
          </p:nvCxnSpPr>
          <p:spPr bwMode="auto">
            <a:xfrm flipV="1">
              <a:off x="8997" y="12297"/>
              <a:ext cx="188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4" name="AutoShape 18"/>
            <p:cNvCxnSpPr>
              <a:cxnSpLocks noChangeShapeType="1"/>
            </p:cNvCxnSpPr>
            <p:nvPr/>
          </p:nvCxnSpPr>
          <p:spPr bwMode="auto">
            <a:xfrm flipH="1" flipV="1">
              <a:off x="1840" y="12460"/>
              <a:ext cx="34" cy="7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5" name="AutoShape 19"/>
            <p:cNvCxnSpPr>
              <a:cxnSpLocks noChangeShapeType="1"/>
            </p:cNvCxnSpPr>
            <p:nvPr/>
          </p:nvCxnSpPr>
          <p:spPr bwMode="auto">
            <a:xfrm flipV="1">
              <a:off x="6759" y="12507"/>
              <a:ext cx="1032" cy="7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6" name="AutoShape 20"/>
            <p:cNvCxnSpPr>
              <a:cxnSpLocks noChangeShapeType="1"/>
            </p:cNvCxnSpPr>
            <p:nvPr/>
          </p:nvCxnSpPr>
          <p:spPr bwMode="auto">
            <a:xfrm flipH="1" flipV="1">
              <a:off x="8449" y="12507"/>
              <a:ext cx="1881" cy="7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4357" name="AutoShape 21"/>
            <p:cNvCxnSpPr>
              <a:cxnSpLocks noChangeShapeType="1"/>
            </p:cNvCxnSpPr>
            <p:nvPr/>
          </p:nvCxnSpPr>
          <p:spPr bwMode="auto">
            <a:xfrm flipV="1">
              <a:off x="8449" y="12818"/>
              <a:ext cx="736" cy="4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Кровеносная система позвоночных</a:t>
            </a:r>
          </a:p>
        </p:txBody>
      </p:sp>
      <p:grpSp>
        <p:nvGrpSpPr>
          <p:cNvPr id="15362" name="Group 22"/>
          <p:cNvGrpSpPr>
            <a:grpSpLocks/>
          </p:cNvGrpSpPr>
          <p:nvPr/>
        </p:nvGrpSpPr>
        <p:grpSpPr bwMode="auto">
          <a:xfrm>
            <a:off x="900113" y="1773238"/>
            <a:ext cx="7704137" cy="3333750"/>
            <a:chOff x="3251" y="2798"/>
            <a:chExt cx="7869" cy="2087"/>
          </a:xfrm>
        </p:grpSpPr>
        <p:sp>
          <p:nvSpPr>
            <p:cNvPr id="15363" name="Text Box 23"/>
            <p:cNvSpPr txBox="1">
              <a:spLocks noChangeArrowheads="1"/>
            </p:cNvSpPr>
            <p:nvPr/>
          </p:nvSpPr>
          <p:spPr bwMode="auto">
            <a:xfrm>
              <a:off x="4516" y="2798"/>
              <a:ext cx="3725" cy="3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>
                  <a:latin typeface="Calibri" pitchFamily="34" charset="0"/>
                </a:rPr>
                <a:t>Кровеносная система</a:t>
              </a:r>
              <a:endParaRPr lang="ru-RU" sz="2800"/>
            </a:p>
          </p:txBody>
        </p:sp>
        <p:sp>
          <p:nvSpPr>
            <p:cNvPr id="15364" name="Text Box 24"/>
            <p:cNvSpPr txBox="1">
              <a:spLocks noChangeArrowheads="1"/>
            </p:cNvSpPr>
            <p:nvPr/>
          </p:nvSpPr>
          <p:spPr bwMode="auto">
            <a:xfrm>
              <a:off x="3251" y="3688"/>
              <a:ext cx="2429" cy="3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>
                  <a:latin typeface="Calibri" pitchFamily="34" charset="0"/>
                </a:rPr>
                <a:t>Сердце</a:t>
              </a:r>
              <a:endParaRPr lang="ru-RU" sz="2800"/>
            </a:p>
          </p:txBody>
        </p:sp>
        <p:sp>
          <p:nvSpPr>
            <p:cNvPr id="15365" name="Text Box 25"/>
            <p:cNvSpPr txBox="1">
              <a:spLocks noChangeArrowheads="1"/>
            </p:cNvSpPr>
            <p:nvPr/>
          </p:nvSpPr>
          <p:spPr bwMode="auto">
            <a:xfrm>
              <a:off x="6805" y="3688"/>
              <a:ext cx="3725" cy="3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>
                  <a:latin typeface="Calibri" pitchFamily="34" charset="0"/>
                </a:rPr>
                <a:t>Кровеносные сосуды</a:t>
              </a:r>
              <a:endParaRPr lang="ru-RU" sz="2800"/>
            </a:p>
          </p:txBody>
        </p:sp>
        <p:sp>
          <p:nvSpPr>
            <p:cNvPr id="15366" name="Text Box 26"/>
            <p:cNvSpPr txBox="1">
              <a:spLocks noChangeArrowheads="1"/>
            </p:cNvSpPr>
            <p:nvPr/>
          </p:nvSpPr>
          <p:spPr bwMode="auto">
            <a:xfrm>
              <a:off x="6285" y="4596"/>
              <a:ext cx="1485" cy="2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Артерии</a:t>
              </a:r>
              <a:endParaRPr lang="ru-RU" sz="2400"/>
            </a:p>
          </p:txBody>
        </p:sp>
        <p:sp>
          <p:nvSpPr>
            <p:cNvPr id="15367" name="Text Box 27"/>
            <p:cNvSpPr txBox="1">
              <a:spLocks noChangeArrowheads="1"/>
            </p:cNvSpPr>
            <p:nvPr/>
          </p:nvSpPr>
          <p:spPr bwMode="auto">
            <a:xfrm>
              <a:off x="7895" y="4596"/>
              <a:ext cx="1375" cy="2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Вены</a:t>
              </a:r>
              <a:endParaRPr lang="ru-RU" sz="2400"/>
            </a:p>
          </p:txBody>
        </p:sp>
        <p:sp>
          <p:nvSpPr>
            <p:cNvPr id="15368" name="Text Box 28"/>
            <p:cNvSpPr txBox="1">
              <a:spLocks noChangeArrowheads="1"/>
            </p:cNvSpPr>
            <p:nvPr/>
          </p:nvSpPr>
          <p:spPr bwMode="auto">
            <a:xfrm>
              <a:off x="9365" y="4596"/>
              <a:ext cx="1755" cy="2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Капилляры</a:t>
              </a:r>
              <a:endParaRPr lang="ru-RU" sz="2400"/>
            </a:p>
          </p:txBody>
        </p:sp>
        <p:cxnSp>
          <p:nvCxnSpPr>
            <p:cNvPr id="15369" name="AutoShape 29"/>
            <p:cNvCxnSpPr>
              <a:cxnSpLocks noChangeShapeType="1"/>
            </p:cNvCxnSpPr>
            <p:nvPr/>
          </p:nvCxnSpPr>
          <p:spPr bwMode="auto">
            <a:xfrm flipH="1">
              <a:off x="4820" y="3152"/>
              <a:ext cx="10" cy="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370" name="AutoShape 30"/>
            <p:cNvCxnSpPr>
              <a:cxnSpLocks noChangeShapeType="1"/>
            </p:cNvCxnSpPr>
            <p:nvPr/>
          </p:nvCxnSpPr>
          <p:spPr bwMode="auto">
            <a:xfrm flipH="1">
              <a:off x="7885" y="3152"/>
              <a:ext cx="10" cy="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371" name="AutoShape 31"/>
            <p:cNvCxnSpPr>
              <a:cxnSpLocks noChangeShapeType="1"/>
            </p:cNvCxnSpPr>
            <p:nvPr/>
          </p:nvCxnSpPr>
          <p:spPr bwMode="auto">
            <a:xfrm flipH="1">
              <a:off x="7180" y="4060"/>
              <a:ext cx="10" cy="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372" name="AutoShape 32"/>
            <p:cNvCxnSpPr>
              <a:cxnSpLocks noChangeShapeType="1"/>
            </p:cNvCxnSpPr>
            <p:nvPr/>
          </p:nvCxnSpPr>
          <p:spPr bwMode="auto">
            <a:xfrm flipH="1">
              <a:off x="8570" y="4060"/>
              <a:ext cx="10" cy="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373" name="AutoShape 33"/>
            <p:cNvCxnSpPr>
              <a:cxnSpLocks noChangeShapeType="1"/>
            </p:cNvCxnSpPr>
            <p:nvPr/>
          </p:nvCxnSpPr>
          <p:spPr bwMode="auto">
            <a:xfrm flipH="1">
              <a:off x="10100" y="4060"/>
              <a:ext cx="10" cy="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Выделительная система позвоночных</a:t>
            </a:r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827088" y="1916113"/>
            <a:ext cx="7705725" cy="1200150"/>
            <a:chOff x="950" y="7537"/>
            <a:chExt cx="9368" cy="330"/>
          </a:xfrm>
        </p:grpSpPr>
        <p:sp>
          <p:nvSpPr>
            <p:cNvPr id="16389" name="Text Box 3"/>
            <p:cNvSpPr txBox="1">
              <a:spLocks noChangeArrowheads="1"/>
            </p:cNvSpPr>
            <p:nvPr/>
          </p:nvSpPr>
          <p:spPr bwMode="auto">
            <a:xfrm>
              <a:off x="950" y="7636"/>
              <a:ext cx="1444" cy="1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Почки</a:t>
              </a:r>
              <a:endParaRPr lang="ru-RU" sz="2400"/>
            </a:p>
          </p:txBody>
        </p:sp>
        <p:sp>
          <p:nvSpPr>
            <p:cNvPr id="16390" name="Text Box 4"/>
            <p:cNvSpPr txBox="1">
              <a:spLocks noChangeArrowheads="1"/>
            </p:cNvSpPr>
            <p:nvPr/>
          </p:nvSpPr>
          <p:spPr bwMode="auto">
            <a:xfrm>
              <a:off x="3159" y="7597"/>
              <a:ext cx="1756" cy="2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Мочеточ-ники</a:t>
              </a:r>
              <a:endParaRPr lang="ru-RU" sz="2400"/>
            </a:p>
          </p:txBody>
        </p:sp>
        <p:sp>
          <p:nvSpPr>
            <p:cNvPr id="16391" name="Text Box 5"/>
            <p:cNvSpPr txBox="1">
              <a:spLocks noChangeArrowheads="1"/>
            </p:cNvSpPr>
            <p:nvPr/>
          </p:nvSpPr>
          <p:spPr bwMode="auto">
            <a:xfrm>
              <a:off x="5415" y="7586"/>
              <a:ext cx="1839" cy="2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Мочевой пузырь</a:t>
              </a:r>
              <a:endParaRPr lang="ru-RU" sz="2400"/>
            </a:p>
          </p:txBody>
        </p:sp>
        <p:sp>
          <p:nvSpPr>
            <p:cNvPr id="16392" name="Text Box 6"/>
            <p:cNvSpPr txBox="1">
              <a:spLocks noChangeArrowheads="1"/>
            </p:cNvSpPr>
            <p:nvPr/>
          </p:nvSpPr>
          <p:spPr bwMode="auto">
            <a:xfrm>
              <a:off x="7779" y="7537"/>
              <a:ext cx="2539" cy="3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latin typeface="Calibri" pitchFamily="34" charset="0"/>
                </a:rPr>
                <a:t>Мочеиспуска-тельный канал</a:t>
              </a:r>
              <a:endParaRPr lang="ru-RU" sz="2400"/>
            </a:p>
          </p:txBody>
        </p:sp>
        <p:cxnSp>
          <p:nvCxnSpPr>
            <p:cNvPr id="16393" name="AutoShape 7"/>
            <p:cNvCxnSpPr>
              <a:cxnSpLocks noChangeShapeType="1"/>
            </p:cNvCxnSpPr>
            <p:nvPr/>
          </p:nvCxnSpPr>
          <p:spPr bwMode="auto">
            <a:xfrm>
              <a:off x="2374" y="7695"/>
              <a:ext cx="7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394" name="AutoShape 8"/>
            <p:cNvCxnSpPr>
              <a:cxnSpLocks noChangeShapeType="1"/>
            </p:cNvCxnSpPr>
            <p:nvPr/>
          </p:nvCxnSpPr>
          <p:spPr bwMode="auto">
            <a:xfrm>
              <a:off x="4913" y="7695"/>
              <a:ext cx="50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395" name="AutoShape 9"/>
            <p:cNvCxnSpPr>
              <a:cxnSpLocks noChangeShapeType="1"/>
            </p:cNvCxnSpPr>
            <p:nvPr/>
          </p:nvCxnSpPr>
          <p:spPr bwMode="auto">
            <a:xfrm>
              <a:off x="7254" y="7695"/>
              <a:ext cx="5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16387" name="Рисунок 21" descr="lancetnik_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860800"/>
            <a:ext cx="2641600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22"/>
          <p:cNvSpPr txBox="1">
            <a:spLocks noChangeArrowheads="1"/>
          </p:cNvSpPr>
          <p:nvPr/>
        </p:nvSpPr>
        <p:spPr bwMode="auto">
          <a:xfrm>
            <a:off x="5076825" y="4941888"/>
            <a:ext cx="2374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Ланцетник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106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Общие признаки  хордовых животных.  Ланцетник.  Подтип черепные</vt:lpstr>
      <vt:lpstr>Цель урока: изучить общие признаки хордовых животных.</vt:lpstr>
      <vt:lpstr>Пищеварительная система позвоночных</vt:lpstr>
      <vt:lpstr>Кровеносная система позвоночных</vt:lpstr>
      <vt:lpstr>Выделительная система позвоночных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признаки  хордовых животных.  Ланцетник.  Подтип черепные</dc:title>
  <dc:creator>Денис Махаев</dc:creator>
  <cp:lastModifiedBy>User</cp:lastModifiedBy>
  <cp:revision>7</cp:revision>
  <dcterms:created xsi:type="dcterms:W3CDTF">2013-04-14T06:58:32Z</dcterms:created>
  <dcterms:modified xsi:type="dcterms:W3CDTF">2014-04-19T14:34:42Z</dcterms:modified>
</cp:coreProperties>
</file>