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2A11AE-3BE7-41A5-8BFA-303F7FD89E08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CD637D-C4F3-408F-A836-24E6E909A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02F62-2C0E-4026-9932-467526D66BD8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6C22-0ABF-412A-A1F8-7876DC9AE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34E98-0881-4688-886E-3115EE2BF207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4528A-B3CF-4CB7-BC7B-4DA0FBD07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C8424-B644-4F29-9BE7-6D63F58F848E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9C75-EE2D-42D7-809B-47AE90498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7C949-4CFF-4130-BB47-DF05D7BA69AA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A0E511-4CED-456B-959D-E72A627BD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CC64EC-8848-4A38-B4DB-D910A81D5CAC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453EE8-C908-4D62-9D73-37329F7D7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34C390-9E48-4184-B5DA-423B7A037245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45DA86-2639-4987-9559-BEBDC1D32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D0F00-829C-4A72-9E72-05575A4C67EC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C6FA6-EA7F-4E78-910F-75363D397F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40C80-DFA2-46D4-B074-143F1C2F00A9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B265AAF-8FAC-4575-9D23-0EB783C54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9550-4DB7-4BC6-8F5B-FAA907BB01CE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4D736-3875-4DD8-BBF0-53302564D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E09F69-5616-449A-92FC-7213E6DD10DF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D4F5B01-C668-4ED5-8233-1F63E87A0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A86329D-B755-4112-A28D-B22AFDF10870}" type="datetimeFigureOut">
              <a:rPr lang="ru-RU"/>
              <a:pPr>
                <a:defRPr/>
              </a:pPr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0C24016-102A-46F1-9671-5E5F67351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0" r:id="rId6"/>
    <p:sldLayoutId id="2147483676" r:id="rId7"/>
    <p:sldLayoutId id="2147483669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620713"/>
            <a:ext cx="6477000" cy="41767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8000" b="1" dirty="0" smtClean="0"/>
              <a:t>Обменные </a:t>
            </a:r>
            <a:br>
              <a:rPr lang="ru-RU" sz="8000" b="1" dirty="0" smtClean="0"/>
            </a:br>
            <a:r>
              <a:rPr lang="ru-RU" sz="8000" b="1" dirty="0" smtClean="0"/>
              <a:t>процессы </a:t>
            </a:r>
            <a:br>
              <a:rPr lang="ru-RU" sz="8000" b="1" dirty="0" smtClean="0"/>
            </a:br>
            <a:r>
              <a:rPr lang="ru-RU" sz="8000" b="1" dirty="0" smtClean="0"/>
              <a:t>в организме</a:t>
            </a:r>
            <a:endParaRPr lang="ru-RU" sz="8000" b="1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ru-RU" smtClean="0"/>
              <a:t>Урок по биологии в </a:t>
            </a:r>
            <a:r>
              <a:rPr lang="ru-RU" smtClean="0">
                <a:latin typeface="Arial" charset="0"/>
              </a:rPr>
              <a:t>8</a:t>
            </a:r>
            <a:r>
              <a:rPr lang="ru-RU" smtClean="0"/>
              <a:t> класс</a:t>
            </a:r>
            <a:r>
              <a:rPr lang="ru-RU" smtClean="0">
                <a:latin typeface="Arial" charset="0"/>
              </a:rPr>
              <a:t>е</a:t>
            </a:r>
          </a:p>
          <a:p>
            <a:pPr eaLnBrk="1" hangingPunct="1"/>
            <a:r>
              <a:rPr lang="ru-RU" smtClean="0">
                <a:latin typeface="Arial" charset="0"/>
              </a:rPr>
              <a:t> Автор: Барышников А.Д.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smtClean="0">
                <a:latin typeface="Arial" charset="0"/>
              </a:rPr>
              <a:t>Цель урока: сформировать понятия процессов обмена веществ и превращения энергии как основу жизнедеятельности организма.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500" smtClean="0">
                <a:latin typeface="Arial" charset="0"/>
              </a:rPr>
              <a:t>Задачи: </a:t>
            </a:r>
          </a:p>
          <a:p>
            <a:r>
              <a:rPr lang="ru-RU" sz="2500" smtClean="0">
                <a:latin typeface="Arial" charset="0"/>
              </a:rPr>
              <a:t>- развивать понятия «обмен веществ», «нейрогуморальная регуляция», сформировать знания о сущности пластического и энергетического обмена, их взаимосвязи, этапах обмена веществ;</a:t>
            </a:r>
          </a:p>
          <a:p>
            <a:r>
              <a:rPr lang="ru-RU" sz="2500" smtClean="0">
                <a:latin typeface="Arial" charset="0"/>
              </a:rPr>
              <a:t> - совершенствовать умения выделять главное, устанавливать причинно-следственные связи; </a:t>
            </a:r>
          </a:p>
          <a:p>
            <a:r>
              <a:rPr lang="ru-RU" sz="2500" smtClean="0">
                <a:latin typeface="Arial" charset="0"/>
              </a:rPr>
              <a:t>- осуществлять гигиеническое воспитание учащихся.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Взаимосвязь пластического </a:t>
            </a:r>
            <a:br>
              <a:rPr lang="ru-RU" b="1" dirty="0" smtClean="0"/>
            </a:br>
            <a:r>
              <a:rPr lang="ru-RU" b="1" dirty="0" smtClean="0"/>
              <a:t>и энергетического обмена веществ</a:t>
            </a:r>
            <a:endParaRPr lang="ru-RU" b="1" dirty="0"/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331913" y="2276475"/>
            <a:ext cx="7129462" cy="3527425"/>
            <a:chOff x="2098" y="8887"/>
            <a:chExt cx="7716" cy="3074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2098" y="10002"/>
              <a:ext cx="2491" cy="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latin typeface="Calibri" pitchFamily="34" charset="0"/>
                </a:rPr>
                <a:t>ПЛАСТИЧЕСКИ</a:t>
              </a:r>
              <a:r>
                <a:rPr lang="ru-RU" sz="2400" b="1"/>
                <a:t>й</a:t>
              </a:r>
              <a:r>
                <a:rPr lang="ru-RU" sz="2000" b="1">
                  <a:latin typeface="Calibri" pitchFamily="34" charset="0"/>
                </a:rPr>
                <a:t> ОБМЕН</a:t>
              </a:r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6775" y="9994"/>
              <a:ext cx="3039" cy="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latin typeface="Calibri" pitchFamily="34" charset="0"/>
                </a:rPr>
                <a:t>ЭНЕРГЕТИЧЕСКИЙ ОБМЕН</a:t>
              </a:r>
            </a:p>
          </p:txBody>
        </p:sp>
        <p:sp>
          <p:nvSpPr>
            <p:cNvPr id="15365" name="AutoShape 5"/>
            <p:cNvSpPr>
              <a:spLocks noChangeArrowheads="1"/>
            </p:cNvSpPr>
            <p:nvPr/>
          </p:nvSpPr>
          <p:spPr bwMode="auto">
            <a:xfrm>
              <a:off x="3374" y="8887"/>
              <a:ext cx="6040" cy="989"/>
            </a:xfrm>
            <a:prstGeom prst="curvedDownArrow">
              <a:avLst>
                <a:gd name="adj1" fmla="val 122144"/>
                <a:gd name="adj2" fmla="val 244287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366" name="AutoShape 6"/>
            <p:cNvSpPr>
              <a:spLocks noChangeArrowheads="1"/>
            </p:cNvSpPr>
            <p:nvPr/>
          </p:nvSpPr>
          <p:spPr bwMode="auto">
            <a:xfrm flipH="1">
              <a:off x="2942" y="10886"/>
              <a:ext cx="6071" cy="1075"/>
            </a:xfrm>
            <a:prstGeom prst="curvedUpArrow">
              <a:avLst>
                <a:gd name="adj1" fmla="val 112949"/>
                <a:gd name="adj2" fmla="val 225898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smtClean="0"/>
              <a:t>Обмен органических веществ</a:t>
            </a:r>
          </a:p>
        </p:txBody>
      </p:sp>
      <p:pic>
        <p:nvPicPr>
          <p:cNvPr id="16386" name="Рисунок 3" descr="Обмен2.JPG"/>
          <p:cNvPicPr>
            <a:picLocks noChangeAspect="1"/>
          </p:cNvPicPr>
          <p:nvPr/>
        </p:nvPicPr>
        <p:blipFill>
          <a:blip r:embed="rId2"/>
          <a:srcRect l="3510" r="8772" b="76192"/>
          <a:stretch>
            <a:fillRect/>
          </a:stretch>
        </p:blipFill>
        <p:spPr bwMode="auto">
          <a:xfrm>
            <a:off x="611188" y="1844675"/>
            <a:ext cx="4105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4" descr="Обмен2.JPG"/>
          <p:cNvPicPr>
            <a:picLocks noChangeAspect="1"/>
          </p:cNvPicPr>
          <p:nvPr/>
        </p:nvPicPr>
        <p:blipFill>
          <a:blip r:embed="rId2"/>
          <a:srcRect l="6203" t="34286" r="6967" b="39999"/>
          <a:stretch>
            <a:fillRect/>
          </a:stretch>
        </p:blipFill>
        <p:spPr bwMode="auto">
          <a:xfrm>
            <a:off x="4787900" y="1773238"/>
            <a:ext cx="42481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5" descr="Обмен2.JPG"/>
          <p:cNvPicPr>
            <a:picLocks noChangeAspect="1"/>
          </p:cNvPicPr>
          <p:nvPr/>
        </p:nvPicPr>
        <p:blipFill>
          <a:blip r:embed="rId2"/>
          <a:srcRect t="66258" b="6599"/>
          <a:stretch>
            <a:fillRect/>
          </a:stretch>
        </p:blipFill>
        <p:spPr bwMode="auto">
          <a:xfrm>
            <a:off x="1692275" y="4149725"/>
            <a:ext cx="5472113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1331913" y="3789363"/>
            <a:ext cx="2087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Обмен белков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5867400" y="3860800"/>
            <a:ext cx="2089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Обмен углеводов</a:t>
            </a: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3563938" y="6381750"/>
            <a:ext cx="1728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Обмен жиров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Превращение органических веществ в организме</a:t>
            </a:r>
            <a:endParaRPr lang="ru-RU" b="1" dirty="0"/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187450" y="2060575"/>
            <a:ext cx="7058025" cy="3314700"/>
            <a:chOff x="2954" y="12198"/>
            <a:chExt cx="5391" cy="1175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4764" y="12198"/>
              <a:ext cx="1855" cy="3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5400" b="1">
                  <a:solidFill>
                    <a:srgbClr val="7C5F1E"/>
                  </a:solidFill>
                  <a:latin typeface="Calibri" pitchFamily="34" charset="0"/>
                </a:rPr>
                <a:t>Белки</a:t>
              </a:r>
              <a:endParaRPr lang="ru-RU" sz="5400" b="1">
                <a:solidFill>
                  <a:srgbClr val="7C5F1E"/>
                </a:solidFill>
              </a:endParaRPr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2954" y="13045"/>
              <a:ext cx="1856" cy="3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5400" b="1">
                  <a:solidFill>
                    <a:srgbClr val="00B050"/>
                  </a:solidFill>
                  <a:latin typeface="Calibri" pitchFamily="34" charset="0"/>
                </a:rPr>
                <a:t>Жиры</a:t>
              </a: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5760" y="13046"/>
              <a:ext cx="2585" cy="3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5400" b="1">
                  <a:solidFill>
                    <a:srgbClr val="FF0000"/>
                  </a:solidFill>
                  <a:latin typeface="Calibri" pitchFamily="34" charset="0"/>
                </a:rPr>
                <a:t>Углево</a:t>
              </a:r>
              <a:r>
                <a:rPr lang="ru-RU" sz="4800" b="1">
                  <a:solidFill>
                    <a:srgbClr val="FF0000"/>
                  </a:solidFill>
                </a:rPr>
                <a:t>д</a:t>
              </a:r>
              <a:r>
                <a:rPr lang="ru-RU" sz="5400" b="1">
                  <a:solidFill>
                    <a:srgbClr val="FF0000"/>
                  </a:solidFill>
                  <a:latin typeface="Calibri" pitchFamily="34" charset="0"/>
                </a:rPr>
                <a:t>ы</a:t>
              </a:r>
            </a:p>
          </p:txBody>
        </p:sp>
        <p:cxnSp>
          <p:nvCxnSpPr>
            <p:cNvPr id="17414" name="AutoShape 6"/>
            <p:cNvCxnSpPr>
              <a:cxnSpLocks noChangeShapeType="1"/>
            </p:cNvCxnSpPr>
            <p:nvPr/>
          </p:nvCxnSpPr>
          <p:spPr bwMode="auto">
            <a:xfrm flipH="1">
              <a:off x="3862" y="12556"/>
              <a:ext cx="1402" cy="4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15" name="AutoShape 7"/>
            <p:cNvCxnSpPr>
              <a:cxnSpLocks noChangeShapeType="1"/>
            </p:cNvCxnSpPr>
            <p:nvPr/>
          </p:nvCxnSpPr>
          <p:spPr bwMode="auto">
            <a:xfrm>
              <a:off x="6255" y="12556"/>
              <a:ext cx="1311" cy="4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16" name="AutoShape 8"/>
            <p:cNvCxnSpPr>
              <a:cxnSpLocks noChangeShapeType="1"/>
            </p:cNvCxnSpPr>
            <p:nvPr/>
          </p:nvCxnSpPr>
          <p:spPr bwMode="auto">
            <a:xfrm flipV="1">
              <a:off x="4811" y="13170"/>
              <a:ext cx="94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17" name="AutoShape 9"/>
            <p:cNvCxnSpPr>
              <a:cxnSpLocks noChangeShapeType="1"/>
            </p:cNvCxnSpPr>
            <p:nvPr/>
          </p:nvCxnSpPr>
          <p:spPr bwMode="auto">
            <a:xfrm flipH="1" flipV="1">
              <a:off x="4824" y="13347"/>
              <a:ext cx="936" cy="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Превращение энергии в организме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79388" y="1916113"/>
            <a:ext cx="8785225" cy="3844925"/>
            <a:chOff x="1781" y="2178"/>
            <a:chExt cx="7645" cy="2131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4404" y="2178"/>
              <a:ext cx="2376" cy="3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</a:rPr>
                <a:t>Химическая</a:t>
              </a:r>
              <a:endParaRPr lang="ru-RU" sz="4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4404" y="3082"/>
              <a:ext cx="2379" cy="3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</a:rPr>
                <a:t>Химическая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4414" y="3985"/>
              <a:ext cx="2378" cy="3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b="1">
                  <a:solidFill>
                    <a:srgbClr val="FF0000"/>
                  </a:solidFill>
                  <a:latin typeface="Calibri" pitchFamily="34" charset="0"/>
                </a:rPr>
                <a:t>Тепловая</a:t>
              </a: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781" y="3090"/>
              <a:ext cx="2569" cy="3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b="1">
                  <a:solidFill>
                    <a:srgbClr val="00B0F0"/>
                  </a:solidFill>
                  <a:latin typeface="Calibri" pitchFamily="34" charset="0"/>
                </a:rPr>
                <a:t>Электрическая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6857" y="3090"/>
              <a:ext cx="2569" cy="3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b="1">
                  <a:solidFill>
                    <a:srgbClr val="00B050"/>
                  </a:solidFill>
                  <a:latin typeface="Calibri" pitchFamily="34" charset="0"/>
                </a:rPr>
                <a:t>Механическая</a:t>
              </a:r>
            </a:p>
          </p:txBody>
        </p:sp>
        <p:cxnSp>
          <p:nvCxnSpPr>
            <p:cNvPr id="18440" name="AutoShape 8"/>
            <p:cNvCxnSpPr>
              <a:cxnSpLocks noChangeShapeType="1"/>
            </p:cNvCxnSpPr>
            <p:nvPr/>
          </p:nvCxnSpPr>
          <p:spPr bwMode="auto">
            <a:xfrm flipH="1">
              <a:off x="3222" y="2497"/>
              <a:ext cx="1441" cy="5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1" name="AutoShape 9"/>
            <p:cNvCxnSpPr>
              <a:cxnSpLocks noChangeShapeType="1"/>
            </p:cNvCxnSpPr>
            <p:nvPr/>
          </p:nvCxnSpPr>
          <p:spPr bwMode="auto">
            <a:xfrm>
              <a:off x="6606" y="2497"/>
              <a:ext cx="1507" cy="5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2" name="AutoShape 10"/>
            <p:cNvCxnSpPr>
              <a:cxnSpLocks noChangeShapeType="1"/>
            </p:cNvCxnSpPr>
            <p:nvPr/>
          </p:nvCxnSpPr>
          <p:spPr bwMode="auto">
            <a:xfrm flipH="1">
              <a:off x="5588" y="2497"/>
              <a:ext cx="15" cy="5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3" name="AutoShape 11"/>
            <p:cNvCxnSpPr>
              <a:cxnSpLocks noChangeShapeType="1"/>
            </p:cNvCxnSpPr>
            <p:nvPr/>
          </p:nvCxnSpPr>
          <p:spPr bwMode="auto">
            <a:xfrm flipH="1">
              <a:off x="5588" y="3415"/>
              <a:ext cx="15" cy="5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4" name="AutoShape 12"/>
            <p:cNvCxnSpPr>
              <a:cxnSpLocks noChangeShapeType="1"/>
            </p:cNvCxnSpPr>
            <p:nvPr/>
          </p:nvCxnSpPr>
          <p:spPr bwMode="auto">
            <a:xfrm flipH="1" flipV="1">
              <a:off x="3285" y="3415"/>
              <a:ext cx="1314" cy="5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5" name="AutoShape 13"/>
            <p:cNvCxnSpPr>
              <a:cxnSpLocks noChangeShapeType="1"/>
              <a:endCxn id="18439" idx="2"/>
            </p:cNvCxnSpPr>
            <p:nvPr/>
          </p:nvCxnSpPr>
          <p:spPr bwMode="auto">
            <a:xfrm flipV="1">
              <a:off x="6609" y="3414"/>
              <a:ext cx="1532" cy="5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 sz="3200" smtClean="0">
                <a:latin typeface="Arial" charset="0"/>
              </a:rPr>
              <a:t>              Закрепление знаний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1. Почему обмен веществ называют основой жизни?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2. В чем заключается взаимосвязь между пластическим и энергетическим обменом?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3. Как можно обосновать положение, что все живые существа «работают» на солнечной энергии?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4. Каковы механизмы регуляции обмена веществ?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5. Почему во время роста необходимо большое количество белков в рационе?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6. Почему людям необходима пища как животного, так и растительного происхождения?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7. Докажите, что в организме человека энергия не возникает и не исчезает, только видоизменяется.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</TotalTime>
  <Words>168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7</vt:i4>
      </vt:variant>
    </vt:vector>
  </HeadingPairs>
  <TitlesOfParts>
    <vt:vector size="20" baseType="lpstr">
      <vt:lpstr>Arial</vt:lpstr>
      <vt:lpstr>Calibri</vt:lpstr>
      <vt:lpstr>Wingdings</vt:lpstr>
      <vt:lpstr>Wingdings 2</vt:lpstr>
      <vt:lpstr>Tw Cen MT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ОБМЕННЫЕ  ПРОЦЕССЫ  В ОРГАНИЗМЕ</vt:lpstr>
      <vt:lpstr>Цель урока: сформировать понятия процессов обмена веществ и превращения энергии как основу жизнедеятельности организма.</vt:lpstr>
      <vt:lpstr>Взаимосвязь пластического  и энергетического обмена веществ</vt:lpstr>
      <vt:lpstr>Обмен органических веществ</vt:lpstr>
      <vt:lpstr>Превращение органических веществ в организме</vt:lpstr>
      <vt:lpstr>Превращение энергии в организме</vt:lpstr>
      <vt:lpstr>              Закрепление знаний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Обменные  процессы  в организме</dc:title>
  <dc:creator>Денис Махаев</dc:creator>
  <cp:lastModifiedBy>Admin</cp:lastModifiedBy>
  <cp:revision>12</cp:revision>
  <dcterms:created xsi:type="dcterms:W3CDTF">2013-04-14T07:59:09Z</dcterms:created>
  <dcterms:modified xsi:type="dcterms:W3CDTF">2014-04-18T18:29:44Z</dcterms:modified>
</cp:coreProperties>
</file>