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3" r:id="rId2"/>
    <p:sldId id="287" r:id="rId3"/>
    <p:sldId id="272" r:id="rId4"/>
    <p:sldId id="296" r:id="rId5"/>
    <p:sldId id="297" r:id="rId6"/>
    <p:sldId id="299" r:id="rId7"/>
    <p:sldId id="298" r:id="rId8"/>
    <p:sldId id="300" r:id="rId9"/>
    <p:sldId id="289" r:id="rId10"/>
    <p:sldId id="258" r:id="rId11"/>
    <p:sldId id="260" r:id="rId12"/>
    <p:sldId id="259" r:id="rId13"/>
    <p:sldId id="280" r:id="rId14"/>
    <p:sldId id="261" r:id="rId15"/>
    <p:sldId id="262" r:id="rId16"/>
    <p:sldId id="265" r:id="rId17"/>
    <p:sldId id="273" r:id="rId18"/>
    <p:sldId id="267" r:id="rId19"/>
    <p:sldId id="264" r:id="rId20"/>
    <p:sldId id="266" r:id="rId21"/>
    <p:sldId id="278" r:id="rId22"/>
    <p:sldId id="279" r:id="rId23"/>
    <p:sldId id="281" r:id="rId24"/>
    <p:sldId id="302" r:id="rId25"/>
    <p:sldId id="286" r:id="rId26"/>
    <p:sldId id="301" r:id="rId27"/>
    <p:sldId id="294" r:id="rId28"/>
    <p:sldId id="304" r:id="rId29"/>
    <p:sldId id="29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51.wmf"/><Relationship Id="rId4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A3E9D-5072-4403-BB88-95F12C1CC1C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3CD19-683C-48D5-BEF5-8F7C425E6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98AF4-D76B-4FB2-A5BD-CE0A40DE9F93}" type="slidenum">
              <a:rPr lang="ru-RU"/>
              <a:pPr/>
              <a:t>13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Математика 5 класс. Н.Я.Виленкин.  № 872.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FAFEB-A3A6-4546-A63D-E5B7C90A4857}" type="slidenum">
              <a:rPr lang="ru-RU"/>
              <a:pPr/>
              <a:t>22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Математика 5 класс. Н.Я.Виленкин.  № 860.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A9B50-7949-4829-AA89-4D9EC9955FD2}" type="slidenum">
              <a:rPr lang="ru-RU" smtClean="0">
                <a:latin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Подводим итог урока. Ребята дают оценку проведенному уроку: на свой контрольный лист они должны приклеить соответствующую картинку.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D0B96-C069-4193-A6A7-3DB7CD7E94AE}" type="slidenum">
              <a:rPr lang="ru-RU"/>
              <a:pPr/>
              <a:t>14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Математика 5 класс. Н.Я.Виленкин.  № 860.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63DF1-25E5-4F9E-90A9-4F24CD47535F}" type="slidenum">
              <a:rPr lang="ru-RU"/>
              <a:pPr/>
              <a:t>15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6857D-1241-42E1-BAE7-CA1F379F3416}" type="slidenum">
              <a:rPr lang="ru-RU"/>
              <a:pPr/>
              <a:t>16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58C30-DAAE-4C08-8B27-A6A975711C5C}" type="slidenum">
              <a:rPr lang="ru-RU"/>
              <a:pPr/>
              <a:t>17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2FB0F-16CE-408B-B870-EF5DEB71737D}" type="slidenum">
              <a:rPr lang="ru-RU"/>
              <a:pPr/>
              <a:t>18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8BFE0-6D11-48AA-80C7-E120494AEFEC}" type="slidenum">
              <a:rPr lang="ru-RU"/>
              <a:pPr/>
              <a:t>19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BE0F9-FA91-476D-A16B-A1FAA8CF4532}" type="slidenum">
              <a:rPr lang="ru-RU"/>
              <a:pPr/>
              <a:t>20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39731-FC8D-42B5-84E2-1623522A73D6}" type="slidenum">
              <a:rPr lang="ru-RU"/>
              <a:pPr/>
              <a:t>21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Математика 5 класс. Н.Я.Виленкин.  № 860.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7DCB98-1CD4-42E2-8FCD-0E8CD6BAE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1814-D5DA-460F-9203-D0238E6979F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88EF-EEA7-47DD-9F62-91E30755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61.bin"/><Relationship Id="rId2" Type="http://schemas.openxmlformats.org/officeDocument/2006/relationships/audio" Target="../media/audio2.wav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Цели и задачи: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Воспитывать уважительное отношение к окружающим, внимание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8892480" cy="6858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kern="10" dirty="0" smtClean="0">
                <a:ln w="12700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Обыкновенные</a:t>
            </a:r>
            <a:endParaRPr lang="ru-RU" sz="6000" dirty="0" smtClean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2976" y="1857364"/>
            <a:ext cx="6400800" cy="766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 урока: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000364" y="4357694"/>
            <a:ext cx="3744738" cy="1224756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дроби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2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22350" y="3022600"/>
            <a:ext cx="1797050" cy="862013"/>
            <a:chOff x="580" y="1584"/>
            <a:chExt cx="1580" cy="767"/>
          </a:xfrm>
        </p:grpSpPr>
        <p:sp>
          <p:nvSpPr>
            <p:cNvPr id="1215" name="Freeform 5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1249" name="Freeform 4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" name="Freeform 6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17" name="Freeform 8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" name="Freeform 9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9" name="Freeform 10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0" name="Freeform 11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1" name="Freeform 12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2" name="Freeform 13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3" name="Freeform 14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4" name="Freeform 18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5" name="Freeform 15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6" name="Freeform 16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7" name="Freeform 17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" name="Freeform 19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" name="Freeform 20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" name="Freeform 21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" name="Freeform 22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" name="Freeform 23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" name="Freeform 24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" name="Freeform 25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" name="Freeform 26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" name="Freeform 27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" name="Freeform 28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" name="Freeform 29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" name="Freeform 30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" name="Freeform 31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" name="Freeform 32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" name="Freeform 33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" name="Freeform 34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" name="Freeform 35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" name="Freeform 36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" name="Freeform 37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" name="Freeform 38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" name="Freeform 39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 flipH="1">
            <a:off x="3232150" y="3048000"/>
            <a:ext cx="1797050" cy="862013"/>
            <a:chOff x="580" y="1584"/>
            <a:chExt cx="1580" cy="767"/>
          </a:xfrm>
        </p:grpSpPr>
        <p:sp>
          <p:nvSpPr>
            <p:cNvPr id="1179" name="Freeform 42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1213" name="Freeform 44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4" name="Freeform 45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81" name="Freeform 46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2" name="Freeform 47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3" name="Freeform 48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4" name="Freeform 49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5" name="Freeform 50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6" name="Freeform 51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" name="Freeform 52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" name="Freeform 53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9" name="Freeform 54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0" name="Freeform 55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1" name="Freeform 56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2" name="Freeform 57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3" name="Freeform 58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4" name="Freeform 59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5" name="Freeform 60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6" name="Freeform 61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7" name="Freeform 62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8" name="Freeform 63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9" name="Freeform 64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0" name="Freeform 65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1" name="Freeform 66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2" name="Freeform 67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3" name="Freeform 68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4" name="Freeform 69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5" name="Freeform 70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6" name="Freeform 71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7" name="Freeform 72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" name="Freeform 73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" name="Freeform 74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0" name="Freeform 75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1" name="Freeform 76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2" name="Freeform 77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89"/>
          <p:cNvGrpSpPr>
            <a:grpSpLocks/>
          </p:cNvGrpSpPr>
          <p:nvPr/>
        </p:nvGrpSpPr>
        <p:grpSpPr bwMode="auto">
          <a:xfrm rot="1585465" flipH="1">
            <a:off x="2724150" y="3530600"/>
            <a:ext cx="1797050" cy="862013"/>
            <a:chOff x="580" y="1584"/>
            <a:chExt cx="1580" cy="767"/>
          </a:xfrm>
        </p:grpSpPr>
        <p:sp>
          <p:nvSpPr>
            <p:cNvPr id="1143" name="Freeform 190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191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1177" name="Freeform 192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" name="Freeform 193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5" name="Freeform 194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" name="Freeform 195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" name="Freeform 196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8" name="Freeform 197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9" name="Freeform 198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0" name="Freeform 199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1" name="Freeform 200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2" name="Freeform 201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3" name="Freeform 202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4" name="Freeform 203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5" name="Freeform 204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6" name="Freeform 205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" name="Freeform 206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8" name="Freeform 207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9" name="Freeform 208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0" name="Freeform 209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1" name="Freeform 210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2" name="Freeform 211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3" name="Freeform 212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4" name="Freeform 213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5" name="Freeform 214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6" name="Freeform 215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" name="Freeform 216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" name="Freeform 217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" name="Freeform 218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0" name="Freeform 219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1" name="Freeform 220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2" name="Freeform 221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3" name="Freeform 222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4" name="Freeform 223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5" name="Freeform 224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6" name="Freeform 225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 rot="710724" flipH="1">
            <a:off x="2926828" y="4604396"/>
            <a:ext cx="1797050" cy="862013"/>
            <a:chOff x="580" y="1584"/>
            <a:chExt cx="1580" cy="767"/>
          </a:xfrm>
        </p:grpSpPr>
        <p:sp>
          <p:nvSpPr>
            <p:cNvPr id="1107" name="Freeform 116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17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1141" name="Freeform 118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" name="Freeform 119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Freeform 120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Freeform 121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1" name="Freeform 122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Freeform 123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Freeform 124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Freeform 125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Freeform 126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" name="Freeform 127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7" name="Freeform 128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8" name="Freeform 129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Freeform 130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Freeform 131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Freeform 132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Freeform 133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Freeform 134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135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36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Freeform 137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Freeform 138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139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140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141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42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43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44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45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46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47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" name="Freeform 148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" name="Freeform 149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" name="Freeform 150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" name="Freeform 151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 rot="-1141947">
            <a:off x="1187450" y="3568700"/>
            <a:ext cx="1797050" cy="862013"/>
            <a:chOff x="580" y="1584"/>
            <a:chExt cx="1580" cy="767"/>
          </a:xfrm>
        </p:grpSpPr>
        <p:sp>
          <p:nvSpPr>
            <p:cNvPr id="1071" name="Freeform 79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80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3" name="Freeform 83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84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85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86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87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88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89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90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91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92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Freeform 93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94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95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Freeform 96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Freeform 97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Freeform 98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Freeform 99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Freeform 100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Freeform 101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Freeform 102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Freeform 103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Freeform 104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Freeform 105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Freeform 106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7" name="Freeform 107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8" name="Freeform 108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Freeform 109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110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111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112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Freeform 113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Freeform 114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3" name="Text Box 226"/>
          <p:cNvSpPr txBox="1">
            <a:spLocks noChangeArrowheads="1"/>
          </p:cNvSpPr>
          <p:nvPr/>
        </p:nvSpPr>
        <p:spPr bwMode="auto">
          <a:xfrm>
            <a:off x="301625" y="336550"/>
            <a:ext cx="7853047" cy="156966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</a:rPr>
              <a:t>Равные части арбуза – называют ДОЛЯМИ.</a:t>
            </a:r>
          </a:p>
          <a:p>
            <a:r>
              <a:rPr lang="ru-RU" sz="3200" dirty="0">
                <a:solidFill>
                  <a:srgbClr val="0000FF"/>
                </a:solidFill>
              </a:rPr>
              <a:t>Так как арбуз разделили на 6 долей, </a:t>
            </a:r>
          </a:p>
          <a:p>
            <a:r>
              <a:rPr lang="ru-RU" sz="3200" dirty="0">
                <a:solidFill>
                  <a:srgbClr val="0000FF"/>
                </a:solidFill>
              </a:rPr>
              <a:t>то одна доля «одна шестая арбуза»  </a:t>
            </a:r>
          </a:p>
        </p:txBody>
      </p:sp>
      <p:graphicFrame>
        <p:nvGraphicFramePr>
          <p:cNvPr id="377060" name="Object 228"/>
          <p:cNvGraphicFramePr>
            <a:graphicFrameLocks noChangeAspect="1"/>
          </p:cNvGraphicFramePr>
          <p:nvPr/>
        </p:nvGraphicFramePr>
        <p:xfrm>
          <a:off x="6876256" y="1916832"/>
          <a:ext cx="850900" cy="2198688"/>
        </p:xfrm>
        <a:graphic>
          <a:graphicData uri="http://schemas.openxmlformats.org/presentationml/2006/ole">
            <p:oleObj spid="_x0000_s1026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377100" name="Object 268"/>
          <p:cNvGraphicFramePr>
            <a:graphicFrameLocks noChangeAspect="1"/>
          </p:cNvGraphicFramePr>
          <p:nvPr/>
        </p:nvGraphicFramePr>
        <p:xfrm>
          <a:off x="368300" y="3867150"/>
          <a:ext cx="850900" cy="2198688"/>
        </p:xfrm>
        <a:graphic>
          <a:graphicData uri="http://schemas.openxmlformats.org/presentationml/2006/ole">
            <p:oleObj spid="_x0000_s1027" name="Формула" r:id="rId4" imgW="152280" imgH="393480" progId="Equation.3">
              <p:embed/>
            </p:oleObj>
          </a:graphicData>
        </a:graphic>
      </p:graphicFrame>
      <p:grpSp>
        <p:nvGrpSpPr>
          <p:cNvPr id="12" name="Group 152"/>
          <p:cNvGrpSpPr>
            <a:grpSpLocks/>
          </p:cNvGrpSpPr>
          <p:nvPr/>
        </p:nvGrpSpPr>
        <p:grpSpPr bwMode="auto">
          <a:xfrm rot="-1237793">
            <a:off x="1555750" y="4064000"/>
            <a:ext cx="1797050" cy="862013"/>
            <a:chOff x="580" y="1584"/>
            <a:chExt cx="1580" cy="767"/>
          </a:xfrm>
        </p:grpSpPr>
        <p:sp>
          <p:nvSpPr>
            <p:cNvPr id="1035" name="Freeform 153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154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1069" name="Freeform 155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156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7" name="Freeform 157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58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9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0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61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62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63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164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165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166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67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68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69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70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71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2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73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74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75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76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7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78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79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180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181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182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183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184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185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186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187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188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30139 -0.2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0170" name="Text Box 266"/>
          <p:cNvSpPr txBox="1">
            <a:spLocks noChangeArrowheads="1"/>
          </p:cNvSpPr>
          <p:nvPr/>
        </p:nvSpPr>
        <p:spPr bwMode="auto">
          <a:xfrm>
            <a:off x="165100" y="3935413"/>
            <a:ext cx="6126163" cy="252888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Знаменатель дроби </a:t>
            </a:r>
            <a:r>
              <a:rPr lang="ru-RU" sz="3200" b="1" dirty="0">
                <a:solidFill>
                  <a:schemeClr val="tx2"/>
                </a:solidFill>
              </a:rPr>
              <a:t>показывает 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на сколько долей делят, а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числитель дроби 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показывает – 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сколько таких долей взято.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43240" y="4857760"/>
            <a:ext cx="1797050" cy="862013"/>
            <a:chOff x="580" y="1584"/>
            <a:chExt cx="1580" cy="767"/>
          </a:xfrm>
        </p:grpSpPr>
        <p:sp>
          <p:nvSpPr>
            <p:cNvPr id="3266" name="Freeform 3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3300" name="Freeform 5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" name="Freeform 6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68" name="Freeform 7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Freeform 8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Freeform 9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1" name="Freeform 10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2" name="Freeform 11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3" name="Freeform 12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4" name="Freeform 13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5" name="Freeform 14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6" name="Freeform 15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" name="Freeform 16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" name="Freeform 17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" name="Freeform 18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" name="Freeform 19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" name="Freeform 20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" name="Freeform 21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" name="Freeform 22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" name="Freeform 23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" name="Freeform 24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" name="Freeform 25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" name="Freeform 26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8" name="Freeform 27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9" name="Freeform 28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0" name="Freeform 29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1" name="Freeform 30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2" name="Freeform 31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3" name="Freeform 32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4" name="Freeform 33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5" name="Freeform 34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6" name="Freeform 35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7" name="Freeform 36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8" name="Freeform 37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9" name="Freeform 38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8" name="Text Box 187"/>
          <p:cNvSpPr txBox="1">
            <a:spLocks noChangeArrowheads="1"/>
          </p:cNvSpPr>
          <p:nvPr/>
        </p:nvSpPr>
        <p:spPr bwMode="auto">
          <a:xfrm>
            <a:off x="304800" y="273050"/>
            <a:ext cx="5148263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Записи вида       называют</a:t>
            </a:r>
          </a:p>
          <a:p>
            <a:r>
              <a:rPr lang="ru-RU" sz="3200" b="1"/>
              <a:t> </a:t>
            </a:r>
          </a:p>
          <a:p>
            <a:r>
              <a:rPr lang="ru-RU" sz="3200" b="1">
                <a:solidFill>
                  <a:srgbClr val="FF0000"/>
                </a:solidFill>
              </a:rPr>
              <a:t>обыкновенными дробями. </a:t>
            </a:r>
            <a:endParaRPr lang="ru-RU" sz="3200" b="1"/>
          </a:p>
        </p:txBody>
      </p:sp>
      <p:graphicFrame>
        <p:nvGraphicFramePr>
          <p:cNvPr id="380093" name="Object 189"/>
          <p:cNvGraphicFramePr>
            <a:graphicFrameLocks noChangeAspect="1"/>
          </p:cNvGraphicFramePr>
          <p:nvPr/>
        </p:nvGraphicFramePr>
        <p:xfrm>
          <a:off x="7962900" y="1708150"/>
          <a:ext cx="850900" cy="2198688"/>
        </p:xfrm>
        <a:graphic>
          <a:graphicData uri="http://schemas.openxmlformats.org/presentationml/2006/ole">
            <p:oleObj spid="_x0000_s3074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3075" name="Object 227"/>
          <p:cNvGraphicFramePr>
            <a:graphicFrameLocks noChangeAspect="1"/>
          </p:cNvGraphicFramePr>
          <p:nvPr/>
        </p:nvGraphicFramePr>
        <p:xfrm>
          <a:off x="2762250" y="0"/>
          <a:ext cx="463550" cy="1195388"/>
        </p:xfrm>
        <a:graphic>
          <a:graphicData uri="http://schemas.openxmlformats.org/presentationml/2006/ole">
            <p:oleObj spid="_x0000_s3075" name="Формула" r:id="rId4" imgW="152280" imgH="393480" progId="Equation.3">
              <p:embed/>
            </p:oleObj>
          </a:graphicData>
        </a:graphic>
      </p:graphicFrame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3143240" y="4776787"/>
            <a:ext cx="3676650" cy="2081213"/>
            <a:chOff x="748" y="2808"/>
            <a:chExt cx="2316" cy="1311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 flipH="1">
              <a:off x="1932" y="2808"/>
              <a:ext cx="1132" cy="543"/>
              <a:chOff x="580" y="1584"/>
              <a:chExt cx="1580" cy="767"/>
            </a:xfrm>
          </p:grpSpPr>
          <p:sp>
            <p:nvSpPr>
              <p:cNvPr id="3230" name="Freeform 40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3264" name="Freeform 42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Freeform 43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32" name="Freeform 44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3" name="Freeform 45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4" name="Freeform 46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5" name="Freeform 47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6" name="Freeform 48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7" name="Freeform 49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8" name="Freeform 50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9" name="Freeform 51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0" name="Freeform 52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1" name="Freeform 53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2" name="Freeform 54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3" name="Freeform 55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4" name="Freeform 56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5" name="Freeform 57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6" name="Freeform 58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7" name="Freeform 59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8" name="Freeform 60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9" name="Freeform 61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0" name="Freeform 62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1" name="Freeform 63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2" name="Freeform 64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3" name="Freeform 65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4" name="Freeform 66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5" name="Freeform 67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6" name="Freeform 68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7" name="Freeform 69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8" name="Freeform 70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9" name="Freeform 71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0" name="Freeform 72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1" name="Freeform 73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2" name="Freeform 74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3" name="Freeform 75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76"/>
            <p:cNvGrpSpPr>
              <a:grpSpLocks/>
            </p:cNvGrpSpPr>
            <p:nvPr/>
          </p:nvGrpSpPr>
          <p:grpSpPr bwMode="auto">
            <a:xfrm rot="1585465" flipH="1">
              <a:off x="1780" y="3072"/>
              <a:ext cx="1132" cy="543"/>
              <a:chOff x="580" y="1584"/>
              <a:chExt cx="1580" cy="767"/>
            </a:xfrm>
          </p:grpSpPr>
          <p:sp>
            <p:nvSpPr>
              <p:cNvPr id="3194" name="Freeform 77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" name="Group 78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3228" name="Freeform 79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9" name="Freeform 80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96" name="Freeform 81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" name="Freeform 82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8" name="Freeform 83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9" name="Freeform 84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0" name="Freeform 85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1" name="Freeform 86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2" name="Freeform 87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3" name="Freeform 88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4" name="Freeform 89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5" name="Freeform 90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6" name="Freeform 91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7" name="Freeform 92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8" name="Freeform 93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9" name="Freeform 94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0" name="Freeform 95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1" name="Freeform 96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2" name="Freeform 97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3" name="Freeform 98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4" name="Freeform 99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5" name="Freeform 100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6" name="Freeform 101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7" name="Freeform 102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8" name="Freeform 103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9" name="Freeform 104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0" name="Freeform 105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1" name="Freeform 106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2" name="Freeform 107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3" name="Freeform 108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4" name="Freeform 109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5" name="Freeform 110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6" name="Freeform 111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7" name="Freeform 112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50"/>
            <p:cNvGrpSpPr>
              <a:grpSpLocks/>
            </p:cNvGrpSpPr>
            <p:nvPr/>
          </p:nvGrpSpPr>
          <p:grpSpPr bwMode="auto">
            <a:xfrm rot="-1141947">
              <a:off x="748" y="3248"/>
              <a:ext cx="1132" cy="543"/>
              <a:chOff x="580" y="1584"/>
              <a:chExt cx="1580" cy="767"/>
            </a:xfrm>
          </p:grpSpPr>
          <p:sp>
            <p:nvSpPr>
              <p:cNvPr id="3158" name="Freeform 151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" name="Group 152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3192" name="Freeform 153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3" name="Freeform 154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60" name="Freeform 155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1" name="Freeform 156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2" name="Freeform 157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3" name="Freeform 158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4" name="Freeform 159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5" name="Freeform 160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6" name="Freeform 161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7" name="Freeform 162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8" name="Freeform 163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9" name="Freeform 164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0" name="Freeform 165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1" name="Freeform 166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2" name="Freeform 167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3" name="Freeform 168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4" name="Freeform 169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" name="Freeform 170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" name="Freeform 171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" name="Freeform 172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" name="Freeform 173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" name="Freeform 174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" name="Freeform 175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" name="Freeform 176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2" name="Freeform 177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" name="Freeform 178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" name="Freeform 179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" name="Freeform 180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" name="Freeform 181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" name="Freeform 182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" name="Freeform 183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" name="Freeform 184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" name="Freeform 185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" name="Freeform 186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90"/>
            <p:cNvGrpSpPr>
              <a:grpSpLocks/>
            </p:cNvGrpSpPr>
            <p:nvPr/>
          </p:nvGrpSpPr>
          <p:grpSpPr bwMode="auto">
            <a:xfrm rot="-1237793">
              <a:off x="980" y="3560"/>
              <a:ext cx="1132" cy="543"/>
              <a:chOff x="580" y="1584"/>
              <a:chExt cx="1580" cy="767"/>
            </a:xfrm>
          </p:grpSpPr>
          <p:sp>
            <p:nvSpPr>
              <p:cNvPr id="3122" name="Freeform 191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" name="Group 192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3156" name="Freeform 193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7" name="Freeform 194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24" name="Freeform 195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5" name="Freeform 196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6" name="Freeform 197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7" name="Freeform 198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8" name="Freeform 199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9" name="Freeform 200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0" name="Freeform 201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1" name="Freeform 202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2" name="Freeform 203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3" name="Freeform 204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4" name="Freeform 205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5" name="Freeform 206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6" name="Freeform 207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7" name="Freeform 208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8" name="Freeform 209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9" name="Freeform 210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0" name="Freeform 211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1" name="Freeform 212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2" name="Freeform 213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3" name="Freeform 214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4" name="Freeform 215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5" name="Freeform 216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6" name="Freeform 217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7" name="Freeform 218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8" name="Freeform 219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9" name="Freeform 220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0" name="Freeform 221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1" name="Freeform 222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2" name="Freeform 223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3" name="Freeform 224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" name="Freeform 225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5" name="Freeform 226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13"/>
            <p:cNvGrpSpPr>
              <a:grpSpLocks/>
            </p:cNvGrpSpPr>
            <p:nvPr/>
          </p:nvGrpSpPr>
          <p:grpSpPr bwMode="auto">
            <a:xfrm rot="710724" flipH="1">
              <a:off x="1772" y="3576"/>
              <a:ext cx="1132" cy="543"/>
              <a:chOff x="580" y="1584"/>
              <a:chExt cx="1580" cy="767"/>
            </a:xfrm>
          </p:grpSpPr>
          <p:sp>
            <p:nvSpPr>
              <p:cNvPr id="3086" name="Freeform 114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115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3120" name="Freeform 116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1" name="Freeform 117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8" name="Freeform 118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Freeform 119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Freeform 120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Freeform 121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Freeform 122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Freeform 123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Freeform 124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Freeform 125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Freeform 126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Freeform 127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Freeform 128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Freeform 129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0" name="Freeform 130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Freeform 131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Freeform 132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Freeform 133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Freeform 134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Freeform 135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Freeform 136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Freeform 137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Freeform 138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139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Freeform 140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141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Freeform 142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Freeform 143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Freeform 144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Freeform 145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Freeform 146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Freeform 147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Freeform 148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" name="Freeform 149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80171" name="Text Box 267"/>
          <p:cNvSpPr txBox="1">
            <a:spLocks noChangeArrowheads="1"/>
          </p:cNvSpPr>
          <p:nvPr/>
        </p:nvSpPr>
        <p:spPr bwMode="auto">
          <a:xfrm>
            <a:off x="4495800" y="2101850"/>
            <a:ext cx="4017963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Числитель дроби                          </a:t>
            </a:r>
          </a:p>
          <a:p>
            <a:pPr>
              <a:defRPr/>
            </a:pPr>
            <a: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Знаменатель дроби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01319 L 0.27813 -0.0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00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170" grpId="0"/>
      <p:bldP spid="3801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6" name="Text Box 224"/>
          <p:cNvSpPr txBox="1">
            <a:spLocks noChangeArrowheads="1"/>
          </p:cNvSpPr>
          <p:nvPr/>
        </p:nvSpPr>
        <p:spPr bwMode="auto">
          <a:xfrm>
            <a:off x="301625" y="336550"/>
            <a:ext cx="7392988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Равные части отрезка –ДОЛИ.</a:t>
            </a:r>
          </a:p>
          <a:p>
            <a:r>
              <a:rPr lang="ru-RU" sz="3200" b="1"/>
              <a:t>Так как отрезок разделили на 7 долей, </a:t>
            </a:r>
          </a:p>
          <a:p>
            <a:r>
              <a:rPr lang="ru-RU" sz="3200" b="1"/>
              <a:t>то одна доля «одна седьмая отрезка»  </a:t>
            </a:r>
          </a:p>
        </p:txBody>
      </p:sp>
      <p:sp>
        <p:nvSpPr>
          <p:cNvPr id="2057" name="Freeform 302"/>
          <p:cNvSpPr>
            <a:spLocks/>
          </p:cNvSpPr>
          <p:nvPr/>
        </p:nvSpPr>
        <p:spPr bwMode="auto">
          <a:xfrm>
            <a:off x="330200" y="5054600"/>
            <a:ext cx="8445500" cy="14288"/>
          </a:xfrm>
          <a:custGeom>
            <a:avLst/>
            <a:gdLst>
              <a:gd name="T0" fmla="*/ 0 w 5320"/>
              <a:gd name="T1" fmla="*/ 0 h 9"/>
              <a:gd name="T2" fmla="*/ 5320 w 5320"/>
              <a:gd name="T3" fmla="*/ 9 h 9"/>
              <a:gd name="T4" fmla="*/ 0 60000 65536"/>
              <a:gd name="T5" fmla="*/ 0 60000 65536"/>
              <a:gd name="T6" fmla="*/ 0 w 5320"/>
              <a:gd name="T7" fmla="*/ 0 h 9"/>
              <a:gd name="T8" fmla="*/ 5320 w 532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0" h="9">
                <a:moveTo>
                  <a:pt x="0" y="0"/>
                </a:moveTo>
                <a:lnTo>
                  <a:pt x="5320" y="9"/>
                </a:lnTo>
              </a:path>
            </a:pathLst>
          </a:custGeom>
          <a:noFill/>
          <a:ln w="28575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8" name="Oval 303"/>
          <p:cNvSpPr>
            <a:spLocks noChangeArrowheads="1"/>
          </p:cNvSpPr>
          <p:nvPr/>
        </p:nvSpPr>
        <p:spPr bwMode="auto">
          <a:xfrm>
            <a:off x="1447800" y="49911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Oval 304"/>
          <p:cNvSpPr>
            <a:spLocks noChangeArrowheads="1"/>
          </p:cNvSpPr>
          <p:nvPr/>
        </p:nvSpPr>
        <p:spPr bwMode="auto">
          <a:xfrm>
            <a:off x="8699500" y="49911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Oval 305"/>
          <p:cNvSpPr>
            <a:spLocks noChangeArrowheads="1"/>
          </p:cNvSpPr>
          <p:nvPr/>
        </p:nvSpPr>
        <p:spPr bwMode="auto">
          <a:xfrm>
            <a:off x="7442200" y="49911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Oval 306"/>
          <p:cNvSpPr>
            <a:spLocks noChangeArrowheads="1"/>
          </p:cNvSpPr>
          <p:nvPr/>
        </p:nvSpPr>
        <p:spPr bwMode="auto">
          <a:xfrm>
            <a:off x="6223000" y="49911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Oval 307"/>
          <p:cNvSpPr>
            <a:spLocks noChangeArrowheads="1"/>
          </p:cNvSpPr>
          <p:nvPr/>
        </p:nvSpPr>
        <p:spPr bwMode="auto">
          <a:xfrm>
            <a:off x="5041900" y="49911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Oval 308"/>
          <p:cNvSpPr>
            <a:spLocks noChangeArrowheads="1"/>
          </p:cNvSpPr>
          <p:nvPr/>
        </p:nvSpPr>
        <p:spPr bwMode="auto">
          <a:xfrm>
            <a:off x="3898900" y="49911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Oval 309"/>
          <p:cNvSpPr>
            <a:spLocks noChangeArrowheads="1"/>
          </p:cNvSpPr>
          <p:nvPr/>
        </p:nvSpPr>
        <p:spPr bwMode="auto">
          <a:xfrm>
            <a:off x="2641600" y="49911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Oval 310"/>
          <p:cNvSpPr>
            <a:spLocks noChangeArrowheads="1"/>
          </p:cNvSpPr>
          <p:nvPr/>
        </p:nvSpPr>
        <p:spPr bwMode="auto">
          <a:xfrm>
            <a:off x="215900" y="49784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7505700" y="2470150"/>
            <a:ext cx="1346200" cy="2597150"/>
            <a:chOff x="4728" y="1556"/>
            <a:chExt cx="848" cy="1636"/>
          </a:xfrm>
        </p:grpSpPr>
        <p:graphicFrame>
          <p:nvGraphicFramePr>
            <p:cNvPr id="2055" name="Object 226"/>
            <p:cNvGraphicFramePr>
              <a:graphicFrameLocks noChangeAspect="1"/>
            </p:cNvGraphicFramePr>
            <p:nvPr/>
          </p:nvGraphicFramePr>
          <p:xfrm>
            <a:off x="5040" y="1556"/>
            <a:ext cx="536" cy="1385"/>
          </p:xfrm>
          <a:graphic>
            <a:graphicData uri="http://schemas.openxmlformats.org/presentationml/2006/ole">
              <p:oleObj spid="_x0000_s2055" name="Формула" r:id="rId3" imgW="152280" imgH="393480" progId="Equation.3">
                <p:embed/>
              </p:oleObj>
            </a:graphicData>
          </a:graphic>
        </p:graphicFrame>
        <p:sp>
          <p:nvSpPr>
            <p:cNvPr id="2078" name="Freeform 311"/>
            <p:cNvSpPr>
              <a:spLocks/>
            </p:cNvSpPr>
            <p:nvPr/>
          </p:nvSpPr>
          <p:spPr bwMode="auto">
            <a:xfrm>
              <a:off x="4728" y="3184"/>
              <a:ext cx="792" cy="8"/>
            </a:xfrm>
            <a:custGeom>
              <a:avLst/>
              <a:gdLst>
                <a:gd name="T0" fmla="*/ 0 w 792"/>
                <a:gd name="T1" fmla="*/ 8 h 8"/>
                <a:gd name="T2" fmla="*/ 792 w 792"/>
                <a:gd name="T3" fmla="*/ 0 h 8"/>
                <a:gd name="T4" fmla="*/ 0 60000 65536"/>
                <a:gd name="T5" fmla="*/ 0 60000 65536"/>
                <a:gd name="T6" fmla="*/ 0 w 792"/>
                <a:gd name="T7" fmla="*/ 0 h 8"/>
                <a:gd name="T8" fmla="*/ 792 w 7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2" h="8">
                  <a:moveTo>
                    <a:pt x="0" y="8"/>
                  </a:moveTo>
                  <a:lnTo>
                    <a:pt x="792" y="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16"/>
          <p:cNvGrpSpPr>
            <a:grpSpLocks/>
          </p:cNvGrpSpPr>
          <p:nvPr/>
        </p:nvGrpSpPr>
        <p:grpSpPr bwMode="auto">
          <a:xfrm>
            <a:off x="6299200" y="2520950"/>
            <a:ext cx="2463800" cy="2535238"/>
            <a:chOff x="3968" y="1588"/>
            <a:chExt cx="1552" cy="1597"/>
          </a:xfrm>
        </p:grpSpPr>
        <p:graphicFrame>
          <p:nvGraphicFramePr>
            <p:cNvPr id="2054" name="Object 301"/>
            <p:cNvGraphicFramePr>
              <a:graphicFrameLocks noChangeAspect="1"/>
            </p:cNvGraphicFramePr>
            <p:nvPr/>
          </p:nvGraphicFramePr>
          <p:xfrm>
            <a:off x="4464" y="1588"/>
            <a:ext cx="536" cy="1385"/>
          </p:xfrm>
          <a:graphic>
            <a:graphicData uri="http://schemas.openxmlformats.org/presentationml/2006/ole">
              <p:oleObj spid="_x0000_s2054" name="Формула" r:id="rId4" imgW="152280" imgH="393480" progId="Equation.3">
                <p:embed/>
              </p:oleObj>
            </a:graphicData>
          </a:graphic>
        </p:graphicFrame>
        <p:sp>
          <p:nvSpPr>
            <p:cNvPr id="2077" name="Freeform 315"/>
            <p:cNvSpPr>
              <a:spLocks/>
            </p:cNvSpPr>
            <p:nvPr/>
          </p:nvSpPr>
          <p:spPr bwMode="auto">
            <a:xfrm>
              <a:off x="3968" y="3184"/>
              <a:ext cx="1552" cy="1"/>
            </a:xfrm>
            <a:custGeom>
              <a:avLst/>
              <a:gdLst>
                <a:gd name="T0" fmla="*/ 0 w 1552"/>
                <a:gd name="T1" fmla="*/ 0 h 1"/>
                <a:gd name="T2" fmla="*/ 1552 w 1552"/>
                <a:gd name="T3" fmla="*/ 0 h 1"/>
                <a:gd name="T4" fmla="*/ 0 60000 65536"/>
                <a:gd name="T5" fmla="*/ 0 60000 65536"/>
                <a:gd name="T6" fmla="*/ 0 w 1552"/>
                <a:gd name="T7" fmla="*/ 0 h 1"/>
                <a:gd name="T8" fmla="*/ 1552 w 15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2" h="1">
                  <a:moveTo>
                    <a:pt x="0" y="0"/>
                  </a:moveTo>
                  <a:lnTo>
                    <a:pt x="1552" y="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20"/>
          <p:cNvGrpSpPr>
            <a:grpSpLocks/>
          </p:cNvGrpSpPr>
          <p:nvPr/>
        </p:nvGrpSpPr>
        <p:grpSpPr bwMode="auto">
          <a:xfrm>
            <a:off x="2705100" y="2609850"/>
            <a:ext cx="6057900" cy="2446338"/>
            <a:chOff x="1704" y="1644"/>
            <a:chExt cx="3816" cy="1541"/>
          </a:xfrm>
        </p:grpSpPr>
        <p:graphicFrame>
          <p:nvGraphicFramePr>
            <p:cNvPr id="2053" name="Object 318"/>
            <p:cNvGraphicFramePr>
              <a:graphicFrameLocks noChangeAspect="1"/>
            </p:cNvGraphicFramePr>
            <p:nvPr/>
          </p:nvGraphicFramePr>
          <p:xfrm>
            <a:off x="3416" y="1644"/>
            <a:ext cx="536" cy="1385"/>
          </p:xfrm>
          <a:graphic>
            <a:graphicData uri="http://schemas.openxmlformats.org/presentationml/2006/ole">
              <p:oleObj spid="_x0000_s2053" name="Формула" r:id="rId5" imgW="152280" imgH="393480" progId="Equation.3">
                <p:embed/>
              </p:oleObj>
            </a:graphicData>
          </a:graphic>
        </p:graphicFrame>
        <p:sp>
          <p:nvSpPr>
            <p:cNvPr id="2076" name="Freeform 319"/>
            <p:cNvSpPr>
              <a:spLocks/>
            </p:cNvSpPr>
            <p:nvPr/>
          </p:nvSpPr>
          <p:spPr bwMode="auto">
            <a:xfrm>
              <a:off x="1704" y="3184"/>
              <a:ext cx="3816" cy="1"/>
            </a:xfrm>
            <a:custGeom>
              <a:avLst/>
              <a:gdLst>
                <a:gd name="T0" fmla="*/ 0 w 3816"/>
                <a:gd name="T1" fmla="*/ 0 h 1"/>
                <a:gd name="T2" fmla="*/ 3816 w 3816"/>
                <a:gd name="T3" fmla="*/ 0 h 1"/>
                <a:gd name="T4" fmla="*/ 0 60000 65536"/>
                <a:gd name="T5" fmla="*/ 0 60000 65536"/>
                <a:gd name="T6" fmla="*/ 0 w 3816"/>
                <a:gd name="T7" fmla="*/ 0 h 1"/>
                <a:gd name="T8" fmla="*/ 3816 w 38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16" h="1">
                  <a:moveTo>
                    <a:pt x="0" y="0"/>
                  </a:moveTo>
                  <a:lnTo>
                    <a:pt x="3816" y="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24"/>
          <p:cNvGrpSpPr>
            <a:grpSpLocks/>
          </p:cNvGrpSpPr>
          <p:nvPr/>
        </p:nvGrpSpPr>
        <p:grpSpPr bwMode="auto">
          <a:xfrm>
            <a:off x="1524000" y="2495550"/>
            <a:ext cx="7251700" cy="2560638"/>
            <a:chOff x="960" y="1572"/>
            <a:chExt cx="4568" cy="1613"/>
          </a:xfrm>
        </p:grpSpPr>
        <p:graphicFrame>
          <p:nvGraphicFramePr>
            <p:cNvPr id="2052" name="Object 322"/>
            <p:cNvGraphicFramePr>
              <a:graphicFrameLocks noChangeAspect="1"/>
            </p:cNvGraphicFramePr>
            <p:nvPr/>
          </p:nvGraphicFramePr>
          <p:xfrm>
            <a:off x="2944" y="1572"/>
            <a:ext cx="536" cy="1385"/>
          </p:xfrm>
          <a:graphic>
            <a:graphicData uri="http://schemas.openxmlformats.org/presentationml/2006/ole">
              <p:oleObj spid="_x0000_s2052" name="Формула" r:id="rId6" imgW="152280" imgH="393480" progId="Equation.3">
                <p:embed/>
              </p:oleObj>
            </a:graphicData>
          </a:graphic>
        </p:graphicFrame>
        <p:sp>
          <p:nvSpPr>
            <p:cNvPr id="2075" name="Freeform 323"/>
            <p:cNvSpPr>
              <a:spLocks/>
            </p:cNvSpPr>
            <p:nvPr/>
          </p:nvSpPr>
          <p:spPr bwMode="auto">
            <a:xfrm>
              <a:off x="960" y="3184"/>
              <a:ext cx="4568" cy="1"/>
            </a:xfrm>
            <a:custGeom>
              <a:avLst/>
              <a:gdLst>
                <a:gd name="T0" fmla="*/ 0 w 4568"/>
                <a:gd name="T1" fmla="*/ 0 h 1"/>
                <a:gd name="T2" fmla="*/ 4568 w 4568"/>
                <a:gd name="T3" fmla="*/ 0 h 1"/>
                <a:gd name="T4" fmla="*/ 0 60000 65536"/>
                <a:gd name="T5" fmla="*/ 0 60000 65536"/>
                <a:gd name="T6" fmla="*/ 0 w 4568"/>
                <a:gd name="T7" fmla="*/ 0 h 1"/>
                <a:gd name="T8" fmla="*/ 4568 w 456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8" h="1">
                  <a:moveTo>
                    <a:pt x="0" y="0"/>
                  </a:moveTo>
                  <a:lnTo>
                    <a:pt x="4568" y="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28"/>
          <p:cNvGrpSpPr>
            <a:grpSpLocks/>
          </p:cNvGrpSpPr>
          <p:nvPr/>
        </p:nvGrpSpPr>
        <p:grpSpPr bwMode="auto">
          <a:xfrm>
            <a:off x="279400" y="2089150"/>
            <a:ext cx="8496300" cy="2954338"/>
            <a:chOff x="176" y="1316"/>
            <a:chExt cx="5352" cy="1861"/>
          </a:xfrm>
        </p:grpSpPr>
        <p:graphicFrame>
          <p:nvGraphicFramePr>
            <p:cNvPr id="2051" name="Object 326"/>
            <p:cNvGraphicFramePr>
              <a:graphicFrameLocks noChangeAspect="1"/>
            </p:cNvGraphicFramePr>
            <p:nvPr/>
          </p:nvGraphicFramePr>
          <p:xfrm>
            <a:off x="2368" y="1316"/>
            <a:ext cx="536" cy="1385"/>
          </p:xfrm>
          <a:graphic>
            <a:graphicData uri="http://schemas.openxmlformats.org/presentationml/2006/ole">
              <p:oleObj spid="_x0000_s2051" name="Формула" r:id="rId7" imgW="152280" imgH="393480" progId="Equation.3">
                <p:embed/>
              </p:oleObj>
            </a:graphicData>
          </a:graphic>
        </p:graphicFrame>
        <p:sp>
          <p:nvSpPr>
            <p:cNvPr id="2074" name="Freeform 327"/>
            <p:cNvSpPr>
              <a:spLocks/>
            </p:cNvSpPr>
            <p:nvPr/>
          </p:nvSpPr>
          <p:spPr bwMode="auto">
            <a:xfrm>
              <a:off x="176" y="3176"/>
              <a:ext cx="5352" cy="1"/>
            </a:xfrm>
            <a:custGeom>
              <a:avLst/>
              <a:gdLst>
                <a:gd name="T0" fmla="*/ 0 w 5352"/>
                <a:gd name="T1" fmla="*/ 0 h 1"/>
                <a:gd name="T2" fmla="*/ 5352 w 5352"/>
                <a:gd name="T3" fmla="*/ 0 h 1"/>
                <a:gd name="T4" fmla="*/ 0 60000 65536"/>
                <a:gd name="T5" fmla="*/ 0 60000 65536"/>
                <a:gd name="T6" fmla="*/ 0 w 5352"/>
                <a:gd name="T7" fmla="*/ 0 h 1"/>
                <a:gd name="T8" fmla="*/ 5352 w 53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52" h="1">
                  <a:moveTo>
                    <a:pt x="0" y="0"/>
                  </a:moveTo>
                  <a:lnTo>
                    <a:pt x="5352" y="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35"/>
          <p:cNvGrpSpPr>
            <a:grpSpLocks/>
          </p:cNvGrpSpPr>
          <p:nvPr/>
        </p:nvGrpSpPr>
        <p:grpSpPr bwMode="auto">
          <a:xfrm>
            <a:off x="279400" y="2184400"/>
            <a:ext cx="8547100" cy="3702050"/>
            <a:chOff x="176" y="1376"/>
            <a:chExt cx="5384" cy="2332"/>
          </a:xfrm>
        </p:grpSpPr>
        <p:graphicFrame>
          <p:nvGraphicFramePr>
            <p:cNvPr id="2050" name="Object 330"/>
            <p:cNvGraphicFramePr>
              <a:graphicFrameLocks noChangeAspect="1"/>
            </p:cNvGraphicFramePr>
            <p:nvPr/>
          </p:nvGraphicFramePr>
          <p:xfrm>
            <a:off x="2584" y="1376"/>
            <a:ext cx="536" cy="1385"/>
          </p:xfrm>
          <a:graphic>
            <a:graphicData uri="http://schemas.openxmlformats.org/presentationml/2006/ole">
              <p:oleObj spid="_x0000_s2050" name="Формула" r:id="rId8" imgW="152280" imgH="393480" progId="Equation.3">
                <p:embed/>
              </p:oleObj>
            </a:graphicData>
          </a:graphic>
        </p:graphicFrame>
        <p:sp>
          <p:nvSpPr>
            <p:cNvPr id="2072" name="Freeform 331"/>
            <p:cNvSpPr>
              <a:spLocks/>
            </p:cNvSpPr>
            <p:nvPr/>
          </p:nvSpPr>
          <p:spPr bwMode="auto">
            <a:xfrm>
              <a:off x="4768" y="3700"/>
              <a:ext cx="792" cy="8"/>
            </a:xfrm>
            <a:custGeom>
              <a:avLst/>
              <a:gdLst>
                <a:gd name="T0" fmla="*/ 0 w 792"/>
                <a:gd name="T1" fmla="*/ 8 h 8"/>
                <a:gd name="T2" fmla="*/ 792 w 792"/>
                <a:gd name="T3" fmla="*/ 0 h 8"/>
                <a:gd name="T4" fmla="*/ 0 60000 65536"/>
                <a:gd name="T5" fmla="*/ 0 60000 65536"/>
                <a:gd name="T6" fmla="*/ 0 w 792"/>
                <a:gd name="T7" fmla="*/ 0 h 8"/>
                <a:gd name="T8" fmla="*/ 792 w 7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2" h="8">
                  <a:moveTo>
                    <a:pt x="0" y="8"/>
                  </a:moveTo>
                  <a:lnTo>
                    <a:pt x="792" y="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334"/>
            <p:cNvSpPr>
              <a:spLocks/>
            </p:cNvSpPr>
            <p:nvPr/>
          </p:nvSpPr>
          <p:spPr bwMode="auto">
            <a:xfrm>
              <a:off x="176" y="3184"/>
              <a:ext cx="5352" cy="1"/>
            </a:xfrm>
            <a:custGeom>
              <a:avLst/>
              <a:gdLst>
                <a:gd name="T0" fmla="*/ 0 w 5352"/>
                <a:gd name="T1" fmla="*/ 0 h 1"/>
                <a:gd name="T2" fmla="*/ 5352 w 5352"/>
                <a:gd name="T3" fmla="*/ 0 h 1"/>
                <a:gd name="T4" fmla="*/ 0 60000 65536"/>
                <a:gd name="T5" fmla="*/ 0 60000 65536"/>
                <a:gd name="T6" fmla="*/ 0 w 5352"/>
                <a:gd name="T7" fmla="*/ 0 h 1"/>
                <a:gd name="T8" fmla="*/ 5352 w 53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52" h="1">
                  <a:moveTo>
                    <a:pt x="0" y="0"/>
                  </a:moveTo>
                  <a:lnTo>
                    <a:pt x="5352" y="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2699" name="Object 27"/>
          <p:cNvGraphicFramePr>
            <a:graphicFrameLocks noChangeAspect="1"/>
          </p:cNvGraphicFramePr>
          <p:nvPr/>
        </p:nvGraphicFramePr>
        <p:xfrm>
          <a:off x="4468813" y="133350"/>
          <a:ext cx="515937" cy="1455738"/>
        </p:xfrm>
        <a:graphic>
          <a:graphicData uri="http://schemas.openxmlformats.org/presentationml/2006/ole">
            <p:oleObj spid="_x0000_s47106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412700" name="Object 28"/>
          <p:cNvGraphicFramePr>
            <a:graphicFrameLocks noChangeAspect="1"/>
          </p:cNvGraphicFramePr>
          <p:nvPr/>
        </p:nvGraphicFramePr>
        <p:xfrm>
          <a:off x="5789613" y="120650"/>
          <a:ext cx="536575" cy="1509713"/>
        </p:xfrm>
        <a:graphic>
          <a:graphicData uri="http://schemas.openxmlformats.org/presentationml/2006/ole">
            <p:oleObj spid="_x0000_s47107" name="Формула" r:id="rId5" imgW="139680" imgH="393480" progId="Equation.3">
              <p:embed/>
            </p:oleObj>
          </a:graphicData>
        </a:graphic>
      </p:graphicFrame>
      <p:graphicFrame>
        <p:nvGraphicFramePr>
          <p:cNvPr id="412701" name="Object 29"/>
          <p:cNvGraphicFramePr>
            <a:graphicFrameLocks noChangeAspect="1"/>
          </p:cNvGraphicFramePr>
          <p:nvPr/>
        </p:nvGraphicFramePr>
        <p:xfrm>
          <a:off x="8189913" y="133350"/>
          <a:ext cx="534987" cy="1509713"/>
        </p:xfrm>
        <a:graphic>
          <a:graphicData uri="http://schemas.openxmlformats.org/presentationml/2006/ole">
            <p:oleObj spid="_x0000_s47108" name="Формула" r:id="rId6" imgW="139680" imgH="393480" progId="Equation.3">
              <p:embed/>
            </p:oleObj>
          </a:graphicData>
        </a:graphic>
      </p:graphicFrame>
      <p:sp>
        <p:nvSpPr>
          <p:cNvPr id="17414" name="Text Box 30"/>
          <p:cNvSpPr txBox="1">
            <a:spLocks noChangeArrowheads="1"/>
          </p:cNvSpPr>
          <p:nvPr/>
        </p:nvSpPr>
        <p:spPr bwMode="auto">
          <a:xfrm>
            <a:off x="123825" y="1835150"/>
            <a:ext cx="8799513" cy="107721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Дорога от </a:t>
            </a:r>
            <a:r>
              <a:rPr lang="ru-RU" sz="3200" b="1" dirty="0" smtClean="0"/>
              <a:t>дачи до вокзала равна 8 </a:t>
            </a:r>
            <a:r>
              <a:rPr lang="ru-RU" sz="3200" b="1" dirty="0"/>
              <a:t>км.  Петя прошел 3 км. </a:t>
            </a:r>
            <a:r>
              <a:rPr lang="ru-RU" sz="3200" b="1" dirty="0" smtClean="0"/>
              <a:t>Какую </a:t>
            </a:r>
            <a:r>
              <a:rPr lang="ru-RU" sz="3200" b="1" dirty="0"/>
              <a:t>часть дороги он прошел?</a:t>
            </a:r>
          </a:p>
        </p:txBody>
      </p:sp>
      <p:graphicFrame>
        <p:nvGraphicFramePr>
          <p:cNvPr id="412704" name="Object 32"/>
          <p:cNvGraphicFramePr>
            <a:graphicFrameLocks noChangeAspect="1"/>
          </p:cNvGraphicFramePr>
          <p:nvPr/>
        </p:nvGraphicFramePr>
        <p:xfrm>
          <a:off x="7021513" y="133350"/>
          <a:ext cx="534987" cy="1509713"/>
        </p:xfrm>
        <a:graphic>
          <a:graphicData uri="http://schemas.openxmlformats.org/presentationml/2006/ole">
            <p:oleObj spid="_x0000_s47109" name="Формула" r:id="rId7" imgW="139680" imgH="393480" progId="Equation.3">
              <p:embed/>
            </p:oleObj>
          </a:graphicData>
        </a:graphic>
      </p:graphicFrame>
      <p:sp>
        <p:nvSpPr>
          <p:cNvPr id="17416" name="Line 33"/>
          <p:cNvSpPr>
            <a:spLocks noChangeShapeType="1"/>
          </p:cNvSpPr>
          <p:nvPr/>
        </p:nvSpPr>
        <p:spPr bwMode="auto">
          <a:xfrm flipV="1">
            <a:off x="0" y="5168900"/>
            <a:ext cx="9144000" cy="38100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AutoShape 35"/>
          <p:cNvSpPr>
            <a:spLocks/>
          </p:cNvSpPr>
          <p:nvPr/>
        </p:nvSpPr>
        <p:spPr bwMode="auto">
          <a:xfrm rot="5400000">
            <a:off x="4127500" y="1327150"/>
            <a:ext cx="762000" cy="8661400"/>
          </a:xfrm>
          <a:prstGeom prst="rightBrace">
            <a:avLst>
              <a:gd name="adj1" fmla="val 94722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708" name="Text Box 36"/>
          <p:cNvSpPr txBox="1">
            <a:spLocks noChangeArrowheads="1"/>
          </p:cNvSpPr>
          <p:nvPr/>
        </p:nvSpPr>
        <p:spPr bwMode="auto">
          <a:xfrm>
            <a:off x="3806825" y="5765800"/>
            <a:ext cx="156051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8 км</a:t>
            </a:r>
          </a:p>
        </p:txBody>
      </p:sp>
      <p:sp>
        <p:nvSpPr>
          <p:cNvPr id="17419" name="Freeform 37"/>
          <p:cNvSpPr>
            <a:spLocks/>
          </p:cNvSpPr>
          <p:nvPr/>
        </p:nvSpPr>
        <p:spPr bwMode="auto">
          <a:xfrm>
            <a:off x="5651500" y="5168900"/>
            <a:ext cx="3098800" cy="12700"/>
          </a:xfrm>
          <a:custGeom>
            <a:avLst/>
            <a:gdLst>
              <a:gd name="T0" fmla="*/ 1952 w 1952"/>
              <a:gd name="T1" fmla="*/ 0 h 8"/>
              <a:gd name="T2" fmla="*/ 0 w 1952"/>
              <a:gd name="T3" fmla="*/ 8 h 8"/>
              <a:gd name="T4" fmla="*/ 0 60000 65536"/>
              <a:gd name="T5" fmla="*/ 0 60000 65536"/>
              <a:gd name="T6" fmla="*/ 0 w 1952"/>
              <a:gd name="T7" fmla="*/ 0 h 8"/>
              <a:gd name="T8" fmla="*/ 1952 w 1952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2" h="8">
                <a:moveTo>
                  <a:pt x="1952" y="0"/>
                </a:moveTo>
                <a:lnTo>
                  <a:pt x="0" y="8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2706" name="Picture 34" descr="aluno0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8827" flipH="1">
            <a:off x="8139113" y="3800475"/>
            <a:ext cx="83661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Freeform 38"/>
          <p:cNvSpPr>
            <a:spLocks/>
          </p:cNvSpPr>
          <p:nvPr/>
        </p:nvSpPr>
        <p:spPr bwMode="auto">
          <a:xfrm>
            <a:off x="152400" y="5054600"/>
            <a:ext cx="1588" cy="279400"/>
          </a:xfrm>
          <a:custGeom>
            <a:avLst/>
            <a:gdLst>
              <a:gd name="T0" fmla="*/ 0 w 1"/>
              <a:gd name="T1" fmla="*/ 0 h 176"/>
              <a:gd name="T2" fmla="*/ 0 w 1"/>
              <a:gd name="T3" fmla="*/ 176 h 176"/>
              <a:gd name="T4" fmla="*/ 0 60000 65536"/>
              <a:gd name="T5" fmla="*/ 0 60000 65536"/>
              <a:gd name="T6" fmla="*/ 0 w 1"/>
              <a:gd name="T7" fmla="*/ 0 h 176"/>
              <a:gd name="T8" fmla="*/ 1 w 1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76">
                <a:moveTo>
                  <a:pt x="0" y="0"/>
                </a:moveTo>
                <a:lnTo>
                  <a:pt x="0" y="17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Freeform 39"/>
          <p:cNvSpPr>
            <a:spLocks/>
          </p:cNvSpPr>
          <p:nvPr/>
        </p:nvSpPr>
        <p:spPr bwMode="auto">
          <a:xfrm>
            <a:off x="152400" y="4678363"/>
            <a:ext cx="360363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Freeform 40"/>
          <p:cNvSpPr>
            <a:spLocks/>
          </p:cNvSpPr>
          <p:nvPr/>
        </p:nvSpPr>
        <p:spPr bwMode="auto">
          <a:xfrm>
            <a:off x="4495800" y="4691063"/>
            <a:ext cx="360363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Freeform 41"/>
          <p:cNvSpPr>
            <a:spLocks/>
          </p:cNvSpPr>
          <p:nvPr/>
        </p:nvSpPr>
        <p:spPr bwMode="auto">
          <a:xfrm>
            <a:off x="8783638" y="4716463"/>
            <a:ext cx="360362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33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Freeform 42"/>
          <p:cNvSpPr>
            <a:spLocks/>
          </p:cNvSpPr>
          <p:nvPr/>
        </p:nvSpPr>
        <p:spPr bwMode="auto">
          <a:xfrm>
            <a:off x="1252538" y="4716463"/>
            <a:ext cx="360362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Freeform 43"/>
          <p:cNvSpPr>
            <a:spLocks/>
          </p:cNvSpPr>
          <p:nvPr/>
        </p:nvSpPr>
        <p:spPr bwMode="auto">
          <a:xfrm>
            <a:off x="2243138" y="4665663"/>
            <a:ext cx="360362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Freeform 45"/>
          <p:cNvSpPr>
            <a:spLocks/>
          </p:cNvSpPr>
          <p:nvPr/>
        </p:nvSpPr>
        <p:spPr bwMode="auto">
          <a:xfrm>
            <a:off x="3398838" y="4678363"/>
            <a:ext cx="360362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Freeform 46"/>
          <p:cNvSpPr>
            <a:spLocks/>
          </p:cNvSpPr>
          <p:nvPr/>
        </p:nvSpPr>
        <p:spPr bwMode="auto">
          <a:xfrm>
            <a:off x="7843838" y="4716463"/>
            <a:ext cx="360362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33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Freeform 47"/>
          <p:cNvSpPr>
            <a:spLocks/>
          </p:cNvSpPr>
          <p:nvPr/>
        </p:nvSpPr>
        <p:spPr bwMode="auto">
          <a:xfrm>
            <a:off x="5634038" y="4716463"/>
            <a:ext cx="360362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33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Freeform 48"/>
          <p:cNvSpPr>
            <a:spLocks/>
          </p:cNvSpPr>
          <p:nvPr/>
        </p:nvSpPr>
        <p:spPr bwMode="auto">
          <a:xfrm>
            <a:off x="6789738" y="4703763"/>
            <a:ext cx="360362" cy="504825"/>
          </a:xfrm>
          <a:custGeom>
            <a:avLst/>
            <a:gdLst>
              <a:gd name="T0" fmla="*/ 0 w 454"/>
              <a:gd name="T1" fmla="*/ 318 h 544"/>
              <a:gd name="T2" fmla="*/ 454 w 454"/>
              <a:gd name="T3" fmla="*/ 318 h 544"/>
              <a:gd name="T4" fmla="*/ 0 w 454"/>
              <a:gd name="T5" fmla="*/ 0 h 544"/>
              <a:gd name="T6" fmla="*/ 0 w 454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33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31875 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2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2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555 0.48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0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2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2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12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2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12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0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6324600" y="234950"/>
          <a:ext cx="563563" cy="1455738"/>
        </p:xfrm>
        <a:graphic>
          <a:graphicData uri="http://schemas.openxmlformats.org/presentationml/2006/ole">
            <p:oleObj spid="_x0000_s4098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7302500" y="222250"/>
          <a:ext cx="584200" cy="1509713"/>
        </p:xfrm>
        <a:graphic>
          <a:graphicData uri="http://schemas.openxmlformats.org/presentationml/2006/ole">
            <p:oleObj spid="_x0000_s4099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8126413" y="184150"/>
          <a:ext cx="534987" cy="1509713"/>
        </p:xfrm>
        <a:graphic>
          <a:graphicData uri="http://schemas.openxmlformats.org/presentationml/2006/ole">
            <p:oleObj spid="_x0000_s4100" name="Формула" r:id="rId6" imgW="139680" imgH="393480" progId="Equation.3">
              <p:embed/>
            </p:oleObj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512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76"/>
          <p:cNvSpPr>
            <a:spLocks noChangeArrowheads="1"/>
          </p:cNvSpPr>
          <p:nvPr/>
        </p:nvSpPr>
        <p:spPr bwMode="auto">
          <a:xfrm>
            <a:off x="952500" y="3136900"/>
            <a:ext cx="3124200" cy="2743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2019300" y="3136900"/>
            <a:ext cx="1054100" cy="2781300"/>
            <a:chOff x="1272" y="1976"/>
            <a:chExt cx="664" cy="1752"/>
          </a:xfrm>
        </p:grpSpPr>
        <p:sp>
          <p:nvSpPr>
            <p:cNvPr id="5131" name="Line 177"/>
            <p:cNvSpPr>
              <a:spLocks noChangeShapeType="1"/>
            </p:cNvSpPr>
            <p:nvPr/>
          </p:nvSpPr>
          <p:spPr bwMode="auto">
            <a:xfrm>
              <a:off x="1272" y="1984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Line 179"/>
            <p:cNvSpPr>
              <a:spLocks noChangeShapeType="1"/>
            </p:cNvSpPr>
            <p:nvPr/>
          </p:nvSpPr>
          <p:spPr bwMode="auto">
            <a:xfrm>
              <a:off x="1936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8276" name="Freeform 180"/>
          <p:cNvSpPr>
            <a:spLocks/>
          </p:cNvSpPr>
          <p:nvPr/>
        </p:nvSpPr>
        <p:spPr bwMode="auto">
          <a:xfrm>
            <a:off x="952500" y="3136900"/>
            <a:ext cx="1066800" cy="2755900"/>
          </a:xfrm>
          <a:custGeom>
            <a:avLst/>
            <a:gdLst>
              <a:gd name="T0" fmla="*/ 0 w 672"/>
              <a:gd name="T1" fmla="*/ 0 h 1736"/>
              <a:gd name="T2" fmla="*/ 672 w 672"/>
              <a:gd name="T3" fmla="*/ 0 h 1736"/>
              <a:gd name="T4" fmla="*/ 672 w 672"/>
              <a:gd name="T5" fmla="*/ 1736 h 1736"/>
              <a:gd name="T6" fmla="*/ 0 w 672"/>
              <a:gd name="T7" fmla="*/ 1720 h 1736"/>
              <a:gd name="T8" fmla="*/ 0 w 672"/>
              <a:gd name="T9" fmla="*/ 0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736"/>
              <a:gd name="T17" fmla="*/ 672 w 672"/>
              <a:gd name="T18" fmla="*/ 1736 h 1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736">
                <a:moveTo>
                  <a:pt x="0" y="0"/>
                </a:moveTo>
                <a:lnTo>
                  <a:pt x="672" y="0"/>
                </a:lnTo>
                <a:lnTo>
                  <a:pt x="672" y="1736"/>
                </a:lnTo>
                <a:lnTo>
                  <a:pt x="0" y="17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5381625" y="222250"/>
          <a:ext cx="536575" cy="1509713"/>
        </p:xfrm>
        <a:graphic>
          <a:graphicData uri="http://schemas.openxmlformats.org/presentationml/2006/ole">
            <p:oleObj spid="_x0000_s4101" name="Формула" r:id="rId7" imgW="139680" imgH="39348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5694 0.5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  <p:bldLst>
      <p:bldP spid="388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952500" y="3136900"/>
            <a:ext cx="5067300" cy="2743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4250" name="Freeform 10"/>
          <p:cNvSpPr>
            <a:spLocks/>
          </p:cNvSpPr>
          <p:nvPr/>
        </p:nvSpPr>
        <p:spPr bwMode="auto">
          <a:xfrm>
            <a:off x="952500" y="3136900"/>
            <a:ext cx="2108200" cy="2755900"/>
          </a:xfrm>
          <a:custGeom>
            <a:avLst/>
            <a:gdLst>
              <a:gd name="T0" fmla="*/ 0 w 672"/>
              <a:gd name="T1" fmla="*/ 0 h 1736"/>
              <a:gd name="T2" fmla="*/ 672 w 672"/>
              <a:gd name="T3" fmla="*/ 0 h 1736"/>
              <a:gd name="T4" fmla="*/ 672 w 672"/>
              <a:gd name="T5" fmla="*/ 1736 h 1736"/>
              <a:gd name="T6" fmla="*/ 0 w 672"/>
              <a:gd name="T7" fmla="*/ 1720 h 1736"/>
              <a:gd name="T8" fmla="*/ 0 w 672"/>
              <a:gd name="T9" fmla="*/ 0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736"/>
              <a:gd name="T17" fmla="*/ 672 w 672"/>
              <a:gd name="T18" fmla="*/ 1736 h 1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736">
                <a:moveTo>
                  <a:pt x="0" y="0"/>
                </a:moveTo>
                <a:lnTo>
                  <a:pt x="672" y="0"/>
                </a:lnTo>
                <a:lnTo>
                  <a:pt x="672" y="1736"/>
                </a:lnTo>
                <a:lnTo>
                  <a:pt x="0" y="17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4242" name="Object 2"/>
          <p:cNvGraphicFramePr>
            <a:graphicFrameLocks noChangeAspect="1"/>
          </p:cNvGraphicFramePr>
          <p:nvPr/>
        </p:nvGraphicFramePr>
        <p:xfrm>
          <a:off x="6373813" y="285750"/>
          <a:ext cx="515937" cy="1455738"/>
        </p:xfrm>
        <a:graphic>
          <a:graphicData uri="http://schemas.openxmlformats.org/presentationml/2006/ole">
            <p:oleObj spid="_x0000_s5122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394243" name="Object 3"/>
          <p:cNvGraphicFramePr>
            <a:graphicFrameLocks noChangeAspect="1"/>
          </p:cNvGraphicFramePr>
          <p:nvPr/>
        </p:nvGraphicFramePr>
        <p:xfrm>
          <a:off x="7277100" y="196850"/>
          <a:ext cx="584200" cy="1509713"/>
        </p:xfrm>
        <a:graphic>
          <a:graphicData uri="http://schemas.openxmlformats.org/presentationml/2006/ole">
            <p:oleObj spid="_x0000_s5123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394244" name="Object 4"/>
          <p:cNvGraphicFramePr>
            <a:graphicFrameLocks noChangeAspect="1"/>
          </p:cNvGraphicFramePr>
          <p:nvPr/>
        </p:nvGraphicFramePr>
        <p:xfrm>
          <a:off x="5383213" y="260350"/>
          <a:ext cx="534987" cy="1509713"/>
        </p:xfrm>
        <a:graphic>
          <a:graphicData uri="http://schemas.openxmlformats.org/presentationml/2006/ole">
            <p:oleObj spid="_x0000_s5124" name="Формула" r:id="rId6" imgW="139680" imgH="393480" progId="Equation.3">
              <p:embed/>
            </p:oleObj>
          </a:graphicData>
        </a:graphic>
      </p:graphicFrame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615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94251" name="Object 11"/>
          <p:cNvGraphicFramePr>
            <a:graphicFrameLocks noChangeAspect="1"/>
          </p:cNvGraphicFramePr>
          <p:nvPr/>
        </p:nvGraphicFramePr>
        <p:xfrm>
          <a:off x="8215313" y="209550"/>
          <a:ext cx="585787" cy="1509713"/>
        </p:xfrm>
        <a:graphic>
          <a:graphicData uri="http://schemas.openxmlformats.org/presentationml/2006/ole">
            <p:oleObj spid="_x0000_s5125" name="Формула" r:id="rId7" imgW="152280" imgH="393480" progId="Equation.3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19300" y="3136900"/>
            <a:ext cx="3022600" cy="2781300"/>
            <a:chOff x="1272" y="1976"/>
            <a:chExt cx="1904" cy="1752"/>
          </a:xfrm>
        </p:grpSpPr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1272" y="1984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9"/>
            <p:cNvSpPr>
              <a:spLocks noChangeShapeType="1"/>
            </p:cNvSpPr>
            <p:nvPr/>
          </p:nvSpPr>
          <p:spPr bwMode="auto">
            <a:xfrm>
              <a:off x="1936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2568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3176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4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67778 0.5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2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4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2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4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2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4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244"/>
                  </p:tgtEl>
                </p:cond>
              </p:nextCondLst>
            </p:seq>
          </p:childTnLst>
        </p:cTn>
      </p:par>
    </p:tnLst>
    <p:bldLst>
      <p:bldP spid="3942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952500" y="3136900"/>
            <a:ext cx="5067300" cy="2743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2447" name="Freeform 15"/>
          <p:cNvSpPr>
            <a:spLocks/>
          </p:cNvSpPr>
          <p:nvPr/>
        </p:nvSpPr>
        <p:spPr bwMode="auto">
          <a:xfrm>
            <a:off x="965200" y="3136900"/>
            <a:ext cx="4076700" cy="2743200"/>
          </a:xfrm>
          <a:custGeom>
            <a:avLst/>
            <a:gdLst>
              <a:gd name="T0" fmla="*/ 1352 w 2568"/>
              <a:gd name="T1" fmla="*/ 0 h 1728"/>
              <a:gd name="T2" fmla="*/ 1960 w 2568"/>
              <a:gd name="T3" fmla="*/ 8 h 1728"/>
              <a:gd name="T4" fmla="*/ 1976 w 2568"/>
              <a:gd name="T5" fmla="*/ 856 h 1728"/>
              <a:gd name="T6" fmla="*/ 2568 w 2568"/>
              <a:gd name="T7" fmla="*/ 864 h 1728"/>
              <a:gd name="T8" fmla="*/ 2560 w 2568"/>
              <a:gd name="T9" fmla="*/ 1720 h 1728"/>
              <a:gd name="T10" fmla="*/ 0 w 2568"/>
              <a:gd name="T11" fmla="*/ 1728 h 1728"/>
              <a:gd name="T12" fmla="*/ 0 w 2568"/>
              <a:gd name="T13" fmla="*/ 8 h 1728"/>
              <a:gd name="T14" fmla="*/ 1352 w 2568"/>
              <a:gd name="T15" fmla="*/ 0 h 17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68"/>
              <a:gd name="T25" fmla="*/ 0 h 1728"/>
              <a:gd name="T26" fmla="*/ 2568 w 2568"/>
              <a:gd name="T27" fmla="*/ 1728 h 17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68" h="1728">
                <a:moveTo>
                  <a:pt x="1352" y="0"/>
                </a:moveTo>
                <a:lnTo>
                  <a:pt x="1960" y="8"/>
                </a:lnTo>
                <a:lnTo>
                  <a:pt x="1976" y="856"/>
                </a:lnTo>
                <a:lnTo>
                  <a:pt x="2568" y="864"/>
                </a:lnTo>
                <a:lnTo>
                  <a:pt x="2560" y="1720"/>
                </a:lnTo>
                <a:lnTo>
                  <a:pt x="0" y="1728"/>
                </a:lnTo>
                <a:lnTo>
                  <a:pt x="0" y="8"/>
                </a:lnTo>
                <a:lnTo>
                  <a:pt x="1352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6350000" y="285750"/>
          <a:ext cx="563563" cy="1455738"/>
        </p:xfrm>
        <a:graphic>
          <a:graphicData uri="http://schemas.openxmlformats.org/presentationml/2006/ole">
            <p:oleObj spid="_x0000_s9218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7277100" y="196850"/>
          <a:ext cx="584200" cy="1509713"/>
        </p:xfrm>
        <a:graphic>
          <a:graphicData uri="http://schemas.openxmlformats.org/presentationml/2006/ole">
            <p:oleObj spid="_x0000_s9219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5359400" y="260350"/>
          <a:ext cx="584200" cy="1509713"/>
        </p:xfrm>
        <a:graphic>
          <a:graphicData uri="http://schemas.openxmlformats.org/presentationml/2006/ole">
            <p:oleObj spid="_x0000_s9220" name="Формула" r:id="rId6" imgW="152280" imgH="393480" progId="Equation.3">
              <p:embed/>
            </p:oleObj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9225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6600" y="3136900"/>
            <a:ext cx="3035300" cy="2768600"/>
            <a:chOff x="1264" y="1976"/>
            <a:chExt cx="1912" cy="1744"/>
          </a:xfrm>
        </p:grpSpPr>
        <p:sp>
          <p:nvSpPr>
            <p:cNvPr id="9228" name="Freeform 9"/>
            <p:cNvSpPr>
              <a:spLocks/>
            </p:cNvSpPr>
            <p:nvPr/>
          </p:nvSpPr>
          <p:spPr bwMode="auto">
            <a:xfrm>
              <a:off x="1264" y="1984"/>
              <a:ext cx="8" cy="1720"/>
            </a:xfrm>
            <a:custGeom>
              <a:avLst/>
              <a:gdLst>
                <a:gd name="T0" fmla="*/ 8 w 8"/>
                <a:gd name="T1" fmla="*/ 0 h 1720"/>
                <a:gd name="T2" fmla="*/ 0 w 8"/>
                <a:gd name="T3" fmla="*/ 1720 h 1720"/>
                <a:gd name="T4" fmla="*/ 0 60000 65536"/>
                <a:gd name="T5" fmla="*/ 0 60000 65536"/>
                <a:gd name="T6" fmla="*/ 0 w 8"/>
                <a:gd name="T7" fmla="*/ 0 h 1720"/>
                <a:gd name="T8" fmla="*/ 8 w 8"/>
                <a:gd name="T9" fmla="*/ 1720 h 1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720">
                  <a:moveTo>
                    <a:pt x="8" y="0"/>
                  </a:moveTo>
                  <a:lnTo>
                    <a:pt x="0" y="172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10"/>
            <p:cNvSpPr>
              <a:spLocks noChangeShapeType="1"/>
            </p:cNvSpPr>
            <p:nvPr/>
          </p:nvSpPr>
          <p:spPr bwMode="auto">
            <a:xfrm>
              <a:off x="1936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12"/>
            <p:cNvSpPr>
              <a:spLocks noChangeShapeType="1"/>
            </p:cNvSpPr>
            <p:nvPr/>
          </p:nvSpPr>
          <p:spPr bwMode="auto">
            <a:xfrm>
              <a:off x="2568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13"/>
            <p:cNvSpPr>
              <a:spLocks noChangeShapeType="1"/>
            </p:cNvSpPr>
            <p:nvPr/>
          </p:nvSpPr>
          <p:spPr bwMode="auto">
            <a:xfrm>
              <a:off x="3176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2446" name="Line 14"/>
          <p:cNvSpPr>
            <a:spLocks noChangeShapeType="1"/>
          </p:cNvSpPr>
          <p:nvPr/>
        </p:nvSpPr>
        <p:spPr bwMode="auto">
          <a:xfrm>
            <a:off x="952500" y="4483100"/>
            <a:ext cx="50673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2443" name="Object 11"/>
          <p:cNvGraphicFramePr>
            <a:graphicFrameLocks noChangeAspect="1"/>
          </p:cNvGraphicFramePr>
          <p:nvPr/>
        </p:nvGraphicFramePr>
        <p:xfrm>
          <a:off x="8118475" y="209550"/>
          <a:ext cx="781050" cy="1509713"/>
        </p:xfrm>
        <a:graphic>
          <a:graphicData uri="http://schemas.openxmlformats.org/presentationml/2006/ole">
            <p:oleObj spid="_x0000_s9221" name="Формула" r:id="rId7" imgW="203040" imgH="39348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2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65 0.485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2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2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2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38"/>
                  </p:tgtEl>
                </p:cond>
              </p:nextCondLst>
            </p:seq>
          </p:childTnLst>
        </p:cTn>
      </p:par>
    </p:tnLst>
    <p:bldLst>
      <p:bldP spid="402447" grpId="0" animBg="1"/>
      <p:bldP spid="4024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6" name="Oval 2"/>
          <p:cNvSpPr>
            <a:spLocks noChangeArrowheads="1"/>
          </p:cNvSpPr>
          <p:nvPr/>
        </p:nvSpPr>
        <p:spPr bwMode="auto">
          <a:xfrm>
            <a:off x="1320800" y="2844800"/>
            <a:ext cx="3810000" cy="367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8346" name="Freeform 10"/>
          <p:cNvSpPr>
            <a:spLocks/>
          </p:cNvSpPr>
          <p:nvPr/>
        </p:nvSpPr>
        <p:spPr bwMode="auto">
          <a:xfrm>
            <a:off x="1330325" y="2847975"/>
            <a:ext cx="1846263" cy="3273425"/>
          </a:xfrm>
          <a:custGeom>
            <a:avLst/>
            <a:gdLst>
              <a:gd name="T0" fmla="*/ 479 w 1163"/>
              <a:gd name="T1" fmla="*/ 2062 h 2062"/>
              <a:gd name="T2" fmla="*/ 1163 w 1163"/>
              <a:gd name="T3" fmla="*/ 1117 h 2062"/>
              <a:gd name="T4" fmla="*/ 1146 w 1163"/>
              <a:gd name="T5" fmla="*/ 0 h 2062"/>
              <a:gd name="T6" fmla="*/ 1058 w 1163"/>
              <a:gd name="T7" fmla="*/ 6 h 2062"/>
              <a:gd name="T8" fmla="*/ 957 w 1163"/>
              <a:gd name="T9" fmla="*/ 21 h 2062"/>
              <a:gd name="T10" fmla="*/ 831 w 1163"/>
              <a:gd name="T11" fmla="*/ 51 h 2062"/>
              <a:gd name="T12" fmla="*/ 729 w 1163"/>
              <a:gd name="T13" fmla="*/ 87 h 2062"/>
              <a:gd name="T14" fmla="*/ 633 w 1163"/>
              <a:gd name="T15" fmla="*/ 132 h 2062"/>
              <a:gd name="T16" fmla="*/ 546 w 1163"/>
              <a:gd name="T17" fmla="*/ 174 h 2062"/>
              <a:gd name="T18" fmla="*/ 462 w 1163"/>
              <a:gd name="T19" fmla="*/ 234 h 2062"/>
              <a:gd name="T20" fmla="*/ 369 w 1163"/>
              <a:gd name="T21" fmla="*/ 309 h 2062"/>
              <a:gd name="T22" fmla="*/ 290 w 1163"/>
              <a:gd name="T23" fmla="*/ 390 h 2062"/>
              <a:gd name="T24" fmla="*/ 207 w 1163"/>
              <a:gd name="T25" fmla="*/ 489 h 2062"/>
              <a:gd name="T26" fmla="*/ 141 w 1163"/>
              <a:gd name="T27" fmla="*/ 597 h 2062"/>
              <a:gd name="T28" fmla="*/ 81 w 1163"/>
              <a:gd name="T29" fmla="*/ 714 h 2062"/>
              <a:gd name="T30" fmla="*/ 42 w 1163"/>
              <a:gd name="T31" fmla="*/ 822 h 2062"/>
              <a:gd name="T32" fmla="*/ 12 w 1163"/>
              <a:gd name="T33" fmla="*/ 936 h 2062"/>
              <a:gd name="T34" fmla="*/ 0 w 1163"/>
              <a:gd name="T35" fmla="*/ 1041 h 2062"/>
              <a:gd name="T36" fmla="*/ 5 w 1163"/>
              <a:gd name="T37" fmla="*/ 1132 h 2062"/>
              <a:gd name="T38" fmla="*/ 5 w 1163"/>
              <a:gd name="T39" fmla="*/ 1222 h 2062"/>
              <a:gd name="T40" fmla="*/ 11 w 1163"/>
              <a:gd name="T41" fmla="*/ 1324 h 2062"/>
              <a:gd name="T42" fmla="*/ 35 w 1163"/>
              <a:gd name="T43" fmla="*/ 1420 h 2062"/>
              <a:gd name="T44" fmla="*/ 53 w 1163"/>
              <a:gd name="T45" fmla="*/ 1492 h 2062"/>
              <a:gd name="T46" fmla="*/ 77 w 1163"/>
              <a:gd name="T47" fmla="*/ 1564 h 2062"/>
              <a:gd name="T48" fmla="*/ 125 w 1163"/>
              <a:gd name="T49" fmla="*/ 1648 h 2062"/>
              <a:gd name="T50" fmla="*/ 158 w 1163"/>
              <a:gd name="T51" fmla="*/ 1723 h 2062"/>
              <a:gd name="T52" fmla="*/ 215 w 1163"/>
              <a:gd name="T53" fmla="*/ 1795 h 2062"/>
              <a:gd name="T54" fmla="*/ 251 w 1163"/>
              <a:gd name="T55" fmla="*/ 1852 h 2062"/>
              <a:gd name="T56" fmla="*/ 308 w 1163"/>
              <a:gd name="T57" fmla="*/ 1918 h 2062"/>
              <a:gd name="T58" fmla="*/ 380 w 1163"/>
              <a:gd name="T59" fmla="*/ 1990 h 2062"/>
              <a:gd name="T60" fmla="*/ 479 w 1163"/>
              <a:gd name="T61" fmla="*/ 2062 h 206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63"/>
              <a:gd name="T94" fmla="*/ 0 h 2062"/>
              <a:gd name="T95" fmla="*/ 1163 w 1163"/>
              <a:gd name="T96" fmla="*/ 2062 h 206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63" h="2062">
                <a:moveTo>
                  <a:pt x="479" y="2062"/>
                </a:moveTo>
                <a:lnTo>
                  <a:pt x="1163" y="1117"/>
                </a:lnTo>
                <a:lnTo>
                  <a:pt x="1146" y="0"/>
                </a:lnTo>
                <a:lnTo>
                  <a:pt x="1058" y="6"/>
                </a:lnTo>
                <a:lnTo>
                  <a:pt x="957" y="21"/>
                </a:lnTo>
                <a:lnTo>
                  <a:pt x="831" y="51"/>
                </a:lnTo>
                <a:lnTo>
                  <a:pt x="729" y="87"/>
                </a:lnTo>
                <a:lnTo>
                  <a:pt x="633" y="132"/>
                </a:lnTo>
                <a:lnTo>
                  <a:pt x="546" y="174"/>
                </a:lnTo>
                <a:lnTo>
                  <a:pt x="462" y="234"/>
                </a:lnTo>
                <a:lnTo>
                  <a:pt x="369" y="309"/>
                </a:lnTo>
                <a:lnTo>
                  <a:pt x="290" y="390"/>
                </a:lnTo>
                <a:lnTo>
                  <a:pt x="207" y="489"/>
                </a:lnTo>
                <a:lnTo>
                  <a:pt x="141" y="597"/>
                </a:lnTo>
                <a:lnTo>
                  <a:pt x="81" y="714"/>
                </a:lnTo>
                <a:lnTo>
                  <a:pt x="42" y="822"/>
                </a:lnTo>
                <a:lnTo>
                  <a:pt x="12" y="936"/>
                </a:lnTo>
                <a:lnTo>
                  <a:pt x="0" y="1041"/>
                </a:lnTo>
                <a:lnTo>
                  <a:pt x="5" y="1132"/>
                </a:lnTo>
                <a:lnTo>
                  <a:pt x="5" y="1222"/>
                </a:lnTo>
                <a:lnTo>
                  <a:pt x="11" y="1324"/>
                </a:lnTo>
                <a:lnTo>
                  <a:pt x="35" y="1420"/>
                </a:lnTo>
                <a:lnTo>
                  <a:pt x="53" y="1492"/>
                </a:lnTo>
                <a:lnTo>
                  <a:pt x="77" y="1564"/>
                </a:lnTo>
                <a:lnTo>
                  <a:pt x="125" y="1648"/>
                </a:lnTo>
                <a:lnTo>
                  <a:pt x="158" y="1723"/>
                </a:lnTo>
                <a:lnTo>
                  <a:pt x="215" y="1795"/>
                </a:lnTo>
                <a:lnTo>
                  <a:pt x="251" y="1852"/>
                </a:lnTo>
                <a:lnTo>
                  <a:pt x="308" y="1918"/>
                </a:lnTo>
                <a:lnTo>
                  <a:pt x="380" y="1990"/>
                </a:lnTo>
                <a:lnTo>
                  <a:pt x="479" y="206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8339" name="Object 3"/>
          <p:cNvGraphicFramePr>
            <a:graphicFrameLocks noChangeAspect="1"/>
          </p:cNvGraphicFramePr>
          <p:nvPr/>
        </p:nvGraphicFramePr>
        <p:xfrm>
          <a:off x="4240213" y="323850"/>
          <a:ext cx="565150" cy="1455738"/>
        </p:xfrm>
        <a:graphic>
          <a:graphicData uri="http://schemas.openxmlformats.org/presentationml/2006/ole">
            <p:oleObj spid="_x0000_s39938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5562600" y="298450"/>
          <a:ext cx="584200" cy="1509713"/>
        </p:xfrm>
        <a:graphic>
          <a:graphicData uri="http://schemas.openxmlformats.org/presentationml/2006/ole">
            <p:oleObj spid="_x0000_s39939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398341" name="Object 5"/>
          <p:cNvGraphicFramePr>
            <a:graphicFrameLocks noChangeAspect="1"/>
          </p:cNvGraphicFramePr>
          <p:nvPr/>
        </p:nvGraphicFramePr>
        <p:xfrm>
          <a:off x="8126413" y="184150"/>
          <a:ext cx="534987" cy="1509713"/>
        </p:xfrm>
        <a:graphic>
          <a:graphicData uri="http://schemas.openxmlformats.org/presentationml/2006/ole">
            <p:oleObj spid="_x0000_s39940" name="Формула" r:id="rId6" imgW="139680" imgH="393480" progId="Equation.3">
              <p:embed/>
            </p:oleObj>
          </a:graphicData>
        </a:graphic>
      </p:graphicFrame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1024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6894513" y="234950"/>
          <a:ext cx="585787" cy="1509713"/>
        </p:xfrm>
        <a:graphic>
          <a:graphicData uri="http://schemas.openxmlformats.org/presentationml/2006/ole">
            <p:oleObj spid="_x0000_s39941" name="Формула" r:id="rId7" imgW="152280" imgH="393480" progId="Equation.3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84300" y="2844800"/>
            <a:ext cx="3644900" cy="3302000"/>
            <a:chOff x="872" y="1792"/>
            <a:chExt cx="2296" cy="2080"/>
          </a:xfrm>
        </p:grpSpPr>
        <p:sp>
          <p:nvSpPr>
            <p:cNvPr id="10251" name="Freeform 8"/>
            <p:cNvSpPr>
              <a:spLocks/>
            </p:cNvSpPr>
            <p:nvPr/>
          </p:nvSpPr>
          <p:spPr bwMode="auto">
            <a:xfrm>
              <a:off x="872" y="2672"/>
              <a:ext cx="1128" cy="256"/>
            </a:xfrm>
            <a:custGeom>
              <a:avLst/>
              <a:gdLst>
                <a:gd name="T0" fmla="*/ 1128 w 1128"/>
                <a:gd name="T1" fmla="*/ 256 h 256"/>
                <a:gd name="T2" fmla="*/ 0 w 1128"/>
                <a:gd name="T3" fmla="*/ 0 h 256"/>
                <a:gd name="T4" fmla="*/ 0 60000 65536"/>
                <a:gd name="T5" fmla="*/ 0 60000 65536"/>
                <a:gd name="T6" fmla="*/ 0 w 1128"/>
                <a:gd name="T7" fmla="*/ 0 h 256"/>
                <a:gd name="T8" fmla="*/ 1128 w 1128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8" h="256">
                  <a:moveTo>
                    <a:pt x="1128" y="25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9"/>
            <p:cNvSpPr>
              <a:spLocks/>
            </p:cNvSpPr>
            <p:nvPr/>
          </p:nvSpPr>
          <p:spPr bwMode="auto">
            <a:xfrm>
              <a:off x="1992" y="1792"/>
              <a:ext cx="16" cy="1136"/>
            </a:xfrm>
            <a:custGeom>
              <a:avLst/>
              <a:gdLst>
                <a:gd name="T0" fmla="*/ 0 w 16"/>
                <a:gd name="T1" fmla="*/ 0 h 1136"/>
                <a:gd name="T2" fmla="*/ 16 w 16"/>
                <a:gd name="T3" fmla="*/ 1136 h 1136"/>
                <a:gd name="T4" fmla="*/ 0 60000 65536"/>
                <a:gd name="T5" fmla="*/ 0 60000 65536"/>
                <a:gd name="T6" fmla="*/ 0 w 16"/>
                <a:gd name="T7" fmla="*/ 0 h 1136"/>
                <a:gd name="T8" fmla="*/ 16 w 16"/>
                <a:gd name="T9" fmla="*/ 1136 h 1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136">
                  <a:moveTo>
                    <a:pt x="0" y="0"/>
                  </a:moveTo>
                  <a:lnTo>
                    <a:pt x="16" y="11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2"/>
            <p:cNvSpPr>
              <a:spLocks/>
            </p:cNvSpPr>
            <p:nvPr/>
          </p:nvSpPr>
          <p:spPr bwMode="auto">
            <a:xfrm>
              <a:off x="1320" y="2928"/>
              <a:ext cx="688" cy="944"/>
            </a:xfrm>
            <a:custGeom>
              <a:avLst/>
              <a:gdLst>
                <a:gd name="T0" fmla="*/ 688 w 688"/>
                <a:gd name="T1" fmla="*/ 0 h 944"/>
                <a:gd name="T2" fmla="*/ 0 w 688"/>
                <a:gd name="T3" fmla="*/ 944 h 944"/>
                <a:gd name="T4" fmla="*/ 0 60000 65536"/>
                <a:gd name="T5" fmla="*/ 0 60000 65536"/>
                <a:gd name="T6" fmla="*/ 0 w 688"/>
                <a:gd name="T7" fmla="*/ 0 h 944"/>
                <a:gd name="T8" fmla="*/ 688 w 688"/>
                <a:gd name="T9" fmla="*/ 944 h 9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8" h="944">
                  <a:moveTo>
                    <a:pt x="688" y="0"/>
                  </a:moveTo>
                  <a:lnTo>
                    <a:pt x="0" y="9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3"/>
            <p:cNvSpPr>
              <a:spLocks/>
            </p:cNvSpPr>
            <p:nvPr/>
          </p:nvSpPr>
          <p:spPr bwMode="auto">
            <a:xfrm>
              <a:off x="2024" y="2584"/>
              <a:ext cx="1144" cy="336"/>
            </a:xfrm>
            <a:custGeom>
              <a:avLst/>
              <a:gdLst>
                <a:gd name="T0" fmla="*/ 1144 w 1144"/>
                <a:gd name="T1" fmla="*/ 0 h 336"/>
                <a:gd name="T2" fmla="*/ 0 w 1144"/>
                <a:gd name="T3" fmla="*/ 336 h 336"/>
                <a:gd name="T4" fmla="*/ 0 60000 65536"/>
                <a:gd name="T5" fmla="*/ 0 60000 65536"/>
                <a:gd name="T6" fmla="*/ 0 w 1144"/>
                <a:gd name="T7" fmla="*/ 0 h 336"/>
                <a:gd name="T8" fmla="*/ 1144 w 1144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44" h="336">
                  <a:moveTo>
                    <a:pt x="1144" y="0"/>
                  </a:moveTo>
                  <a:lnTo>
                    <a:pt x="0" y="3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4"/>
            <p:cNvSpPr>
              <a:spLocks/>
            </p:cNvSpPr>
            <p:nvPr/>
          </p:nvSpPr>
          <p:spPr bwMode="auto">
            <a:xfrm>
              <a:off x="2008" y="2944"/>
              <a:ext cx="728" cy="928"/>
            </a:xfrm>
            <a:custGeom>
              <a:avLst/>
              <a:gdLst>
                <a:gd name="T0" fmla="*/ 0 w 728"/>
                <a:gd name="T1" fmla="*/ 0 h 928"/>
                <a:gd name="T2" fmla="*/ 728 w 728"/>
                <a:gd name="T3" fmla="*/ 928 h 928"/>
                <a:gd name="T4" fmla="*/ 0 60000 65536"/>
                <a:gd name="T5" fmla="*/ 0 60000 65536"/>
                <a:gd name="T6" fmla="*/ 0 w 728"/>
                <a:gd name="T7" fmla="*/ 0 h 928"/>
                <a:gd name="T8" fmla="*/ 728 w 728"/>
                <a:gd name="T9" fmla="*/ 928 h 9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8" h="928">
                  <a:moveTo>
                    <a:pt x="0" y="0"/>
                  </a:moveTo>
                  <a:lnTo>
                    <a:pt x="728" y="92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8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55139 0.53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3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8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3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98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3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8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341"/>
                  </p:tgtEl>
                </p:cond>
              </p:nextCondLst>
            </p:seq>
          </p:childTnLst>
        </p:cTn>
      </p:par>
    </p:tnLst>
    <p:bldLst>
      <p:bldP spid="3983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4" name="Oval 2"/>
          <p:cNvSpPr>
            <a:spLocks noChangeArrowheads="1"/>
          </p:cNvSpPr>
          <p:nvPr/>
        </p:nvSpPr>
        <p:spPr bwMode="auto">
          <a:xfrm>
            <a:off x="1320800" y="2844800"/>
            <a:ext cx="3810000" cy="367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6531" name="Freeform 3"/>
          <p:cNvSpPr>
            <a:spLocks/>
          </p:cNvSpPr>
          <p:nvPr/>
        </p:nvSpPr>
        <p:spPr bwMode="auto">
          <a:xfrm>
            <a:off x="1330325" y="2857500"/>
            <a:ext cx="3698875" cy="3643313"/>
          </a:xfrm>
          <a:custGeom>
            <a:avLst/>
            <a:gdLst>
              <a:gd name="T0" fmla="*/ 1145 w 2330"/>
              <a:gd name="T1" fmla="*/ 1116 h 2295"/>
              <a:gd name="T2" fmla="*/ 2276 w 2330"/>
              <a:gd name="T3" fmla="*/ 666 h 2295"/>
              <a:gd name="T4" fmla="*/ 2171 w 2330"/>
              <a:gd name="T5" fmla="*/ 483 h 2295"/>
              <a:gd name="T6" fmla="*/ 2048 w 2330"/>
              <a:gd name="T7" fmla="*/ 351 h 2295"/>
              <a:gd name="T8" fmla="*/ 1910 w 2330"/>
              <a:gd name="T9" fmla="*/ 231 h 2295"/>
              <a:gd name="T10" fmla="*/ 1757 w 2330"/>
              <a:gd name="T11" fmla="*/ 138 h 2295"/>
              <a:gd name="T12" fmla="*/ 1586 w 2330"/>
              <a:gd name="T13" fmla="*/ 60 h 2295"/>
              <a:gd name="T14" fmla="*/ 1406 w 2330"/>
              <a:gd name="T15" fmla="*/ 21 h 2295"/>
              <a:gd name="T16" fmla="*/ 1218 w 2330"/>
              <a:gd name="T17" fmla="*/ 2 h 2295"/>
              <a:gd name="T18" fmla="*/ 1058 w 2330"/>
              <a:gd name="T19" fmla="*/ 0 h 2295"/>
              <a:gd name="T20" fmla="*/ 831 w 2330"/>
              <a:gd name="T21" fmla="*/ 45 h 2295"/>
              <a:gd name="T22" fmla="*/ 633 w 2330"/>
              <a:gd name="T23" fmla="*/ 126 h 2295"/>
              <a:gd name="T24" fmla="*/ 462 w 2330"/>
              <a:gd name="T25" fmla="*/ 228 h 2295"/>
              <a:gd name="T26" fmla="*/ 290 w 2330"/>
              <a:gd name="T27" fmla="*/ 384 h 2295"/>
              <a:gd name="T28" fmla="*/ 141 w 2330"/>
              <a:gd name="T29" fmla="*/ 591 h 2295"/>
              <a:gd name="T30" fmla="*/ 42 w 2330"/>
              <a:gd name="T31" fmla="*/ 816 h 2295"/>
              <a:gd name="T32" fmla="*/ 0 w 2330"/>
              <a:gd name="T33" fmla="*/ 1035 h 2295"/>
              <a:gd name="T34" fmla="*/ 5 w 2330"/>
              <a:gd name="T35" fmla="*/ 1216 h 2295"/>
              <a:gd name="T36" fmla="*/ 35 w 2330"/>
              <a:gd name="T37" fmla="*/ 1414 h 2295"/>
              <a:gd name="T38" fmla="*/ 77 w 2330"/>
              <a:gd name="T39" fmla="*/ 1558 h 2295"/>
              <a:gd name="T40" fmla="*/ 158 w 2330"/>
              <a:gd name="T41" fmla="*/ 1717 h 2295"/>
              <a:gd name="T42" fmla="*/ 251 w 2330"/>
              <a:gd name="T43" fmla="*/ 1846 h 2295"/>
              <a:gd name="T44" fmla="*/ 380 w 2330"/>
              <a:gd name="T45" fmla="*/ 1984 h 2295"/>
              <a:gd name="T46" fmla="*/ 506 w 2330"/>
              <a:gd name="T47" fmla="*/ 2082 h 2295"/>
              <a:gd name="T48" fmla="*/ 638 w 2330"/>
              <a:gd name="T49" fmla="*/ 2160 h 2295"/>
              <a:gd name="T50" fmla="*/ 806 w 2330"/>
              <a:gd name="T51" fmla="*/ 2235 h 2295"/>
              <a:gd name="T52" fmla="*/ 965 w 2330"/>
              <a:gd name="T53" fmla="*/ 2271 h 2295"/>
              <a:gd name="T54" fmla="*/ 1136 w 2330"/>
              <a:gd name="T55" fmla="*/ 2295 h 2295"/>
              <a:gd name="T56" fmla="*/ 1319 w 2330"/>
              <a:gd name="T57" fmla="*/ 2286 h 2295"/>
              <a:gd name="T58" fmla="*/ 1496 w 2330"/>
              <a:gd name="T59" fmla="*/ 2259 h 2295"/>
              <a:gd name="T60" fmla="*/ 1670 w 2330"/>
              <a:gd name="T61" fmla="*/ 2202 h 2295"/>
              <a:gd name="T62" fmla="*/ 1898 w 2330"/>
              <a:gd name="T63" fmla="*/ 2080 h 22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30"/>
              <a:gd name="T97" fmla="*/ 0 h 2295"/>
              <a:gd name="T98" fmla="*/ 2330 w 2330"/>
              <a:gd name="T99" fmla="*/ 2295 h 22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30" h="2295">
                <a:moveTo>
                  <a:pt x="1898" y="2080"/>
                </a:moveTo>
                <a:lnTo>
                  <a:pt x="1145" y="1116"/>
                </a:lnTo>
                <a:lnTo>
                  <a:pt x="2330" y="784"/>
                </a:lnTo>
                <a:lnTo>
                  <a:pt x="2276" y="666"/>
                </a:lnTo>
                <a:lnTo>
                  <a:pt x="2228" y="579"/>
                </a:lnTo>
                <a:lnTo>
                  <a:pt x="2171" y="483"/>
                </a:lnTo>
                <a:lnTo>
                  <a:pt x="2111" y="417"/>
                </a:lnTo>
                <a:lnTo>
                  <a:pt x="2048" y="351"/>
                </a:lnTo>
                <a:lnTo>
                  <a:pt x="1979" y="285"/>
                </a:lnTo>
                <a:lnTo>
                  <a:pt x="1910" y="231"/>
                </a:lnTo>
                <a:lnTo>
                  <a:pt x="1838" y="183"/>
                </a:lnTo>
                <a:lnTo>
                  <a:pt x="1757" y="138"/>
                </a:lnTo>
                <a:lnTo>
                  <a:pt x="1667" y="96"/>
                </a:lnTo>
                <a:lnTo>
                  <a:pt x="1586" y="60"/>
                </a:lnTo>
                <a:lnTo>
                  <a:pt x="1496" y="33"/>
                </a:lnTo>
                <a:lnTo>
                  <a:pt x="1406" y="21"/>
                </a:lnTo>
                <a:lnTo>
                  <a:pt x="1314" y="4"/>
                </a:lnTo>
                <a:lnTo>
                  <a:pt x="1218" y="2"/>
                </a:lnTo>
                <a:lnTo>
                  <a:pt x="1146" y="0"/>
                </a:lnTo>
                <a:lnTo>
                  <a:pt x="1058" y="0"/>
                </a:lnTo>
                <a:lnTo>
                  <a:pt x="957" y="15"/>
                </a:lnTo>
                <a:lnTo>
                  <a:pt x="831" y="45"/>
                </a:lnTo>
                <a:lnTo>
                  <a:pt x="729" y="81"/>
                </a:lnTo>
                <a:lnTo>
                  <a:pt x="633" y="126"/>
                </a:lnTo>
                <a:lnTo>
                  <a:pt x="546" y="168"/>
                </a:lnTo>
                <a:lnTo>
                  <a:pt x="462" y="228"/>
                </a:lnTo>
                <a:lnTo>
                  <a:pt x="369" y="303"/>
                </a:lnTo>
                <a:lnTo>
                  <a:pt x="290" y="384"/>
                </a:lnTo>
                <a:lnTo>
                  <a:pt x="207" y="483"/>
                </a:lnTo>
                <a:lnTo>
                  <a:pt x="141" y="591"/>
                </a:lnTo>
                <a:lnTo>
                  <a:pt x="81" y="708"/>
                </a:lnTo>
                <a:lnTo>
                  <a:pt x="42" y="816"/>
                </a:lnTo>
                <a:lnTo>
                  <a:pt x="12" y="930"/>
                </a:lnTo>
                <a:lnTo>
                  <a:pt x="0" y="1035"/>
                </a:lnTo>
                <a:lnTo>
                  <a:pt x="5" y="1126"/>
                </a:lnTo>
                <a:lnTo>
                  <a:pt x="5" y="1216"/>
                </a:lnTo>
                <a:lnTo>
                  <a:pt x="11" y="1318"/>
                </a:lnTo>
                <a:lnTo>
                  <a:pt x="35" y="1414"/>
                </a:lnTo>
                <a:lnTo>
                  <a:pt x="53" y="1486"/>
                </a:lnTo>
                <a:lnTo>
                  <a:pt x="77" y="1558"/>
                </a:lnTo>
                <a:lnTo>
                  <a:pt x="125" y="1642"/>
                </a:lnTo>
                <a:lnTo>
                  <a:pt x="158" y="1717"/>
                </a:lnTo>
                <a:lnTo>
                  <a:pt x="200" y="1785"/>
                </a:lnTo>
                <a:lnTo>
                  <a:pt x="251" y="1846"/>
                </a:lnTo>
                <a:lnTo>
                  <a:pt x="308" y="1912"/>
                </a:lnTo>
                <a:lnTo>
                  <a:pt x="380" y="1984"/>
                </a:lnTo>
                <a:lnTo>
                  <a:pt x="437" y="2031"/>
                </a:lnTo>
                <a:lnTo>
                  <a:pt x="506" y="2082"/>
                </a:lnTo>
                <a:lnTo>
                  <a:pt x="566" y="2124"/>
                </a:lnTo>
                <a:lnTo>
                  <a:pt x="638" y="2160"/>
                </a:lnTo>
                <a:lnTo>
                  <a:pt x="713" y="2199"/>
                </a:lnTo>
                <a:lnTo>
                  <a:pt x="806" y="2235"/>
                </a:lnTo>
                <a:lnTo>
                  <a:pt x="890" y="2253"/>
                </a:lnTo>
                <a:lnTo>
                  <a:pt x="965" y="2271"/>
                </a:lnTo>
                <a:lnTo>
                  <a:pt x="1055" y="2283"/>
                </a:lnTo>
                <a:lnTo>
                  <a:pt x="1136" y="2295"/>
                </a:lnTo>
                <a:lnTo>
                  <a:pt x="1229" y="2292"/>
                </a:lnTo>
                <a:lnTo>
                  <a:pt x="1319" y="2286"/>
                </a:lnTo>
                <a:lnTo>
                  <a:pt x="1412" y="2277"/>
                </a:lnTo>
                <a:lnTo>
                  <a:pt x="1496" y="2259"/>
                </a:lnTo>
                <a:lnTo>
                  <a:pt x="1583" y="2229"/>
                </a:lnTo>
                <a:lnTo>
                  <a:pt x="1670" y="2202"/>
                </a:lnTo>
                <a:lnTo>
                  <a:pt x="1760" y="2157"/>
                </a:lnTo>
                <a:lnTo>
                  <a:pt x="1898" y="208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262438" y="323850"/>
          <a:ext cx="519112" cy="1455738"/>
        </p:xfrm>
        <a:graphic>
          <a:graphicData uri="http://schemas.openxmlformats.org/presentationml/2006/ole">
            <p:oleObj spid="_x0000_s11266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5562600" y="298450"/>
          <a:ext cx="584200" cy="1509713"/>
        </p:xfrm>
        <a:graphic>
          <a:graphicData uri="http://schemas.openxmlformats.org/presentationml/2006/ole">
            <p:oleObj spid="_x0000_s11267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406534" name="Object 6"/>
          <p:cNvGraphicFramePr>
            <a:graphicFrameLocks noChangeAspect="1"/>
          </p:cNvGraphicFramePr>
          <p:nvPr/>
        </p:nvGraphicFramePr>
        <p:xfrm>
          <a:off x="8126413" y="184150"/>
          <a:ext cx="534987" cy="1509713"/>
        </p:xfrm>
        <a:graphic>
          <a:graphicData uri="http://schemas.openxmlformats.org/presentationml/2006/ole">
            <p:oleObj spid="_x0000_s11268" name="Формула" r:id="rId6" imgW="139680" imgH="393480" progId="Equation.3">
              <p:embed/>
            </p:oleObj>
          </a:graphicData>
        </a:graphic>
      </p:graphicFrame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1229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6894513" y="234950"/>
          <a:ext cx="585787" cy="1509713"/>
        </p:xfrm>
        <a:graphic>
          <a:graphicData uri="http://schemas.openxmlformats.org/presentationml/2006/ole">
            <p:oleObj spid="_x0000_s11269" name="Формула" r:id="rId7" imgW="152280" imgH="393480" progId="Equation.3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84300" y="2844800"/>
            <a:ext cx="3644900" cy="3302000"/>
            <a:chOff x="872" y="1792"/>
            <a:chExt cx="2296" cy="2080"/>
          </a:xfrm>
        </p:grpSpPr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872" y="2672"/>
              <a:ext cx="1128" cy="256"/>
            </a:xfrm>
            <a:custGeom>
              <a:avLst/>
              <a:gdLst>
                <a:gd name="T0" fmla="*/ 1128 w 1128"/>
                <a:gd name="T1" fmla="*/ 256 h 256"/>
                <a:gd name="T2" fmla="*/ 0 w 1128"/>
                <a:gd name="T3" fmla="*/ 0 h 256"/>
                <a:gd name="T4" fmla="*/ 0 60000 65536"/>
                <a:gd name="T5" fmla="*/ 0 60000 65536"/>
                <a:gd name="T6" fmla="*/ 0 w 1128"/>
                <a:gd name="T7" fmla="*/ 0 h 256"/>
                <a:gd name="T8" fmla="*/ 1128 w 1128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8" h="256">
                  <a:moveTo>
                    <a:pt x="1128" y="25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1992" y="1792"/>
              <a:ext cx="16" cy="1136"/>
            </a:xfrm>
            <a:custGeom>
              <a:avLst/>
              <a:gdLst>
                <a:gd name="T0" fmla="*/ 0 w 16"/>
                <a:gd name="T1" fmla="*/ 0 h 1136"/>
                <a:gd name="T2" fmla="*/ 16 w 16"/>
                <a:gd name="T3" fmla="*/ 1136 h 1136"/>
                <a:gd name="T4" fmla="*/ 0 60000 65536"/>
                <a:gd name="T5" fmla="*/ 0 60000 65536"/>
                <a:gd name="T6" fmla="*/ 0 w 16"/>
                <a:gd name="T7" fmla="*/ 0 h 1136"/>
                <a:gd name="T8" fmla="*/ 16 w 16"/>
                <a:gd name="T9" fmla="*/ 1136 h 1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136">
                  <a:moveTo>
                    <a:pt x="0" y="0"/>
                  </a:moveTo>
                  <a:lnTo>
                    <a:pt x="16" y="11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320" y="2928"/>
              <a:ext cx="688" cy="944"/>
            </a:xfrm>
            <a:custGeom>
              <a:avLst/>
              <a:gdLst>
                <a:gd name="T0" fmla="*/ 688 w 688"/>
                <a:gd name="T1" fmla="*/ 0 h 944"/>
                <a:gd name="T2" fmla="*/ 0 w 688"/>
                <a:gd name="T3" fmla="*/ 944 h 944"/>
                <a:gd name="T4" fmla="*/ 0 60000 65536"/>
                <a:gd name="T5" fmla="*/ 0 60000 65536"/>
                <a:gd name="T6" fmla="*/ 0 w 688"/>
                <a:gd name="T7" fmla="*/ 0 h 944"/>
                <a:gd name="T8" fmla="*/ 688 w 688"/>
                <a:gd name="T9" fmla="*/ 944 h 9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8" h="944">
                  <a:moveTo>
                    <a:pt x="688" y="0"/>
                  </a:moveTo>
                  <a:lnTo>
                    <a:pt x="0" y="9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2024" y="2584"/>
              <a:ext cx="1144" cy="336"/>
            </a:xfrm>
            <a:custGeom>
              <a:avLst/>
              <a:gdLst>
                <a:gd name="T0" fmla="*/ 1144 w 1144"/>
                <a:gd name="T1" fmla="*/ 0 h 336"/>
                <a:gd name="T2" fmla="*/ 0 w 1144"/>
                <a:gd name="T3" fmla="*/ 336 h 336"/>
                <a:gd name="T4" fmla="*/ 0 60000 65536"/>
                <a:gd name="T5" fmla="*/ 0 60000 65536"/>
                <a:gd name="T6" fmla="*/ 0 w 1144"/>
                <a:gd name="T7" fmla="*/ 0 h 336"/>
                <a:gd name="T8" fmla="*/ 1144 w 1144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44" h="336">
                  <a:moveTo>
                    <a:pt x="1144" y="0"/>
                  </a:moveTo>
                  <a:lnTo>
                    <a:pt x="0" y="3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2008" y="2944"/>
              <a:ext cx="728" cy="928"/>
            </a:xfrm>
            <a:custGeom>
              <a:avLst/>
              <a:gdLst>
                <a:gd name="T0" fmla="*/ 0 w 728"/>
                <a:gd name="T1" fmla="*/ 0 h 928"/>
                <a:gd name="T2" fmla="*/ 728 w 728"/>
                <a:gd name="T3" fmla="*/ 928 h 928"/>
                <a:gd name="T4" fmla="*/ 0 60000 65536"/>
                <a:gd name="T5" fmla="*/ 0 60000 65536"/>
                <a:gd name="T6" fmla="*/ 0 w 728"/>
                <a:gd name="T7" fmla="*/ 0 h 928"/>
                <a:gd name="T8" fmla="*/ 728 w 728"/>
                <a:gd name="T9" fmla="*/ 928 h 9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8" h="928">
                  <a:moveTo>
                    <a:pt x="0" y="0"/>
                  </a:moveTo>
                  <a:lnTo>
                    <a:pt x="728" y="92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6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55139 0.53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5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6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5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6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5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6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534"/>
                  </p:tgtEl>
                </p:cond>
              </p:nextCondLst>
            </p:seq>
          </p:childTnLst>
        </p:cTn>
      </p:par>
    </p:tnLst>
    <p:bldLst>
      <p:bldP spid="4065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8" name="AutoShape 12"/>
          <p:cNvSpPr>
            <a:spLocks noChangeArrowheads="1"/>
          </p:cNvSpPr>
          <p:nvPr/>
        </p:nvSpPr>
        <p:spPr bwMode="auto">
          <a:xfrm>
            <a:off x="1397000" y="2781300"/>
            <a:ext cx="3530600" cy="3771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92195" name="Object 3"/>
          <p:cNvGraphicFramePr>
            <a:graphicFrameLocks noChangeAspect="1"/>
          </p:cNvGraphicFramePr>
          <p:nvPr/>
        </p:nvGraphicFramePr>
        <p:xfrm>
          <a:off x="4264025" y="323850"/>
          <a:ext cx="517525" cy="1455738"/>
        </p:xfrm>
        <a:graphic>
          <a:graphicData uri="http://schemas.openxmlformats.org/presentationml/2006/ole">
            <p:oleObj spid="_x0000_s8194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392196" name="Object 4"/>
          <p:cNvGraphicFramePr>
            <a:graphicFrameLocks noChangeAspect="1"/>
          </p:cNvGraphicFramePr>
          <p:nvPr/>
        </p:nvGraphicFramePr>
        <p:xfrm>
          <a:off x="7112000" y="260350"/>
          <a:ext cx="584200" cy="1509713"/>
        </p:xfrm>
        <a:graphic>
          <a:graphicData uri="http://schemas.openxmlformats.org/presentationml/2006/ole">
            <p:oleObj spid="_x0000_s8195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392197" name="Object 5"/>
          <p:cNvGraphicFramePr>
            <a:graphicFrameLocks noChangeAspect="1"/>
          </p:cNvGraphicFramePr>
          <p:nvPr/>
        </p:nvGraphicFramePr>
        <p:xfrm>
          <a:off x="8102600" y="184150"/>
          <a:ext cx="584200" cy="1509713"/>
        </p:xfrm>
        <a:graphic>
          <a:graphicData uri="http://schemas.openxmlformats.org/presentationml/2006/ole">
            <p:oleObj spid="_x0000_s8196" name="Формула" r:id="rId6" imgW="152280" imgH="393480" progId="Equation.3">
              <p:embed/>
            </p:oleObj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820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2205" name="Freeform 13"/>
          <p:cNvSpPr>
            <a:spLocks/>
          </p:cNvSpPr>
          <p:nvPr/>
        </p:nvSpPr>
        <p:spPr bwMode="auto">
          <a:xfrm>
            <a:off x="1409700" y="2806700"/>
            <a:ext cx="1739900" cy="3746500"/>
          </a:xfrm>
          <a:custGeom>
            <a:avLst/>
            <a:gdLst>
              <a:gd name="T0" fmla="*/ 1096 w 1096"/>
              <a:gd name="T1" fmla="*/ 0 h 2360"/>
              <a:gd name="T2" fmla="*/ 1096 w 1096"/>
              <a:gd name="T3" fmla="*/ 2360 h 2360"/>
              <a:gd name="T4" fmla="*/ 0 w 1096"/>
              <a:gd name="T5" fmla="*/ 2352 h 2360"/>
              <a:gd name="T6" fmla="*/ 1096 w 1096"/>
              <a:gd name="T7" fmla="*/ 0 h 2360"/>
              <a:gd name="T8" fmla="*/ 0 60000 65536"/>
              <a:gd name="T9" fmla="*/ 0 60000 65536"/>
              <a:gd name="T10" fmla="*/ 0 60000 65536"/>
              <a:gd name="T11" fmla="*/ 0 60000 65536"/>
              <a:gd name="T12" fmla="*/ 0 w 1096"/>
              <a:gd name="T13" fmla="*/ 0 h 2360"/>
              <a:gd name="T14" fmla="*/ 1096 w 1096"/>
              <a:gd name="T15" fmla="*/ 2360 h 2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6" h="2360">
                <a:moveTo>
                  <a:pt x="1096" y="0"/>
                </a:moveTo>
                <a:lnTo>
                  <a:pt x="1096" y="2360"/>
                </a:lnTo>
                <a:lnTo>
                  <a:pt x="0" y="2352"/>
                </a:lnTo>
                <a:lnTo>
                  <a:pt x="1096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2203" name="Object 11"/>
          <p:cNvGraphicFramePr>
            <a:graphicFrameLocks noChangeAspect="1"/>
          </p:cNvGraphicFramePr>
          <p:nvPr/>
        </p:nvGraphicFramePr>
        <p:xfrm>
          <a:off x="5675313" y="234950"/>
          <a:ext cx="585787" cy="1509713"/>
        </p:xfrm>
        <a:graphic>
          <a:graphicData uri="http://schemas.openxmlformats.org/presentationml/2006/ole">
            <p:oleObj spid="_x0000_s8197" name="Формула" r:id="rId7" imgW="152280" imgH="39348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2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8472 0.624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20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2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19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2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1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197"/>
                  </p:tgtEl>
                </p:cond>
              </p:nextCondLst>
            </p:seq>
          </p:childTnLst>
        </p:cTn>
      </p:par>
    </p:tnLst>
    <p:bldLst>
      <p:bldP spid="3922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Цели и задачи: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Воспитывать уважительное отношение к окружающим, внимание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8892480" cy="6858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Цели и задачи: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rgbClr val="0070C0"/>
                </a:solidFill>
              </a:rPr>
              <a:t>Познакомить с понятием доля, половина, треть, четверть, обыкновенная дробь, числитель и знаменатель дроби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Развивать умение читать и записывать обыкновенную дробь по числителю и знаменателю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Воспитывать уважительное отношение к окружающим, внимание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0" name="AutoShape 2"/>
          <p:cNvSpPr>
            <a:spLocks noChangeArrowheads="1"/>
          </p:cNvSpPr>
          <p:nvPr/>
        </p:nvSpPr>
        <p:spPr bwMode="auto">
          <a:xfrm>
            <a:off x="1397000" y="2781300"/>
            <a:ext cx="4584700" cy="3771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4240213" y="323850"/>
          <a:ext cx="565150" cy="1455738"/>
        </p:xfrm>
        <a:graphic>
          <a:graphicData uri="http://schemas.openxmlformats.org/presentationml/2006/ole">
            <p:oleObj spid="_x0000_s10242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7086600" y="222250"/>
          <a:ext cx="584200" cy="1509713"/>
        </p:xfrm>
        <a:graphic>
          <a:graphicData uri="http://schemas.openxmlformats.org/presentationml/2006/ole">
            <p:oleObj spid="_x0000_s10243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8102600" y="184150"/>
          <a:ext cx="584200" cy="1509713"/>
        </p:xfrm>
        <a:graphic>
          <a:graphicData uri="http://schemas.openxmlformats.org/presentationml/2006/ole">
            <p:oleObj spid="_x0000_s10244" name="Формула" r:id="rId6" imgW="152280" imgH="393480" progId="Equation.3">
              <p:embed/>
            </p:oleObj>
          </a:graphicData>
        </a:graphic>
      </p:graphicFrame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112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0393" name="Freeform 9"/>
          <p:cNvSpPr>
            <a:spLocks/>
          </p:cNvSpPr>
          <p:nvPr/>
        </p:nvSpPr>
        <p:spPr bwMode="auto">
          <a:xfrm>
            <a:off x="1384300" y="2819400"/>
            <a:ext cx="2298700" cy="3746500"/>
          </a:xfrm>
          <a:custGeom>
            <a:avLst/>
            <a:gdLst>
              <a:gd name="T0" fmla="*/ 1448 w 1448"/>
              <a:gd name="T1" fmla="*/ 0 h 2360"/>
              <a:gd name="T2" fmla="*/ 1448 w 1448"/>
              <a:gd name="T3" fmla="*/ 1456 h 2360"/>
              <a:gd name="T4" fmla="*/ 0 w 1448"/>
              <a:gd name="T5" fmla="*/ 2360 h 2360"/>
              <a:gd name="T6" fmla="*/ 1448 w 1448"/>
              <a:gd name="T7" fmla="*/ 0 h 2360"/>
              <a:gd name="T8" fmla="*/ 0 60000 65536"/>
              <a:gd name="T9" fmla="*/ 0 60000 65536"/>
              <a:gd name="T10" fmla="*/ 0 60000 65536"/>
              <a:gd name="T11" fmla="*/ 0 60000 65536"/>
              <a:gd name="T12" fmla="*/ 0 w 1448"/>
              <a:gd name="T13" fmla="*/ 0 h 2360"/>
              <a:gd name="T14" fmla="*/ 1448 w 1448"/>
              <a:gd name="T15" fmla="*/ 2360 h 2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8" h="2360">
                <a:moveTo>
                  <a:pt x="1448" y="0"/>
                </a:moveTo>
                <a:lnTo>
                  <a:pt x="1448" y="1456"/>
                </a:lnTo>
                <a:lnTo>
                  <a:pt x="0" y="2360"/>
                </a:lnTo>
                <a:lnTo>
                  <a:pt x="144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97000" y="2781300"/>
            <a:ext cx="4572000" cy="3759200"/>
            <a:chOff x="880" y="1752"/>
            <a:chExt cx="2880" cy="2368"/>
          </a:xfrm>
        </p:grpSpPr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>
              <a:off x="2320" y="1752"/>
              <a:ext cx="0" cy="1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1"/>
            <p:cNvSpPr>
              <a:spLocks/>
            </p:cNvSpPr>
            <p:nvPr/>
          </p:nvSpPr>
          <p:spPr bwMode="auto">
            <a:xfrm>
              <a:off x="2312" y="3232"/>
              <a:ext cx="1448" cy="880"/>
            </a:xfrm>
            <a:custGeom>
              <a:avLst/>
              <a:gdLst>
                <a:gd name="T0" fmla="*/ 1448 w 1448"/>
                <a:gd name="T1" fmla="*/ 880 h 880"/>
                <a:gd name="T2" fmla="*/ 0 w 1448"/>
                <a:gd name="T3" fmla="*/ 0 h 880"/>
                <a:gd name="T4" fmla="*/ 0 60000 65536"/>
                <a:gd name="T5" fmla="*/ 0 60000 65536"/>
                <a:gd name="T6" fmla="*/ 0 w 1448"/>
                <a:gd name="T7" fmla="*/ 0 h 880"/>
                <a:gd name="T8" fmla="*/ 1448 w 1448"/>
                <a:gd name="T9" fmla="*/ 880 h 8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8" h="880">
                  <a:moveTo>
                    <a:pt x="1448" y="88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2"/>
            <p:cNvSpPr>
              <a:spLocks/>
            </p:cNvSpPr>
            <p:nvPr/>
          </p:nvSpPr>
          <p:spPr bwMode="auto">
            <a:xfrm>
              <a:off x="880" y="3240"/>
              <a:ext cx="1440" cy="880"/>
            </a:xfrm>
            <a:custGeom>
              <a:avLst/>
              <a:gdLst>
                <a:gd name="T0" fmla="*/ 1440 w 1440"/>
                <a:gd name="T1" fmla="*/ 0 h 880"/>
                <a:gd name="T2" fmla="*/ 0 w 1440"/>
                <a:gd name="T3" fmla="*/ 880 h 880"/>
                <a:gd name="T4" fmla="*/ 0 60000 65536"/>
                <a:gd name="T5" fmla="*/ 0 60000 65536"/>
                <a:gd name="T6" fmla="*/ 0 w 1440"/>
                <a:gd name="T7" fmla="*/ 0 h 880"/>
                <a:gd name="T8" fmla="*/ 1440 w 1440"/>
                <a:gd name="T9" fmla="*/ 880 h 8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880">
                  <a:moveTo>
                    <a:pt x="1440" y="0"/>
                  </a:moveTo>
                  <a:lnTo>
                    <a:pt x="0" y="88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00392" name="Object 8"/>
          <p:cNvGraphicFramePr>
            <a:graphicFrameLocks noChangeAspect="1"/>
          </p:cNvGraphicFramePr>
          <p:nvPr/>
        </p:nvGraphicFramePr>
        <p:xfrm>
          <a:off x="5699125" y="234950"/>
          <a:ext cx="536575" cy="1509713"/>
        </p:xfrm>
        <a:graphic>
          <a:graphicData uri="http://schemas.openxmlformats.org/presentationml/2006/ole">
            <p:oleObj spid="_x0000_s10245" name="Формула" r:id="rId7" imgW="139680" imgH="39348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0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2777 0.559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0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8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0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8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0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89"/>
                  </p:tgtEl>
                </p:cond>
              </p:nextCondLst>
            </p:seq>
          </p:childTnLst>
        </p:cTn>
      </p:par>
    </p:tnLst>
    <p:bldLst>
      <p:bldP spid="4003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4482" name="Object 2"/>
          <p:cNvGraphicFramePr>
            <a:graphicFrameLocks noChangeAspect="1"/>
          </p:cNvGraphicFramePr>
          <p:nvPr/>
        </p:nvGraphicFramePr>
        <p:xfrm>
          <a:off x="6324600" y="234950"/>
          <a:ext cx="563563" cy="1455738"/>
        </p:xfrm>
        <a:graphic>
          <a:graphicData uri="http://schemas.openxmlformats.org/presentationml/2006/ole">
            <p:oleObj spid="_x0000_s45058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04483" name="Object 3"/>
          <p:cNvGraphicFramePr>
            <a:graphicFrameLocks noChangeAspect="1"/>
          </p:cNvGraphicFramePr>
          <p:nvPr/>
        </p:nvGraphicFramePr>
        <p:xfrm>
          <a:off x="7205663" y="222250"/>
          <a:ext cx="779462" cy="1509713"/>
        </p:xfrm>
        <a:graphic>
          <a:graphicData uri="http://schemas.openxmlformats.org/presentationml/2006/ole">
            <p:oleObj spid="_x0000_s45059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8005763" y="184150"/>
          <a:ext cx="777875" cy="1509713"/>
        </p:xfrm>
        <a:graphic>
          <a:graphicData uri="http://schemas.openxmlformats.org/presentationml/2006/ole">
            <p:oleObj spid="_x0000_s45060" name="Формула" r:id="rId6" imgW="203040" imgH="393480" progId="Equation.3">
              <p:embed/>
            </p:oleObj>
          </a:graphicData>
        </a:graphic>
      </p:graphicFrame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1331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952500" y="3136900"/>
            <a:ext cx="3136900" cy="2743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4490" name="Freeform 10"/>
          <p:cNvSpPr>
            <a:spLocks/>
          </p:cNvSpPr>
          <p:nvPr/>
        </p:nvSpPr>
        <p:spPr bwMode="auto">
          <a:xfrm>
            <a:off x="952500" y="3136900"/>
            <a:ext cx="1244600" cy="2755900"/>
          </a:xfrm>
          <a:custGeom>
            <a:avLst/>
            <a:gdLst>
              <a:gd name="T0" fmla="*/ 0 w 672"/>
              <a:gd name="T1" fmla="*/ 0 h 1736"/>
              <a:gd name="T2" fmla="*/ 672 w 672"/>
              <a:gd name="T3" fmla="*/ 0 h 1736"/>
              <a:gd name="T4" fmla="*/ 672 w 672"/>
              <a:gd name="T5" fmla="*/ 1736 h 1736"/>
              <a:gd name="T6" fmla="*/ 0 w 672"/>
              <a:gd name="T7" fmla="*/ 1720 h 1736"/>
              <a:gd name="T8" fmla="*/ 0 w 672"/>
              <a:gd name="T9" fmla="*/ 0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736"/>
              <a:gd name="T17" fmla="*/ 672 w 672"/>
              <a:gd name="T18" fmla="*/ 1736 h 1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736">
                <a:moveTo>
                  <a:pt x="0" y="0"/>
                </a:moveTo>
                <a:lnTo>
                  <a:pt x="672" y="0"/>
                </a:lnTo>
                <a:lnTo>
                  <a:pt x="672" y="1736"/>
                </a:lnTo>
                <a:lnTo>
                  <a:pt x="0" y="17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4491" name="Object 11"/>
          <p:cNvGraphicFramePr>
            <a:graphicFrameLocks noChangeAspect="1"/>
          </p:cNvGraphicFramePr>
          <p:nvPr/>
        </p:nvGraphicFramePr>
        <p:xfrm>
          <a:off x="5259388" y="222250"/>
          <a:ext cx="781050" cy="1509713"/>
        </p:xfrm>
        <a:graphic>
          <a:graphicData uri="http://schemas.openxmlformats.org/presentationml/2006/ole">
            <p:oleObj spid="_x0000_s45061" name="Формула" r:id="rId7" imgW="203040" imgH="393480" progId="Equation.3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44600" y="3111500"/>
            <a:ext cx="2552700" cy="2781300"/>
            <a:chOff x="784" y="1960"/>
            <a:chExt cx="1608" cy="1752"/>
          </a:xfrm>
        </p:grpSpPr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1576" y="1984"/>
              <a:ext cx="8" cy="1720"/>
            </a:xfrm>
            <a:custGeom>
              <a:avLst/>
              <a:gdLst>
                <a:gd name="T0" fmla="*/ 8 w 8"/>
                <a:gd name="T1" fmla="*/ 0 h 1720"/>
                <a:gd name="T2" fmla="*/ 0 w 8"/>
                <a:gd name="T3" fmla="*/ 1720 h 1720"/>
                <a:gd name="T4" fmla="*/ 0 60000 65536"/>
                <a:gd name="T5" fmla="*/ 0 60000 65536"/>
                <a:gd name="T6" fmla="*/ 0 w 8"/>
                <a:gd name="T7" fmla="*/ 0 h 1720"/>
                <a:gd name="T8" fmla="*/ 8 w 8"/>
                <a:gd name="T9" fmla="*/ 1720 h 1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720">
                  <a:moveTo>
                    <a:pt x="8" y="0"/>
                  </a:moveTo>
                  <a:lnTo>
                    <a:pt x="0" y="172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9"/>
            <p:cNvSpPr>
              <a:spLocks noChangeShapeType="1"/>
            </p:cNvSpPr>
            <p:nvPr/>
          </p:nvSpPr>
          <p:spPr bwMode="auto">
            <a:xfrm>
              <a:off x="2392" y="1968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>
              <a:off x="1776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>
              <a:off x="1968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14"/>
            <p:cNvSpPr>
              <a:spLocks noChangeShapeType="1"/>
            </p:cNvSpPr>
            <p:nvPr/>
          </p:nvSpPr>
          <p:spPr bwMode="auto">
            <a:xfrm>
              <a:off x="2176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5"/>
            <p:cNvSpPr>
              <a:spLocks/>
            </p:cNvSpPr>
            <p:nvPr/>
          </p:nvSpPr>
          <p:spPr bwMode="auto">
            <a:xfrm>
              <a:off x="784" y="1984"/>
              <a:ext cx="1" cy="1712"/>
            </a:xfrm>
            <a:custGeom>
              <a:avLst/>
              <a:gdLst>
                <a:gd name="T0" fmla="*/ 0 w 1"/>
                <a:gd name="T1" fmla="*/ 0 h 1712"/>
                <a:gd name="T2" fmla="*/ 0 w 1"/>
                <a:gd name="T3" fmla="*/ 1712 h 1712"/>
                <a:gd name="T4" fmla="*/ 0 60000 65536"/>
                <a:gd name="T5" fmla="*/ 0 60000 65536"/>
                <a:gd name="T6" fmla="*/ 0 w 1"/>
                <a:gd name="T7" fmla="*/ 0 h 1712"/>
                <a:gd name="T8" fmla="*/ 1 w 1"/>
                <a:gd name="T9" fmla="*/ 1712 h 17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12">
                  <a:moveTo>
                    <a:pt x="0" y="0"/>
                  </a:moveTo>
                  <a:lnTo>
                    <a:pt x="0" y="171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6"/>
            <p:cNvSpPr>
              <a:spLocks/>
            </p:cNvSpPr>
            <p:nvPr/>
          </p:nvSpPr>
          <p:spPr bwMode="auto">
            <a:xfrm>
              <a:off x="984" y="1984"/>
              <a:ext cx="1" cy="1728"/>
            </a:xfrm>
            <a:custGeom>
              <a:avLst/>
              <a:gdLst>
                <a:gd name="T0" fmla="*/ 0 w 1"/>
                <a:gd name="T1" fmla="*/ 0 h 1728"/>
                <a:gd name="T2" fmla="*/ 0 w 1"/>
                <a:gd name="T3" fmla="*/ 1728 h 1728"/>
                <a:gd name="T4" fmla="*/ 0 60000 65536"/>
                <a:gd name="T5" fmla="*/ 0 60000 65536"/>
                <a:gd name="T6" fmla="*/ 0 w 1"/>
                <a:gd name="T7" fmla="*/ 0 h 1728"/>
                <a:gd name="T8" fmla="*/ 1 w 1"/>
                <a:gd name="T9" fmla="*/ 1728 h 1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28">
                  <a:moveTo>
                    <a:pt x="0" y="0"/>
                  </a:moveTo>
                  <a:lnTo>
                    <a:pt x="0" y="172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7"/>
            <p:cNvSpPr>
              <a:spLocks/>
            </p:cNvSpPr>
            <p:nvPr/>
          </p:nvSpPr>
          <p:spPr bwMode="auto">
            <a:xfrm>
              <a:off x="1176" y="1984"/>
              <a:ext cx="8" cy="1712"/>
            </a:xfrm>
            <a:custGeom>
              <a:avLst/>
              <a:gdLst>
                <a:gd name="T0" fmla="*/ 0 w 8"/>
                <a:gd name="T1" fmla="*/ 0 h 1712"/>
                <a:gd name="T2" fmla="*/ 8 w 8"/>
                <a:gd name="T3" fmla="*/ 1712 h 1712"/>
                <a:gd name="T4" fmla="*/ 0 60000 65536"/>
                <a:gd name="T5" fmla="*/ 0 60000 65536"/>
                <a:gd name="T6" fmla="*/ 0 w 8"/>
                <a:gd name="T7" fmla="*/ 0 h 1712"/>
                <a:gd name="T8" fmla="*/ 8 w 8"/>
                <a:gd name="T9" fmla="*/ 1712 h 17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712">
                  <a:moveTo>
                    <a:pt x="0" y="0"/>
                  </a:moveTo>
                  <a:lnTo>
                    <a:pt x="8" y="171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18"/>
            <p:cNvSpPr>
              <a:spLocks/>
            </p:cNvSpPr>
            <p:nvPr/>
          </p:nvSpPr>
          <p:spPr bwMode="auto">
            <a:xfrm>
              <a:off x="1376" y="1984"/>
              <a:ext cx="1" cy="1720"/>
            </a:xfrm>
            <a:custGeom>
              <a:avLst/>
              <a:gdLst>
                <a:gd name="T0" fmla="*/ 0 w 1"/>
                <a:gd name="T1" fmla="*/ 0 h 1720"/>
                <a:gd name="T2" fmla="*/ 0 w 1"/>
                <a:gd name="T3" fmla="*/ 1720 h 1720"/>
                <a:gd name="T4" fmla="*/ 0 60000 65536"/>
                <a:gd name="T5" fmla="*/ 0 60000 65536"/>
                <a:gd name="T6" fmla="*/ 0 w 1"/>
                <a:gd name="T7" fmla="*/ 0 h 1720"/>
                <a:gd name="T8" fmla="*/ 1 w 1"/>
                <a:gd name="T9" fmla="*/ 1720 h 1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20">
                  <a:moveTo>
                    <a:pt x="0" y="0"/>
                  </a:moveTo>
                  <a:lnTo>
                    <a:pt x="0" y="172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4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5694 0.5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4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4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4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4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48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4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484"/>
                  </p:tgtEl>
                </p:cond>
              </p:nextCondLst>
            </p:seq>
          </p:childTnLst>
        </p:cTn>
      </p:par>
    </p:tnLst>
    <p:bldLst>
      <p:bldP spid="4044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8578" name="Object 2"/>
          <p:cNvGraphicFramePr>
            <a:graphicFrameLocks noChangeAspect="1"/>
          </p:cNvGraphicFramePr>
          <p:nvPr/>
        </p:nvGraphicFramePr>
        <p:xfrm>
          <a:off x="2622550" y="209550"/>
          <a:ext cx="1033463" cy="1455738"/>
        </p:xfrm>
        <a:graphic>
          <a:graphicData uri="http://schemas.openxmlformats.org/presentationml/2006/ole">
            <p:oleObj spid="_x0000_s46082" name="Формула" r:id="rId4" imgW="279360" imgH="393480" progId="Equation.3">
              <p:embed/>
            </p:oleObj>
          </a:graphicData>
        </a:graphic>
      </p:graphicFrame>
      <p:graphicFrame>
        <p:nvGraphicFramePr>
          <p:cNvPr id="408579" name="Object 3"/>
          <p:cNvGraphicFramePr>
            <a:graphicFrameLocks noChangeAspect="1"/>
          </p:cNvGraphicFramePr>
          <p:nvPr/>
        </p:nvGraphicFramePr>
        <p:xfrm>
          <a:off x="6318250" y="209550"/>
          <a:ext cx="827088" cy="1509713"/>
        </p:xfrm>
        <a:graphic>
          <a:graphicData uri="http://schemas.openxmlformats.org/presentationml/2006/ole">
            <p:oleObj spid="_x0000_s46083" name="Формула" r:id="rId5" imgW="215640" imgH="393480" progId="Equation.3">
              <p:embed/>
            </p:oleObj>
          </a:graphicData>
        </a:graphic>
      </p:graphicFrame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7929563" y="196850"/>
          <a:ext cx="777875" cy="1509713"/>
        </p:xfrm>
        <a:graphic>
          <a:graphicData uri="http://schemas.openxmlformats.org/presentationml/2006/ole">
            <p:oleObj spid="_x0000_s46084" name="Формула" r:id="rId6" imgW="203040" imgH="393480" progId="Equation.3">
              <p:embed/>
            </p:oleObj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часть фигуры закрашена?</a:t>
            </a:r>
          </a:p>
        </p:txBody>
      </p:sp>
      <p:sp>
        <p:nvSpPr>
          <p:cNvPr id="1639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032000" y="3073400"/>
            <a:ext cx="3187700" cy="30988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8584" name="Freeform 8"/>
          <p:cNvSpPr>
            <a:spLocks/>
          </p:cNvSpPr>
          <p:nvPr/>
        </p:nvSpPr>
        <p:spPr bwMode="auto">
          <a:xfrm>
            <a:off x="2032000" y="3073400"/>
            <a:ext cx="330200" cy="2476500"/>
          </a:xfrm>
          <a:custGeom>
            <a:avLst/>
            <a:gdLst>
              <a:gd name="T0" fmla="*/ 0 w 672"/>
              <a:gd name="T1" fmla="*/ 0 h 1736"/>
              <a:gd name="T2" fmla="*/ 672 w 672"/>
              <a:gd name="T3" fmla="*/ 0 h 1736"/>
              <a:gd name="T4" fmla="*/ 672 w 672"/>
              <a:gd name="T5" fmla="*/ 1736 h 1736"/>
              <a:gd name="T6" fmla="*/ 0 w 672"/>
              <a:gd name="T7" fmla="*/ 1720 h 1736"/>
              <a:gd name="T8" fmla="*/ 0 w 672"/>
              <a:gd name="T9" fmla="*/ 0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736"/>
              <a:gd name="T17" fmla="*/ 672 w 672"/>
              <a:gd name="T18" fmla="*/ 1736 h 1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736">
                <a:moveTo>
                  <a:pt x="0" y="0"/>
                </a:moveTo>
                <a:lnTo>
                  <a:pt x="672" y="0"/>
                </a:lnTo>
                <a:lnTo>
                  <a:pt x="672" y="1736"/>
                </a:lnTo>
                <a:lnTo>
                  <a:pt x="0" y="17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8585" name="Object 9"/>
          <p:cNvGraphicFramePr>
            <a:graphicFrameLocks noChangeAspect="1"/>
          </p:cNvGraphicFramePr>
          <p:nvPr/>
        </p:nvGraphicFramePr>
        <p:xfrm>
          <a:off x="4541838" y="222250"/>
          <a:ext cx="1074737" cy="1509713"/>
        </p:xfrm>
        <a:graphic>
          <a:graphicData uri="http://schemas.openxmlformats.org/presentationml/2006/ole">
            <p:oleObj spid="_x0000_s46085" name="Формула" r:id="rId7" imgW="279360" imgH="393480" progId="Equation.3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62200" y="3035300"/>
            <a:ext cx="2552700" cy="3162300"/>
            <a:chOff x="784" y="1960"/>
            <a:chExt cx="1608" cy="1752"/>
          </a:xfrm>
        </p:grpSpPr>
        <p:sp>
          <p:nvSpPr>
            <p:cNvPr id="16405" name="Freeform 11"/>
            <p:cNvSpPr>
              <a:spLocks/>
            </p:cNvSpPr>
            <p:nvPr/>
          </p:nvSpPr>
          <p:spPr bwMode="auto">
            <a:xfrm>
              <a:off x="1576" y="1984"/>
              <a:ext cx="8" cy="1720"/>
            </a:xfrm>
            <a:custGeom>
              <a:avLst/>
              <a:gdLst>
                <a:gd name="T0" fmla="*/ 8 w 8"/>
                <a:gd name="T1" fmla="*/ 0 h 1720"/>
                <a:gd name="T2" fmla="*/ 0 w 8"/>
                <a:gd name="T3" fmla="*/ 1720 h 1720"/>
                <a:gd name="T4" fmla="*/ 0 60000 65536"/>
                <a:gd name="T5" fmla="*/ 0 60000 65536"/>
                <a:gd name="T6" fmla="*/ 0 w 8"/>
                <a:gd name="T7" fmla="*/ 0 h 1720"/>
                <a:gd name="T8" fmla="*/ 8 w 8"/>
                <a:gd name="T9" fmla="*/ 1720 h 1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720">
                  <a:moveTo>
                    <a:pt x="8" y="0"/>
                  </a:moveTo>
                  <a:lnTo>
                    <a:pt x="0" y="172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Line 12"/>
            <p:cNvSpPr>
              <a:spLocks noChangeShapeType="1"/>
            </p:cNvSpPr>
            <p:nvPr/>
          </p:nvSpPr>
          <p:spPr bwMode="auto">
            <a:xfrm>
              <a:off x="2392" y="1968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Line 13"/>
            <p:cNvSpPr>
              <a:spLocks noChangeShapeType="1"/>
            </p:cNvSpPr>
            <p:nvPr/>
          </p:nvSpPr>
          <p:spPr bwMode="auto">
            <a:xfrm>
              <a:off x="1776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Line 14"/>
            <p:cNvSpPr>
              <a:spLocks noChangeShapeType="1"/>
            </p:cNvSpPr>
            <p:nvPr/>
          </p:nvSpPr>
          <p:spPr bwMode="auto">
            <a:xfrm>
              <a:off x="1968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Line 15"/>
            <p:cNvSpPr>
              <a:spLocks noChangeShapeType="1"/>
            </p:cNvSpPr>
            <p:nvPr/>
          </p:nvSpPr>
          <p:spPr bwMode="auto">
            <a:xfrm>
              <a:off x="2176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16"/>
            <p:cNvSpPr>
              <a:spLocks/>
            </p:cNvSpPr>
            <p:nvPr/>
          </p:nvSpPr>
          <p:spPr bwMode="auto">
            <a:xfrm>
              <a:off x="784" y="1984"/>
              <a:ext cx="1" cy="1712"/>
            </a:xfrm>
            <a:custGeom>
              <a:avLst/>
              <a:gdLst>
                <a:gd name="T0" fmla="*/ 0 w 1"/>
                <a:gd name="T1" fmla="*/ 0 h 1712"/>
                <a:gd name="T2" fmla="*/ 0 w 1"/>
                <a:gd name="T3" fmla="*/ 1712 h 1712"/>
                <a:gd name="T4" fmla="*/ 0 60000 65536"/>
                <a:gd name="T5" fmla="*/ 0 60000 65536"/>
                <a:gd name="T6" fmla="*/ 0 w 1"/>
                <a:gd name="T7" fmla="*/ 0 h 1712"/>
                <a:gd name="T8" fmla="*/ 1 w 1"/>
                <a:gd name="T9" fmla="*/ 1712 h 17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12">
                  <a:moveTo>
                    <a:pt x="0" y="0"/>
                  </a:moveTo>
                  <a:lnTo>
                    <a:pt x="0" y="171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17"/>
            <p:cNvSpPr>
              <a:spLocks/>
            </p:cNvSpPr>
            <p:nvPr/>
          </p:nvSpPr>
          <p:spPr bwMode="auto">
            <a:xfrm>
              <a:off x="984" y="1984"/>
              <a:ext cx="1" cy="1728"/>
            </a:xfrm>
            <a:custGeom>
              <a:avLst/>
              <a:gdLst>
                <a:gd name="T0" fmla="*/ 0 w 1"/>
                <a:gd name="T1" fmla="*/ 0 h 1728"/>
                <a:gd name="T2" fmla="*/ 0 w 1"/>
                <a:gd name="T3" fmla="*/ 1728 h 1728"/>
                <a:gd name="T4" fmla="*/ 0 60000 65536"/>
                <a:gd name="T5" fmla="*/ 0 60000 65536"/>
                <a:gd name="T6" fmla="*/ 0 w 1"/>
                <a:gd name="T7" fmla="*/ 0 h 1728"/>
                <a:gd name="T8" fmla="*/ 1 w 1"/>
                <a:gd name="T9" fmla="*/ 1728 h 1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28">
                  <a:moveTo>
                    <a:pt x="0" y="0"/>
                  </a:moveTo>
                  <a:lnTo>
                    <a:pt x="0" y="172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18"/>
            <p:cNvSpPr>
              <a:spLocks/>
            </p:cNvSpPr>
            <p:nvPr/>
          </p:nvSpPr>
          <p:spPr bwMode="auto">
            <a:xfrm>
              <a:off x="1176" y="1984"/>
              <a:ext cx="8" cy="1712"/>
            </a:xfrm>
            <a:custGeom>
              <a:avLst/>
              <a:gdLst>
                <a:gd name="T0" fmla="*/ 0 w 8"/>
                <a:gd name="T1" fmla="*/ 0 h 1712"/>
                <a:gd name="T2" fmla="*/ 8 w 8"/>
                <a:gd name="T3" fmla="*/ 1712 h 1712"/>
                <a:gd name="T4" fmla="*/ 0 60000 65536"/>
                <a:gd name="T5" fmla="*/ 0 60000 65536"/>
                <a:gd name="T6" fmla="*/ 0 w 8"/>
                <a:gd name="T7" fmla="*/ 0 h 1712"/>
                <a:gd name="T8" fmla="*/ 8 w 8"/>
                <a:gd name="T9" fmla="*/ 1712 h 17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712">
                  <a:moveTo>
                    <a:pt x="0" y="0"/>
                  </a:moveTo>
                  <a:lnTo>
                    <a:pt x="8" y="171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19"/>
            <p:cNvSpPr>
              <a:spLocks/>
            </p:cNvSpPr>
            <p:nvPr/>
          </p:nvSpPr>
          <p:spPr bwMode="auto">
            <a:xfrm>
              <a:off x="1376" y="1984"/>
              <a:ext cx="1" cy="1720"/>
            </a:xfrm>
            <a:custGeom>
              <a:avLst/>
              <a:gdLst>
                <a:gd name="T0" fmla="*/ 0 w 1"/>
                <a:gd name="T1" fmla="*/ 0 h 1720"/>
                <a:gd name="T2" fmla="*/ 0 w 1"/>
                <a:gd name="T3" fmla="*/ 1720 h 1720"/>
                <a:gd name="T4" fmla="*/ 0 60000 65536"/>
                <a:gd name="T5" fmla="*/ 0 60000 65536"/>
                <a:gd name="T6" fmla="*/ 0 w 1"/>
                <a:gd name="T7" fmla="*/ 0 h 1720"/>
                <a:gd name="T8" fmla="*/ 1 w 1"/>
                <a:gd name="T9" fmla="*/ 1720 h 1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20">
                  <a:moveTo>
                    <a:pt x="0" y="0"/>
                  </a:moveTo>
                  <a:lnTo>
                    <a:pt x="0" y="172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5400000">
            <a:off x="2381250" y="3028950"/>
            <a:ext cx="2489200" cy="3213100"/>
            <a:chOff x="784" y="1960"/>
            <a:chExt cx="1608" cy="1752"/>
          </a:xfrm>
        </p:grpSpPr>
        <p:sp>
          <p:nvSpPr>
            <p:cNvPr id="16396" name="Freeform 21"/>
            <p:cNvSpPr>
              <a:spLocks/>
            </p:cNvSpPr>
            <p:nvPr/>
          </p:nvSpPr>
          <p:spPr bwMode="auto">
            <a:xfrm>
              <a:off x="1576" y="1984"/>
              <a:ext cx="8" cy="1720"/>
            </a:xfrm>
            <a:custGeom>
              <a:avLst/>
              <a:gdLst>
                <a:gd name="T0" fmla="*/ 8 w 8"/>
                <a:gd name="T1" fmla="*/ 0 h 1720"/>
                <a:gd name="T2" fmla="*/ 0 w 8"/>
                <a:gd name="T3" fmla="*/ 1720 h 1720"/>
                <a:gd name="T4" fmla="*/ 0 60000 65536"/>
                <a:gd name="T5" fmla="*/ 0 60000 65536"/>
                <a:gd name="T6" fmla="*/ 0 w 8"/>
                <a:gd name="T7" fmla="*/ 0 h 1720"/>
                <a:gd name="T8" fmla="*/ 8 w 8"/>
                <a:gd name="T9" fmla="*/ 1720 h 1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720">
                  <a:moveTo>
                    <a:pt x="8" y="0"/>
                  </a:moveTo>
                  <a:lnTo>
                    <a:pt x="0" y="172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22"/>
            <p:cNvSpPr>
              <a:spLocks noChangeShapeType="1"/>
            </p:cNvSpPr>
            <p:nvPr/>
          </p:nvSpPr>
          <p:spPr bwMode="auto">
            <a:xfrm>
              <a:off x="2392" y="1968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23"/>
            <p:cNvSpPr>
              <a:spLocks noChangeShapeType="1"/>
            </p:cNvSpPr>
            <p:nvPr/>
          </p:nvSpPr>
          <p:spPr bwMode="auto">
            <a:xfrm>
              <a:off x="1776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24"/>
            <p:cNvSpPr>
              <a:spLocks noChangeShapeType="1"/>
            </p:cNvSpPr>
            <p:nvPr/>
          </p:nvSpPr>
          <p:spPr bwMode="auto">
            <a:xfrm>
              <a:off x="1968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Line 25"/>
            <p:cNvSpPr>
              <a:spLocks noChangeShapeType="1"/>
            </p:cNvSpPr>
            <p:nvPr/>
          </p:nvSpPr>
          <p:spPr bwMode="auto">
            <a:xfrm>
              <a:off x="2176" y="1960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Freeform 26"/>
            <p:cNvSpPr>
              <a:spLocks/>
            </p:cNvSpPr>
            <p:nvPr/>
          </p:nvSpPr>
          <p:spPr bwMode="auto">
            <a:xfrm>
              <a:off x="784" y="1984"/>
              <a:ext cx="1" cy="1712"/>
            </a:xfrm>
            <a:custGeom>
              <a:avLst/>
              <a:gdLst>
                <a:gd name="T0" fmla="*/ 0 w 1"/>
                <a:gd name="T1" fmla="*/ 0 h 1712"/>
                <a:gd name="T2" fmla="*/ 0 w 1"/>
                <a:gd name="T3" fmla="*/ 1712 h 1712"/>
                <a:gd name="T4" fmla="*/ 0 60000 65536"/>
                <a:gd name="T5" fmla="*/ 0 60000 65536"/>
                <a:gd name="T6" fmla="*/ 0 w 1"/>
                <a:gd name="T7" fmla="*/ 0 h 1712"/>
                <a:gd name="T8" fmla="*/ 1 w 1"/>
                <a:gd name="T9" fmla="*/ 1712 h 17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12">
                  <a:moveTo>
                    <a:pt x="0" y="0"/>
                  </a:moveTo>
                  <a:lnTo>
                    <a:pt x="0" y="171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984" y="1984"/>
              <a:ext cx="1" cy="1728"/>
            </a:xfrm>
            <a:custGeom>
              <a:avLst/>
              <a:gdLst>
                <a:gd name="T0" fmla="*/ 0 w 1"/>
                <a:gd name="T1" fmla="*/ 0 h 1728"/>
                <a:gd name="T2" fmla="*/ 0 w 1"/>
                <a:gd name="T3" fmla="*/ 1728 h 1728"/>
                <a:gd name="T4" fmla="*/ 0 60000 65536"/>
                <a:gd name="T5" fmla="*/ 0 60000 65536"/>
                <a:gd name="T6" fmla="*/ 0 w 1"/>
                <a:gd name="T7" fmla="*/ 0 h 1728"/>
                <a:gd name="T8" fmla="*/ 1 w 1"/>
                <a:gd name="T9" fmla="*/ 1728 h 1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28">
                  <a:moveTo>
                    <a:pt x="0" y="0"/>
                  </a:moveTo>
                  <a:lnTo>
                    <a:pt x="0" y="172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Freeform 28"/>
            <p:cNvSpPr>
              <a:spLocks/>
            </p:cNvSpPr>
            <p:nvPr/>
          </p:nvSpPr>
          <p:spPr bwMode="auto">
            <a:xfrm>
              <a:off x="1176" y="1984"/>
              <a:ext cx="8" cy="1712"/>
            </a:xfrm>
            <a:custGeom>
              <a:avLst/>
              <a:gdLst>
                <a:gd name="T0" fmla="*/ 0 w 8"/>
                <a:gd name="T1" fmla="*/ 0 h 1712"/>
                <a:gd name="T2" fmla="*/ 8 w 8"/>
                <a:gd name="T3" fmla="*/ 1712 h 1712"/>
                <a:gd name="T4" fmla="*/ 0 60000 65536"/>
                <a:gd name="T5" fmla="*/ 0 60000 65536"/>
                <a:gd name="T6" fmla="*/ 0 w 8"/>
                <a:gd name="T7" fmla="*/ 0 h 1712"/>
                <a:gd name="T8" fmla="*/ 8 w 8"/>
                <a:gd name="T9" fmla="*/ 1712 h 17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712">
                  <a:moveTo>
                    <a:pt x="0" y="0"/>
                  </a:moveTo>
                  <a:lnTo>
                    <a:pt x="8" y="171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9"/>
            <p:cNvSpPr>
              <a:spLocks/>
            </p:cNvSpPr>
            <p:nvPr/>
          </p:nvSpPr>
          <p:spPr bwMode="auto">
            <a:xfrm>
              <a:off x="1376" y="1984"/>
              <a:ext cx="1" cy="1720"/>
            </a:xfrm>
            <a:custGeom>
              <a:avLst/>
              <a:gdLst>
                <a:gd name="T0" fmla="*/ 0 w 1"/>
                <a:gd name="T1" fmla="*/ 0 h 1720"/>
                <a:gd name="T2" fmla="*/ 0 w 1"/>
                <a:gd name="T3" fmla="*/ 1720 h 1720"/>
                <a:gd name="T4" fmla="*/ 0 60000 65536"/>
                <a:gd name="T5" fmla="*/ 0 60000 65536"/>
                <a:gd name="T6" fmla="*/ 0 w 1"/>
                <a:gd name="T7" fmla="*/ 0 h 1720"/>
                <a:gd name="T8" fmla="*/ 1 w 1"/>
                <a:gd name="T9" fmla="*/ 1720 h 1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20">
                  <a:moveTo>
                    <a:pt x="0" y="0"/>
                  </a:moveTo>
                  <a:lnTo>
                    <a:pt x="0" y="172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8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4444 0.512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58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8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5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8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5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8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580"/>
                  </p:tgtEl>
                </p:cond>
              </p:nextCondLst>
            </p:seq>
          </p:childTnLst>
        </p:cTn>
      </p:par>
    </p:tnLst>
    <p:bldLst>
      <p:bldP spid="4085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74700" y="1171575"/>
            <a:ext cx="2601913" cy="525463"/>
            <a:chOff x="584" y="1008"/>
            <a:chExt cx="1329" cy="289"/>
          </a:xfrm>
        </p:grpSpPr>
        <p:sp>
          <p:nvSpPr>
            <p:cNvPr id="377860" name="Freeform 4"/>
            <p:cNvSpPr>
              <a:spLocks/>
            </p:cNvSpPr>
            <p:nvPr/>
          </p:nvSpPr>
          <p:spPr bwMode="auto">
            <a:xfrm>
              <a:off x="592" y="1160"/>
              <a:ext cx="1313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12"/>
                </a:cxn>
                <a:cxn ang="0">
                  <a:pos x="632" y="216"/>
                </a:cxn>
                <a:cxn ang="0">
                  <a:pos x="1200" y="120"/>
                </a:cxn>
                <a:cxn ang="0">
                  <a:pos x="1312" y="16"/>
                </a:cxn>
              </a:cxnLst>
              <a:rect l="0" t="0" r="r" b="b"/>
              <a:pathLst>
                <a:path w="1313" h="217">
                  <a:moveTo>
                    <a:pt x="0" y="0"/>
                  </a:moveTo>
                  <a:cubicBezTo>
                    <a:pt x="20" y="19"/>
                    <a:pt x="15" y="76"/>
                    <a:pt x="120" y="112"/>
                  </a:cubicBezTo>
                  <a:cubicBezTo>
                    <a:pt x="225" y="148"/>
                    <a:pt x="452" y="215"/>
                    <a:pt x="632" y="216"/>
                  </a:cubicBezTo>
                  <a:cubicBezTo>
                    <a:pt x="812" y="217"/>
                    <a:pt x="1087" y="153"/>
                    <a:pt x="1200" y="120"/>
                  </a:cubicBezTo>
                  <a:cubicBezTo>
                    <a:pt x="1313" y="87"/>
                    <a:pt x="1289" y="38"/>
                    <a:pt x="1312" y="16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861" name="Freeform 5"/>
            <p:cNvSpPr>
              <a:spLocks/>
            </p:cNvSpPr>
            <p:nvPr/>
          </p:nvSpPr>
          <p:spPr bwMode="auto">
            <a:xfrm flipV="1">
              <a:off x="584" y="1008"/>
              <a:ext cx="1329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12"/>
                </a:cxn>
                <a:cxn ang="0">
                  <a:pos x="632" y="216"/>
                </a:cxn>
                <a:cxn ang="0">
                  <a:pos x="1200" y="120"/>
                </a:cxn>
                <a:cxn ang="0">
                  <a:pos x="1312" y="16"/>
                </a:cxn>
              </a:cxnLst>
              <a:rect l="0" t="0" r="r" b="b"/>
              <a:pathLst>
                <a:path w="1313" h="217">
                  <a:moveTo>
                    <a:pt x="0" y="0"/>
                  </a:moveTo>
                  <a:cubicBezTo>
                    <a:pt x="20" y="19"/>
                    <a:pt x="15" y="76"/>
                    <a:pt x="120" y="112"/>
                  </a:cubicBezTo>
                  <a:cubicBezTo>
                    <a:pt x="225" y="148"/>
                    <a:pt x="452" y="215"/>
                    <a:pt x="632" y="216"/>
                  </a:cubicBezTo>
                  <a:cubicBezTo>
                    <a:pt x="812" y="217"/>
                    <a:pt x="1087" y="153"/>
                    <a:pt x="1200" y="120"/>
                  </a:cubicBezTo>
                  <a:cubicBezTo>
                    <a:pt x="1313" y="87"/>
                    <a:pt x="1289" y="38"/>
                    <a:pt x="1312" y="16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7862" name="Freeform 6"/>
          <p:cNvSpPr>
            <a:spLocks/>
          </p:cNvSpPr>
          <p:nvPr/>
        </p:nvSpPr>
        <p:spPr bwMode="auto">
          <a:xfrm>
            <a:off x="790575" y="2347913"/>
            <a:ext cx="2568575" cy="3525837"/>
          </a:xfrm>
          <a:custGeom>
            <a:avLst/>
            <a:gdLst/>
            <a:ahLst/>
            <a:cxnLst>
              <a:cxn ang="0">
                <a:pos x="16" y="1920"/>
              </a:cxn>
              <a:cxn ang="0">
                <a:pos x="1312" y="1944"/>
              </a:cxn>
              <a:cxn ang="0">
                <a:pos x="1312" y="0"/>
              </a:cxn>
              <a:cxn ang="0">
                <a:pos x="0" y="16"/>
              </a:cxn>
              <a:cxn ang="0">
                <a:pos x="16" y="1920"/>
              </a:cxn>
            </a:cxnLst>
            <a:rect l="0" t="0" r="r" b="b"/>
            <a:pathLst>
              <a:path w="1312" h="1944">
                <a:moveTo>
                  <a:pt x="16" y="1920"/>
                </a:moveTo>
                <a:lnTo>
                  <a:pt x="1312" y="1944"/>
                </a:lnTo>
                <a:lnTo>
                  <a:pt x="1312" y="0"/>
                </a:lnTo>
                <a:lnTo>
                  <a:pt x="0" y="16"/>
                </a:lnTo>
                <a:lnTo>
                  <a:pt x="16" y="192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22325" y="2333625"/>
            <a:ext cx="2570163" cy="3890963"/>
            <a:chOff x="608" y="1648"/>
            <a:chExt cx="1313" cy="214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08" y="1648"/>
              <a:ext cx="1304" cy="1968"/>
              <a:chOff x="608" y="1648"/>
              <a:chExt cx="1304" cy="1968"/>
            </a:xfrm>
          </p:grpSpPr>
          <p:sp>
            <p:nvSpPr>
              <p:cNvPr id="18461" name="Line 9"/>
              <p:cNvSpPr>
                <a:spLocks noChangeShapeType="1"/>
              </p:cNvSpPr>
              <p:nvPr/>
            </p:nvSpPr>
            <p:spPr bwMode="auto">
              <a:xfrm>
                <a:off x="608" y="1648"/>
                <a:ext cx="8" cy="1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2" name="Line 10"/>
              <p:cNvSpPr>
                <a:spLocks noChangeShapeType="1"/>
              </p:cNvSpPr>
              <p:nvPr/>
            </p:nvSpPr>
            <p:spPr bwMode="auto">
              <a:xfrm>
                <a:off x="1904" y="1656"/>
                <a:ext cx="8" cy="1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60" name="Freeform 11"/>
            <p:cNvSpPr>
              <a:spLocks/>
            </p:cNvSpPr>
            <p:nvPr/>
          </p:nvSpPr>
          <p:spPr bwMode="auto">
            <a:xfrm>
              <a:off x="608" y="3576"/>
              <a:ext cx="1313" cy="217"/>
            </a:xfrm>
            <a:custGeom>
              <a:avLst/>
              <a:gdLst>
                <a:gd name="T0" fmla="*/ 0 w 1313"/>
                <a:gd name="T1" fmla="*/ 0 h 217"/>
                <a:gd name="T2" fmla="*/ 120 w 1313"/>
                <a:gd name="T3" fmla="*/ 112 h 217"/>
                <a:gd name="T4" fmla="*/ 632 w 1313"/>
                <a:gd name="T5" fmla="*/ 216 h 217"/>
                <a:gd name="T6" fmla="*/ 1200 w 1313"/>
                <a:gd name="T7" fmla="*/ 120 h 217"/>
                <a:gd name="T8" fmla="*/ 1312 w 1313"/>
                <a:gd name="T9" fmla="*/ 16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3"/>
                <a:gd name="T16" fmla="*/ 0 h 217"/>
                <a:gd name="T17" fmla="*/ 1313 w 1313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3" h="217">
                  <a:moveTo>
                    <a:pt x="0" y="0"/>
                  </a:moveTo>
                  <a:cubicBezTo>
                    <a:pt x="20" y="19"/>
                    <a:pt x="15" y="76"/>
                    <a:pt x="120" y="112"/>
                  </a:cubicBezTo>
                  <a:cubicBezTo>
                    <a:pt x="225" y="148"/>
                    <a:pt x="452" y="215"/>
                    <a:pt x="632" y="216"/>
                  </a:cubicBezTo>
                  <a:cubicBezTo>
                    <a:pt x="812" y="217"/>
                    <a:pt x="1087" y="153"/>
                    <a:pt x="1200" y="120"/>
                  </a:cubicBezTo>
                  <a:cubicBezTo>
                    <a:pt x="1313" y="87"/>
                    <a:pt x="1289" y="38"/>
                    <a:pt x="1312" y="16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lin ang="1890000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22325" y="1563688"/>
            <a:ext cx="2543175" cy="812800"/>
            <a:chOff x="608" y="1224"/>
            <a:chExt cx="1299" cy="448"/>
          </a:xfrm>
        </p:grpSpPr>
        <p:sp>
          <p:nvSpPr>
            <p:cNvPr id="18457" name="Freeform 13"/>
            <p:cNvSpPr>
              <a:spLocks/>
            </p:cNvSpPr>
            <p:nvPr/>
          </p:nvSpPr>
          <p:spPr bwMode="auto">
            <a:xfrm>
              <a:off x="608" y="1224"/>
              <a:ext cx="243" cy="448"/>
            </a:xfrm>
            <a:custGeom>
              <a:avLst/>
              <a:gdLst>
                <a:gd name="T0" fmla="*/ 0 w 243"/>
                <a:gd name="T1" fmla="*/ 448 h 448"/>
                <a:gd name="T2" fmla="*/ 48 w 243"/>
                <a:gd name="T3" fmla="*/ 352 h 448"/>
                <a:gd name="T4" fmla="*/ 200 w 243"/>
                <a:gd name="T5" fmla="*/ 280 h 448"/>
                <a:gd name="T6" fmla="*/ 232 w 243"/>
                <a:gd name="T7" fmla="*/ 128 h 448"/>
                <a:gd name="T8" fmla="*/ 136 w 243"/>
                <a:gd name="T9" fmla="*/ 48 h 448"/>
                <a:gd name="T10" fmla="*/ 32 w 243"/>
                <a:gd name="T11" fmla="*/ 0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448"/>
                <a:gd name="T20" fmla="*/ 243 w 243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448">
                  <a:moveTo>
                    <a:pt x="0" y="448"/>
                  </a:moveTo>
                  <a:cubicBezTo>
                    <a:pt x="7" y="414"/>
                    <a:pt x="15" y="380"/>
                    <a:pt x="48" y="352"/>
                  </a:cubicBezTo>
                  <a:cubicBezTo>
                    <a:pt x="81" y="324"/>
                    <a:pt x="169" y="317"/>
                    <a:pt x="200" y="280"/>
                  </a:cubicBezTo>
                  <a:cubicBezTo>
                    <a:pt x="231" y="243"/>
                    <a:pt x="243" y="166"/>
                    <a:pt x="232" y="128"/>
                  </a:cubicBezTo>
                  <a:cubicBezTo>
                    <a:pt x="221" y="90"/>
                    <a:pt x="169" y="69"/>
                    <a:pt x="136" y="48"/>
                  </a:cubicBezTo>
                  <a:cubicBezTo>
                    <a:pt x="103" y="27"/>
                    <a:pt x="67" y="13"/>
                    <a:pt x="3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Freeform 14"/>
            <p:cNvSpPr>
              <a:spLocks/>
            </p:cNvSpPr>
            <p:nvPr/>
          </p:nvSpPr>
          <p:spPr bwMode="auto">
            <a:xfrm flipH="1">
              <a:off x="1664" y="1224"/>
              <a:ext cx="243" cy="448"/>
            </a:xfrm>
            <a:custGeom>
              <a:avLst/>
              <a:gdLst>
                <a:gd name="T0" fmla="*/ 0 w 243"/>
                <a:gd name="T1" fmla="*/ 448 h 448"/>
                <a:gd name="T2" fmla="*/ 48 w 243"/>
                <a:gd name="T3" fmla="*/ 352 h 448"/>
                <a:gd name="T4" fmla="*/ 200 w 243"/>
                <a:gd name="T5" fmla="*/ 280 h 448"/>
                <a:gd name="T6" fmla="*/ 232 w 243"/>
                <a:gd name="T7" fmla="*/ 128 h 448"/>
                <a:gd name="T8" fmla="*/ 136 w 243"/>
                <a:gd name="T9" fmla="*/ 48 h 448"/>
                <a:gd name="T10" fmla="*/ 32 w 243"/>
                <a:gd name="T11" fmla="*/ 0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448"/>
                <a:gd name="T20" fmla="*/ 243 w 243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448">
                  <a:moveTo>
                    <a:pt x="0" y="448"/>
                  </a:moveTo>
                  <a:cubicBezTo>
                    <a:pt x="7" y="414"/>
                    <a:pt x="15" y="380"/>
                    <a:pt x="48" y="352"/>
                  </a:cubicBezTo>
                  <a:cubicBezTo>
                    <a:pt x="81" y="324"/>
                    <a:pt x="169" y="317"/>
                    <a:pt x="200" y="280"/>
                  </a:cubicBezTo>
                  <a:cubicBezTo>
                    <a:pt x="231" y="243"/>
                    <a:pt x="243" y="166"/>
                    <a:pt x="232" y="128"/>
                  </a:cubicBezTo>
                  <a:cubicBezTo>
                    <a:pt x="221" y="90"/>
                    <a:pt x="169" y="69"/>
                    <a:pt x="136" y="48"/>
                  </a:cubicBezTo>
                  <a:cubicBezTo>
                    <a:pt x="103" y="27"/>
                    <a:pt x="67" y="13"/>
                    <a:pt x="3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42" name="Picture 15" descr="u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2263775"/>
            <a:ext cx="24447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74813" y="1141413"/>
            <a:ext cx="776287" cy="352425"/>
            <a:chOff x="3156" y="2103"/>
            <a:chExt cx="436" cy="250"/>
          </a:xfrm>
        </p:grpSpPr>
        <p:sp>
          <p:nvSpPr>
            <p:cNvPr id="18455" name="Freeform 18"/>
            <p:cNvSpPr>
              <a:spLocks/>
            </p:cNvSpPr>
            <p:nvPr/>
          </p:nvSpPr>
          <p:spPr bwMode="auto">
            <a:xfrm>
              <a:off x="3156" y="2103"/>
              <a:ext cx="436" cy="244"/>
            </a:xfrm>
            <a:custGeom>
              <a:avLst/>
              <a:gdLst>
                <a:gd name="T0" fmla="*/ 212 w 436"/>
                <a:gd name="T1" fmla="*/ 225 h 244"/>
                <a:gd name="T2" fmla="*/ 28 w 436"/>
                <a:gd name="T3" fmla="*/ 225 h 244"/>
                <a:gd name="T4" fmla="*/ 44 w 436"/>
                <a:gd name="T5" fmla="*/ 113 h 244"/>
                <a:gd name="T6" fmla="*/ 116 w 436"/>
                <a:gd name="T7" fmla="*/ 31 h 244"/>
                <a:gd name="T8" fmla="*/ 212 w 436"/>
                <a:gd name="T9" fmla="*/ 1 h 244"/>
                <a:gd name="T10" fmla="*/ 308 w 436"/>
                <a:gd name="T11" fmla="*/ 36 h 244"/>
                <a:gd name="T12" fmla="*/ 404 w 436"/>
                <a:gd name="T13" fmla="*/ 121 h 244"/>
                <a:gd name="T14" fmla="*/ 404 w 436"/>
                <a:gd name="T15" fmla="*/ 217 h 244"/>
                <a:gd name="T16" fmla="*/ 212 w 436"/>
                <a:gd name="T17" fmla="*/ 225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"/>
                <a:gd name="T28" fmla="*/ 0 h 244"/>
                <a:gd name="T29" fmla="*/ 436 w 436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" h="244">
                  <a:moveTo>
                    <a:pt x="212" y="225"/>
                  </a:moveTo>
                  <a:cubicBezTo>
                    <a:pt x="163" y="242"/>
                    <a:pt x="56" y="244"/>
                    <a:pt x="28" y="225"/>
                  </a:cubicBezTo>
                  <a:cubicBezTo>
                    <a:pt x="0" y="206"/>
                    <a:pt x="29" y="145"/>
                    <a:pt x="44" y="113"/>
                  </a:cubicBezTo>
                  <a:cubicBezTo>
                    <a:pt x="59" y="81"/>
                    <a:pt x="88" y="50"/>
                    <a:pt x="116" y="31"/>
                  </a:cubicBezTo>
                  <a:cubicBezTo>
                    <a:pt x="144" y="12"/>
                    <a:pt x="180" y="0"/>
                    <a:pt x="212" y="1"/>
                  </a:cubicBezTo>
                  <a:cubicBezTo>
                    <a:pt x="244" y="1"/>
                    <a:pt x="276" y="16"/>
                    <a:pt x="308" y="36"/>
                  </a:cubicBezTo>
                  <a:cubicBezTo>
                    <a:pt x="340" y="56"/>
                    <a:pt x="388" y="91"/>
                    <a:pt x="404" y="121"/>
                  </a:cubicBezTo>
                  <a:cubicBezTo>
                    <a:pt x="420" y="151"/>
                    <a:pt x="436" y="200"/>
                    <a:pt x="404" y="217"/>
                  </a:cubicBezTo>
                  <a:cubicBezTo>
                    <a:pt x="372" y="234"/>
                    <a:pt x="252" y="223"/>
                    <a:pt x="212" y="225"/>
                  </a:cubicBezTo>
                  <a:close/>
                </a:path>
              </a:pathLst>
            </a:custGeom>
            <a:solidFill>
              <a:srgbClr val="66CCFF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Freeform 19"/>
            <p:cNvSpPr>
              <a:spLocks/>
            </p:cNvSpPr>
            <p:nvPr/>
          </p:nvSpPr>
          <p:spPr bwMode="auto">
            <a:xfrm>
              <a:off x="3204" y="2205"/>
              <a:ext cx="337" cy="148"/>
            </a:xfrm>
            <a:custGeom>
              <a:avLst/>
              <a:gdLst>
                <a:gd name="T0" fmla="*/ 36 w 337"/>
                <a:gd name="T1" fmla="*/ 131 h 148"/>
                <a:gd name="T2" fmla="*/ 84 w 337"/>
                <a:gd name="T3" fmla="*/ 43 h 148"/>
                <a:gd name="T4" fmla="*/ 164 w 337"/>
                <a:gd name="T5" fmla="*/ 3 h 148"/>
                <a:gd name="T6" fmla="*/ 260 w 337"/>
                <a:gd name="T7" fmla="*/ 27 h 148"/>
                <a:gd name="T8" fmla="*/ 300 w 337"/>
                <a:gd name="T9" fmla="*/ 131 h 148"/>
                <a:gd name="T10" fmla="*/ 36 w 337"/>
                <a:gd name="T11" fmla="*/ 13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"/>
                <a:gd name="T19" fmla="*/ 0 h 148"/>
                <a:gd name="T20" fmla="*/ 337 w 33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" h="148">
                  <a:moveTo>
                    <a:pt x="36" y="131"/>
                  </a:moveTo>
                  <a:cubicBezTo>
                    <a:pt x="0" y="116"/>
                    <a:pt x="63" y="64"/>
                    <a:pt x="84" y="43"/>
                  </a:cubicBezTo>
                  <a:cubicBezTo>
                    <a:pt x="105" y="22"/>
                    <a:pt x="135" y="6"/>
                    <a:pt x="164" y="3"/>
                  </a:cubicBezTo>
                  <a:cubicBezTo>
                    <a:pt x="193" y="0"/>
                    <a:pt x="237" y="6"/>
                    <a:pt x="260" y="27"/>
                  </a:cubicBezTo>
                  <a:cubicBezTo>
                    <a:pt x="283" y="48"/>
                    <a:pt x="337" y="114"/>
                    <a:pt x="300" y="131"/>
                  </a:cubicBezTo>
                  <a:cubicBezTo>
                    <a:pt x="263" y="148"/>
                    <a:pt x="91" y="131"/>
                    <a:pt x="36" y="13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7883" name="Freeform 27"/>
          <p:cNvSpPr>
            <a:spLocks/>
          </p:cNvSpPr>
          <p:nvPr/>
        </p:nvSpPr>
        <p:spPr bwMode="auto">
          <a:xfrm>
            <a:off x="833438" y="4448175"/>
            <a:ext cx="2528887" cy="1762125"/>
          </a:xfrm>
          <a:custGeom>
            <a:avLst/>
            <a:gdLst>
              <a:gd name="T0" fmla="*/ 12 w 1593"/>
              <a:gd name="T1" fmla="*/ 0 h 1110"/>
              <a:gd name="T2" fmla="*/ 0 w 1593"/>
              <a:gd name="T3" fmla="*/ 891 h 1110"/>
              <a:gd name="T4" fmla="*/ 39 w 1593"/>
              <a:gd name="T5" fmla="*/ 930 h 1110"/>
              <a:gd name="T6" fmla="*/ 95 w 1593"/>
              <a:gd name="T7" fmla="*/ 974 h 1110"/>
              <a:gd name="T8" fmla="*/ 239 w 1593"/>
              <a:gd name="T9" fmla="*/ 1018 h 1110"/>
              <a:gd name="T10" fmla="*/ 455 w 1593"/>
              <a:gd name="T11" fmla="*/ 1078 h 1110"/>
              <a:gd name="T12" fmla="*/ 603 w 1593"/>
              <a:gd name="T13" fmla="*/ 1098 h 1110"/>
              <a:gd name="T14" fmla="*/ 759 w 1593"/>
              <a:gd name="T15" fmla="*/ 1110 h 1110"/>
              <a:gd name="T16" fmla="*/ 967 w 1593"/>
              <a:gd name="T17" fmla="*/ 1098 h 1110"/>
              <a:gd name="T18" fmla="*/ 1191 w 1593"/>
              <a:gd name="T19" fmla="*/ 1062 h 1110"/>
              <a:gd name="T20" fmla="*/ 1399 w 1593"/>
              <a:gd name="T21" fmla="*/ 1018 h 1110"/>
              <a:gd name="T22" fmla="*/ 1531 w 1593"/>
              <a:gd name="T23" fmla="*/ 982 h 1110"/>
              <a:gd name="T24" fmla="*/ 1591 w 1593"/>
              <a:gd name="T25" fmla="*/ 894 h 1110"/>
              <a:gd name="T26" fmla="*/ 1593 w 1593"/>
              <a:gd name="T27" fmla="*/ 42 h 1110"/>
              <a:gd name="T28" fmla="*/ 1488 w 1593"/>
              <a:gd name="T29" fmla="*/ 102 h 1110"/>
              <a:gd name="T30" fmla="*/ 1383 w 1593"/>
              <a:gd name="T31" fmla="*/ 135 h 1110"/>
              <a:gd name="T32" fmla="*/ 1278 w 1593"/>
              <a:gd name="T33" fmla="*/ 159 h 1110"/>
              <a:gd name="T34" fmla="*/ 1134 w 1593"/>
              <a:gd name="T35" fmla="*/ 174 h 1110"/>
              <a:gd name="T36" fmla="*/ 1011 w 1593"/>
              <a:gd name="T37" fmla="*/ 186 h 1110"/>
              <a:gd name="T38" fmla="*/ 924 w 1593"/>
              <a:gd name="T39" fmla="*/ 183 h 1110"/>
              <a:gd name="T40" fmla="*/ 798 w 1593"/>
              <a:gd name="T41" fmla="*/ 195 h 1110"/>
              <a:gd name="T42" fmla="*/ 648 w 1593"/>
              <a:gd name="T43" fmla="*/ 183 h 1110"/>
              <a:gd name="T44" fmla="*/ 522 w 1593"/>
              <a:gd name="T45" fmla="*/ 177 h 1110"/>
              <a:gd name="T46" fmla="*/ 366 w 1593"/>
              <a:gd name="T47" fmla="*/ 150 h 1110"/>
              <a:gd name="T48" fmla="*/ 189 w 1593"/>
              <a:gd name="T49" fmla="*/ 108 h 1110"/>
              <a:gd name="T50" fmla="*/ 81 w 1593"/>
              <a:gd name="T51" fmla="*/ 63 h 1110"/>
              <a:gd name="T52" fmla="*/ 12 w 1593"/>
              <a:gd name="T53" fmla="*/ 0 h 11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93"/>
              <a:gd name="T82" fmla="*/ 0 h 1110"/>
              <a:gd name="T83" fmla="*/ 1593 w 1593"/>
              <a:gd name="T84" fmla="*/ 1110 h 11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93" h="1110">
                <a:moveTo>
                  <a:pt x="12" y="0"/>
                </a:moveTo>
                <a:lnTo>
                  <a:pt x="0" y="891"/>
                </a:lnTo>
                <a:lnTo>
                  <a:pt x="39" y="930"/>
                </a:lnTo>
                <a:lnTo>
                  <a:pt x="95" y="974"/>
                </a:lnTo>
                <a:lnTo>
                  <a:pt x="239" y="1018"/>
                </a:lnTo>
                <a:lnTo>
                  <a:pt x="455" y="1078"/>
                </a:lnTo>
                <a:lnTo>
                  <a:pt x="603" y="1098"/>
                </a:lnTo>
                <a:lnTo>
                  <a:pt x="759" y="1110"/>
                </a:lnTo>
                <a:lnTo>
                  <a:pt x="967" y="1098"/>
                </a:lnTo>
                <a:lnTo>
                  <a:pt x="1191" y="1062"/>
                </a:lnTo>
                <a:lnTo>
                  <a:pt x="1399" y="1018"/>
                </a:lnTo>
                <a:lnTo>
                  <a:pt x="1531" y="982"/>
                </a:lnTo>
                <a:lnTo>
                  <a:pt x="1591" y="894"/>
                </a:lnTo>
                <a:lnTo>
                  <a:pt x="1593" y="42"/>
                </a:lnTo>
                <a:lnTo>
                  <a:pt x="1488" y="102"/>
                </a:lnTo>
                <a:lnTo>
                  <a:pt x="1383" y="135"/>
                </a:lnTo>
                <a:lnTo>
                  <a:pt x="1278" y="159"/>
                </a:lnTo>
                <a:lnTo>
                  <a:pt x="1134" y="174"/>
                </a:lnTo>
                <a:lnTo>
                  <a:pt x="1011" y="186"/>
                </a:lnTo>
                <a:lnTo>
                  <a:pt x="924" y="183"/>
                </a:lnTo>
                <a:lnTo>
                  <a:pt x="798" y="195"/>
                </a:lnTo>
                <a:lnTo>
                  <a:pt x="648" y="183"/>
                </a:lnTo>
                <a:lnTo>
                  <a:pt x="522" y="177"/>
                </a:lnTo>
                <a:lnTo>
                  <a:pt x="366" y="150"/>
                </a:lnTo>
                <a:lnTo>
                  <a:pt x="189" y="108"/>
                </a:lnTo>
                <a:lnTo>
                  <a:pt x="81" y="63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7872" name="Freeform 16"/>
          <p:cNvSpPr>
            <a:spLocks/>
          </p:cNvSpPr>
          <p:nvPr/>
        </p:nvSpPr>
        <p:spPr bwMode="auto">
          <a:xfrm>
            <a:off x="836613" y="2420938"/>
            <a:ext cx="2554287" cy="295275"/>
          </a:xfrm>
          <a:custGeom>
            <a:avLst/>
            <a:gdLst>
              <a:gd name="T0" fmla="*/ 0 w 1304"/>
              <a:gd name="T1" fmla="*/ 16 h 163"/>
              <a:gd name="T2" fmla="*/ 152 w 1304"/>
              <a:gd name="T3" fmla="*/ 80 h 163"/>
              <a:gd name="T4" fmla="*/ 360 w 1304"/>
              <a:gd name="T5" fmla="*/ 136 h 163"/>
              <a:gd name="T6" fmla="*/ 584 w 1304"/>
              <a:gd name="T7" fmla="*/ 160 h 163"/>
              <a:gd name="T8" fmla="*/ 792 w 1304"/>
              <a:gd name="T9" fmla="*/ 152 h 163"/>
              <a:gd name="T10" fmla="*/ 976 w 1304"/>
              <a:gd name="T11" fmla="*/ 128 h 163"/>
              <a:gd name="T12" fmla="*/ 1168 w 1304"/>
              <a:gd name="T13" fmla="*/ 72 h 163"/>
              <a:gd name="T14" fmla="*/ 1304 w 1304"/>
              <a:gd name="T15" fmla="*/ 0 h 1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4"/>
              <a:gd name="T25" fmla="*/ 0 h 163"/>
              <a:gd name="T26" fmla="*/ 1304 w 1304"/>
              <a:gd name="T27" fmla="*/ 163 h 1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4" h="163">
                <a:moveTo>
                  <a:pt x="0" y="16"/>
                </a:moveTo>
                <a:cubicBezTo>
                  <a:pt x="25" y="27"/>
                  <a:pt x="92" y="60"/>
                  <a:pt x="152" y="80"/>
                </a:cubicBezTo>
                <a:cubicBezTo>
                  <a:pt x="212" y="100"/>
                  <a:pt x="288" y="123"/>
                  <a:pt x="360" y="136"/>
                </a:cubicBezTo>
                <a:cubicBezTo>
                  <a:pt x="432" y="149"/>
                  <a:pt x="512" y="157"/>
                  <a:pt x="584" y="160"/>
                </a:cubicBezTo>
                <a:cubicBezTo>
                  <a:pt x="656" y="163"/>
                  <a:pt x="727" y="157"/>
                  <a:pt x="792" y="152"/>
                </a:cubicBezTo>
                <a:cubicBezTo>
                  <a:pt x="857" y="147"/>
                  <a:pt x="913" y="141"/>
                  <a:pt x="976" y="128"/>
                </a:cubicBezTo>
                <a:cubicBezTo>
                  <a:pt x="1039" y="115"/>
                  <a:pt x="1113" y="93"/>
                  <a:pt x="1168" y="72"/>
                </a:cubicBezTo>
                <a:cubicBezTo>
                  <a:pt x="1223" y="51"/>
                  <a:pt x="1276" y="15"/>
                  <a:pt x="130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7879" name="Freeform 23"/>
          <p:cNvSpPr>
            <a:spLocks/>
          </p:cNvSpPr>
          <p:nvPr/>
        </p:nvSpPr>
        <p:spPr bwMode="auto">
          <a:xfrm>
            <a:off x="863600" y="3949700"/>
            <a:ext cx="2501900" cy="293688"/>
          </a:xfrm>
          <a:custGeom>
            <a:avLst/>
            <a:gdLst>
              <a:gd name="T0" fmla="*/ 0 w 1576"/>
              <a:gd name="T1" fmla="*/ 0 h 185"/>
              <a:gd name="T2" fmla="*/ 112 w 1576"/>
              <a:gd name="T3" fmla="*/ 80 h 185"/>
              <a:gd name="T4" fmla="*/ 408 w 1576"/>
              <a:gd name="T5" fmla="*/ 152 h 185"/>
              <a:gd name="T6" fmla="*/ 744 w 1576"/>
              <a:gd name="T7" fmla="*/ 184 h 185"/>
              <a:gd name="T8" fmla="*/ 1184 w 1576"/>
              <a:gd name="T9" fmla="*/ 160 h 185"/>
              <a:gd name="T10" fmla="*/ 1464 w 1576"/>
              <a:gd name="T11" fmla="*/ 88 h 185"/>
              <a:gd name="T12" fmla="*/ 1576 w 1576"/>
              <a:gd name="T13" fmla="*/ 8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6"/>
              <a:gd name="T22" fmla="*/ 0 h 185"/>
              <a:gd name="T23" fmla="*/ 1576 w 1576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7880" name="Freeform 24"/>
          <p:cNvSpPr>
            <a:spLocks/>
          </p:cNvSpPr>
          <p:nvPr/>
        </p:nvSpPr>
        <p:spPr bwMode="auto">
          <a:xfrm>
            <a:off x="838200" y="3416300"/>
            <a:ext cx="2501900" cy="293688"/>
          </a:xfrm>
          <a:custGeom>
            <a:avLst/>
            <a:gdLst>
              <a:gd name="T0" fmla="*/ 0 w 1576"/>
              <a:gd name="T1" fmla="*/ 0 h 185"/>
              <a:gd name="T2" fmla="*/ 112 w 1576"/>
              <a:gd name="T3" fmla="*/ 80 h 185"/>
              <a:gd name="T4" fmla="*/ 408 w 1576"/>
              <a:gd name="T5" fmla="*/ 152 h 185"/>
              <a:gd name="T6" fmla="*/ 744 w 1576"/>
              <a:gd name="T7" fmla="*/ 184 h 185"/>
              <a:gd name="T8" fmla="*/ 1184 w 1576"/>
              <a:gd name="T9" fmla="*/ 160 h 185"/>
              <a:gd name="T10" fmla="*/ 1464 w 1576"/>
              <a:gd name="T11" fmla="*/ 88 h 185"/>
              <a:gd name="T12" fmla="*/ 1576 w 1576"/>
              <a:gd name="T13" fmla="*/ 8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6"/>
              <a:gd name="T22" fmla="*/ 0 h 185"/>
              <a:gd name="T23" fmla="*/ 1576 w 1576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7881" name="Freeform 25"/>
          <p:cNvSpPr>
            <a:spLocks/>
          </p:cNvSpPr>
          <p:nvPr/>
        </p:nvSpPr>
        <p:spPr bwMode="auto">
          <a:xfrm>
            <a:off x="850900" y="2895600"/>
            <a:ext cx="2501900" cy="293688"/>
          </a:xfrm>
          <a:custGeom>
            <a:avLst/>
            <a:gdLst>
              <a:gd name="T0" fmla="*/ 0 w 1576"/>
              <a:gd name="T1" fmla="*/ 0 h 185"/>
              <a:gd name="T2" fmla="*/ 112 w 1576"/>
              <a:gd name="T3" fmla="*/ 80 h 185"/>
              <a:gd name="T4" fmla="*/ 408 w 1576"/>
              <a:gd name="T5" fmla="*/ 152 h 185"/>
              <a:gd name="T6" fmla="*/ 744 w 1576"/>
              <a:gd name="T7" fmla="*/ 184 h 185"/>
              <a:gd name="T8" fmla="*/ 1184 w 1576"/>
              <a:gd name="T9" fmla="*/ 160 h 185"/>
              <a:gd name="T10" fmla="*/ 1464 w 1576"/>
              <a:gd name="T11" fmla="*/ 88 h 185"/>
              <a:gd name="T12" fmla="*/ 1576 w 1576"/>
              <a:gd name="T13" fmla="*/ 8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6"/>
              <a:gd name="T22" fmla="*/ 0 h 185"/>
              <a:gd name="T23" fmla="*/ 1576 w 1576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7882" name="Freeform 26"/>
          <p:cNvSpPr>
            <a:spLocks/>
          </p:cNvSpPr>
          <p:nvPr/>
        </p:nvSpPr>
        <p:spPr bwMode="auto">
          <a:xfrm>
            <a:off x="1282700" y="1930400"/>
            <a:ext cx="1612900" cy="222250"/>
          </a:xfrm>
          <a:custGeom>
            <a:avLst/>
            <a:gdLst>
              <a:gd name="T0" fmla="*/ 0 w 1016"/>
              <a:gd name="T1" fmla="*/ 0 h 140"/>
              <a:gd name="T2" fmla="*/ 112 w 1016"/>
              <a:gd name="T3" fmla="*/ 80 h 140"/>
              <a:gd name="T4" fmla="*/ 280 w 1016"/>
              <a:gd name="T5" fmla="*/ 120 h 140"/>
              <a:gd name="T6" fmla="*/ 496 w 1016"/>
              <a:gd name="T7" fmla="*/ 128 h 140"/>
              <a:gd name="T8" fmla="*/ 680 w 1016"/>
              <a:gd name="T9" fmla="*/ 136 h 140"/>
              <a:gd name="T10" fmla="*/ 848 w 1016"/>
              <a:gd name="T11" fmla="*/ 104 h 140"/>
              <a:gd name="T12" fmla="*/ 1016 w 1016"/>
              <a:gd name="T13" fmla="*/ 64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6"/>
              <a:gd name="T22" fmla="*/ 0 h 140"/>
              <a:gd name="T23" fmla="*/ 1016 w 1016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6" h="140">
                <a:moveTo>
                  <a:pt x="0" y="0"/>
                </a:moveTo>
                <a:cubicBezTo>
                  <a:pt x="22" y="27"/>
                  <a:pt x="65" y="60"/>
                  <a:pt x="112" y="80"/>
                </a:cubicBezTo>
                <a:cubicBezTo>
                  <a:pt x="159" y="100"/>
                  <a:pt x="216" y="112"/>
                  <a:pt x="280" y="120"/>
                </a:cubicBezTo>
                <a:cubicBezTo>
                  <a:pt x="344" y="128"/>
                  <a:pt x="429" y="125"/>
                  <a:pt x="496" y="128"/>
                </a:cubicBezTo>
                <a:cubicBezTo>
                  <a:pt x="563" y="131"/>
                  <a:pt x="621" y="140"/>
                  <a:pt x="680" y="136"/>
                </a:cubicBezTo>
                <a:cubicBezTo>
                  <a:pt x="739" y="132"/>
                  <a:pt x="792" y="116"/>
                  <a:pt x="848" y="104"/>
                </a:cubicBezTo>
                <a:cubicBezTo>
                  <a:pt x="904" y="92"/>
                  <a:pt x="981" y="72"/>
                  <a:pt x="1016" y="6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7876" name="Freeform 20"/>
          <p:cNvSpPr>
            <a:spLocks/>
          </p:cNvSpPr>
          <p:nvPr/>
        </p:nvSpPr>
        <p:spPr bwMode="auto">
          <a:xfrm>
            <a:off x="838200" y="4978400"/>
            <a:ext cx="2501900" cy="293688"/>
          </a:xfrm>
          <a:custGeom>
            <a:avLst/>
            <a:gdLst>
              <a:gd name="T0" fmla="*/ 0 w 1576"/>
              <a:gd name="T1" fmla="*/ 0 h 185"/>
              <a:gd name="T2" fmla="*/ 112 w 1576"/>
              <a:gd name="T3" fmla="*/ 80 h 185"/>
              <a:gd name="T4" fmla="*/ 408 w 1576"/>
              <a:gd name="T5" fmla="*/ 152 h 185"/>
              <a:gd name="T6" fmla="*/ 744 w 1576"/>
              <a:gd name="T7" fmla="*/ 184 h 185"/>
              <a:gd name="T8" fmla="*/ 1184 w 1576"/>
              <a:gd name="T9" fmla="*/ 160 h 185"/>
              <a:gd name="T10" fmla="*/ 1464 w 1576"/>
              <a:gd name="T11" fmla="*/ 88 h 185"/>
              <a:gd name="T12" fmla="*/ 1576 w 1576"/>
              <a:gd name="T13" fmla="*/ 8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6"/>
              <a:gd name="T22" fmla="*/ 0 h 185"/>
              <a:gd name="T23" fmla="*/ 1576 w 1576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7877" name="Freeform 21"/>
          <p:cNvSpPr>
            <a:spLocks/>
          </p:cNvSpPr>
          <p:nvPr/>
        </p:nvSpPr>
        <p:spPr bwMode="auto">
          <a:xfrm>
            <a:off x="863600" y="5473700"/>
            <a:ext cx="2501900" cy="293688"/>
          </a:xfrm>
          <a:custGeom>
            <a:avLst/>
            <a:gdLst>
              <a:gd name="T0" fmla="*/ 0 w 1576"/>
              <a:gd name="T1" fmla="*/ 0 h 185"/>
              <a:gd name="T2" fmla="*/ 112 w 1576"/>
              <a:gd name="T3" fmla="*/ 80 h 185"/>
              <a:gd name="T4" fmla="*/ 408 w 1576"/>
              <a:gd name="T5" fmla="*/ 152 h 185"/>
              <a:gd name="T6" fmla="*/ 744 w 1576"/>
              <a:gd name="T7" fmla="*/ 184 h 185"/>
              <a:gd name="T8" fmla="*/ 1184 w 1576"/>
              <a:gd name="T9" fmla="*/ 160 h 185"/>
              <a:gd name="T10" fmla="*/ 1464 w 1576"/>
              <a:gd name="T11" fmla="*/ 88 h 185"/>
              <a:gd name="T12" fmla="*/ 1576 w 1576"/>
              <a:gd name="T13" fmla="*/ 8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6"/>
              <a:gd name="T22" fmla="*/ 0 h 185"/>
              <a:gd name="T23" fmla="*/ 1576 w 1576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7878" name="Freeform 22"/>
          <p:cNvSpPr>
            <a:spLocks/>
          </p:cNvSpPr>
          <p:nvPr/>
        </p:nvSpPr>
        <p:spPr bwMode="auto">
          <a:xfrm>
            <a:off x="876300" y="4457700"/>
            <a:ext cx="2501900" cy="293688"/>
          </a:xfrm>
          <a:custGeom>
            <a:avLst/>
            <a:gdLst>
              <a:gd name="T0" fmla="*/ 0 w 1576"/>
              <a:gd name="T1" fmla="*/ 0 h 185"/>
              <a:gd name="T2" fmla="*/ 112 w 1576"/>
              <a:gd name="T3" fmla="*/ 80 h 185"/>
              <a:gd name="T4" fmla="*/ 408 w 1576"/>
              <a:gd name="T5" fmla="*/ 152 h 185"/>
              <a:gd name="T6" fmla="*/ 744 w 1576"/>
              <a:gd name="T7" fmla="*/ 184 h 185"/>
              <a:gd name="T8" fmla="*/ 1184 w 1576"/>
              <a:gd name="T9" fmla="*/ 160 h 185"/>
              <a:gd name="T10" fmla="*/ 1464 w 1576"/>
              <a:gd name="T11" fmla="*/ 88 h 185"/>
              <a:gd name="T12" fmla="*/ 1576 w 1576"/>
              <a:gd name="T13" fmla="*/ 8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6"/>
              <a:gd name="T22" fmla="*/ 0 h 185"/>
              <a:gd name="T23" fmla="*/ 1576 w 1576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4468813" y="133350"/>
          <a:ext cx="515937" cy="1455738"/>
        </p:xfrm>
        <a:graphic>
          <a:graphicData uri="http://schemas.openxmlformats.org/presentationml/2006/ole">
            <p:oleObj spid="_x0000_s48130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5789613" y="120650"/>
          <a:ext cx="536575" cy="1509713"/>
        </p:xfrm>
        <a:graphic>
          <a:graphicData uri="http://schemas.openxmlformats.org/presentationml/2006/ole">
            <p:oleObj spid="_x0000_s48131" name="Формула" r:id="rId5" imgW="139680" imgH="393480" progId="Equation.3">
              <p:embed/>
            </p:oleObj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89913" y="133350"/>
          <a:ext cx="534987" cy="1509713"/>
        </p:xfrm>
        <a:graphic>
          <a:graphicData uri="http://schemas.openxmlformats.org/presentationml/2006/ole">
            <p:oleObj spid="_x0000_s48132" name="Формула" r:id="rId6" imgW="139680" imgH="393480" progId="Equation.3">
              <p:embed/>
            </p:oleObj>
          </a:graphicData>
        </a:graphic>
      </p:graphicFrame>
      <p:sp>
        <p:nvSpPr>
          <p:cNvPr id="18453" name="Text Box 32"/>
          <p:cNvSpPr txBox="1">
            <a:spLocks noChangeArrowheads="1"/>
          </p:cNvSpPr>
          <p:nvPr/>
        </p:nvSpPr>
        <p:spPr bwMode="auto">
          <a:xfrm>
            <a:off x="3959225" y="4159250"/>
            <a:ext cx="4659313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бидон налили молоко.</a:t>
            </a:r>
          </a:p>
          <a:p>
            <a:r>
              <a:rPr lang="ru-RU" sz="3200" b="1"/>
              <a:t>Какая часть бидона </a:t>
            </a:r>
          </a:p>
          <a:p>
            <a:r>
              <a:rPr lang="ru-RU" sz="3200" b="1"/>
              <a:t>занята молоком?</a:t>
            </a:r>
          </a:p>
        </p:txBody>
      </p:sp>
      <p:sp>
        <p:nvSpPr>
          <p:cNvPr id="18454" name="AutoShape 3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021513" y="133350"/>
          <a:ext cx="534987" cy="1509713"/>
        </p:xfrm>
        <a:graphic>
          <a:graphicData uri="http://schemas.openxmlformats.org/presentationml/2006/ole">
            <p:oleObj spid="_x0000_s48133" name="Формула" r:id="rId7" imgW="139680" imgH="39348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77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575 0.6592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88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7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88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7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88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7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887"/>
                  </p:tgtEl>
                </p:cond>
              </p:nextCondLst>
            </p:seq>
          </p:childTnLst>
        </p:cTn>
      </p:par>
    </p:tnLst>
    <p:bldLst>
      <p:bldP spid="377883" grpId="0" animBg="1"/>
      <p:bldP spid="377872" grpId="0" animBg="1"/>
      <p:bldP spid="377872" grpId="1" animBg="1"/>
      <p:bldP spid="377879" grpId="0" animBg="1"/>
      <p:bldP spid="377879" grpId="1" animBg="1"/>
      <p:bldP spid="377880" grpId="0" animBg="1"/>
      <p:bldP spid="377880" grpId="1" animBg="1"/>
      <p:bldP spid="377881" grpId="0" animBg="1"/>
      <p:bldP spid="377881" grpId="1" animBg="1"/>
      <p:bldP spid="377882" grpId="0" animBg="1"/>
      <p:bldP spid="377882" grpId="1" animBg="1"/>
      <p:bldP spid="377876" grpId="0" animBg="1"/>
      <p:bldP spid="377876" grpId="1" animBg="1"/>
      <p:bldP spid="377877" grpId="0" animBg="1"/>
      <p:bldP spid="377877" grpId="1" animBg="1"/>
      <p:bldP spid="377878" grpId="0" animBg="1"/>
      <p:bldP spid="37787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063681" cy="532787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Во время </a:t>
            </a:r>
            <a:r>
              <a:rPr lang="ru-RU" sz="2400" dirty="0" err="1"/>
              <a:t>физминутки</a:t>
            </a:r>
            <a:r>
              <a:rPr lang="ru-RU" sz="2400" dirty="0"/>
              <a:t> будем отдыхать и думать </a:t>
            </a:r>
            <a:endParaRPr lang="ru-RU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/>
              <a:t>«</a:t>
            </a:r>
            <a:r>
              <a:rPr lang="ru-RU" sz="2400" i="1" dirty="0"/>
              <a:t>На что похожа половинка яблока?»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Мы писали и устали,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Все мы дружно тихо встали.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Ножками потопали, раз, два, три.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Ручками похлопали, раз, два, три.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Сели, встали, встали, сели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И друг друга не задели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Мы немножко отдохнем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И опять писать начнем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Руки выше, шире плечи,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Раз, два, три, дыши ровнее.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От зарядки станешь крепче,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Станешь крепче и сильнее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/>
              <a:t>Ваши ответы?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907704" y="0"/>
            <a:ext cx="5111750" cy="980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04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Физминутка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3" name="Picture 19" descr="cbc3f28a9b0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573463"/>
            <a:ext cx="21129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92" name="Picture 48" descr="j0079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50825"/>
            <a:ext cx="28432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3" name="Picture 49" descr="j0079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38" y="3348038"/>
            <a:ext cx="29305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4" name="Picture 50" descr="HH0162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138" y="179388"/>
            <a:ext cx="18605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WordArt 51"/>
          <p:cNvSpPr>
            <a:spLocks noChangeArrowheads="1" noChangeShapeType="1" noTextEdit="1"/>
          </p:cNvSpPr>
          <p:nvPr/>
        </p:nvSpPr>
        <p:spPr bwMode="auto">
          <a:xfrm rot="-357098">
            <a:off x="936625" y="3203575"/>
            <a:ext cx="5251450" cy="1439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Impact"/>
              </a:rPr>
              <a:t>ФИЗКУЛЬТМИНУТКА!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1214414" y="1428736"/>
          <a:ext cx="7715304" cy="2428892"/>
        </p:xfrm>
        <a:graphic>
          <a:graphicData uri="http://schemas.openxmlformats.org/presentationml/2006/ole">
            <p:oleObj spid="_x0000_s71682" name="Формула" r:id="rId4" imgW="1574640" imgH="634680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1214382" y="1571612"/>
          <a:ext cx="7929618" cy="1738313"/>
        </p:xfrm>
        <a:graphic>
          <a:graphicData uri="http://schemas.openxmlformats.org/presentationml/2006/ole">
            <p:oleObj spid="_x0000_s71683" name="Формула" r:id="rId5" imgW="1777680" imgH="393480" progId="Equation.3">
              <p:embed/>
            </p:oleObj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1285852" y="1285836"/>
          <a:ext cx="6290769" cy="5572164"/>
        </p:xfrm>
        <a:graphic>
          <a:graphicData uri="http://schemas.openxmlformats.org/presentationml/2006/ole">
            <p:oleObj spid="_x0000_s71685" name="Формула" r:id="rId6" imgW="444240" imgH="393480" progId="Equation.3">
              <p:embed/>
            </p:oleObj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1357290" y="1150508"/>
          <a:ext cx="6072230" cy="5707492"/>
        </p:xfrm>
        <a:graphic>
          <a:graphicData uri="http://schemas.openxmlformats.org/presentationml/2006/ole">
            <p:oleObj spid="_x0000_s71686" name="Формула" r:id="rId7" imgW="368280" imgH="393480" progId="Equation.3">
              <p:embed/>
            </p:oleObj>
          </a:graphicData>
        </a:graphic>
      </p:graphicFrame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1285852" y="1071546"/>
          <a:ext cx="6477419" cy="5786454"/>
        </p:xfrm>
        <a:graphic>
          <a:graphicData uri="http://schemas.openxmlformats.org/presentationml/2006/ole">
            <p:oleObj spid="_x0000_s71687" name="Формула" r:id="rId8" imgW="469800" imgH="482400" progId="Equation.3">
              <p:embed/>
            </p:oleObj>
          </a:graphicData>
        </a:graphic>
      </p:graphicFrame>
      <p:pic>
        <p:nvPicPr>
          <p:cNvPr id="3483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4005263"/>
            <a:ext cx="304800" cy="304800"/>
          </a:xfrm>
          <a:prstGeom prst="rect">
            <a:avLst/>
          </a:prstGeom>
          <a:noFill/>
        </p:spPr>
      </p:pic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84213" y="0"/>
            <a:ext cx="77041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 – 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руки вверх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Неправильно – 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руки вперёд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1357290" y="1054199"/>
          <a:ext cx="6500858" cy="5803801"/>
        </p:xfrm>
        <a:graphic>
          <a:graphicData uri="http://schemas.openxmlformats.org/presentationml/2006/ole">
            <p:oleObj spid="_x0000_s71684" name="Формула" r:id="rId10" imgW="36828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9"/>
                </p:tgtEl>
              </p:cMediaNode>
            </p:audio>
          </p:childTnLst>
        </p:cTn>
      </p:par>
    </p:tnLst>
    <p:bldLst>
      <p:bldP spid="348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1472" y="2214554"/>
            <a:ext cx="7891488" cy="1928825"/>
            <a:chOff x="249" y="346"/>
            <a:chExt cx="3821" cy="761"/>
          </a:xfrm>
        </p:grpSpPr>
        <p:graphicFrame>
          <p:nvGraphicFramePr>
            <p:cNvPr id="11278" name="Object 14"/>
            <p:cNvGraphicFramePr>
              <a:graphicFrameLocks noChangeAspect="1"/>
            </p:cNvGraphicFramePr>
            <p:nvPr/>
          </p:nvGraphicFramePr>
          <p:xfrm>
            <a:off x="249" y="346"/>
            <a:ext cx="544" cy="761"/>
          </p:xfrm>
          <a:graphic>
            <a:graphicData uri="http://schemas.openxmlformats.org/presentationml/2006/ole">
              <p:oleObj spid="_x0000_s67586" name="Формула" r:id="rId3" imgW="241200" imgH="558720" progId="Equation.3">
                <p:embed/>
              </p:oleObj>
            </a:graphicData>
          </a:graphic>
        </p:graphicFrame>
        <p:graphicFrame>
          <p:nvGraphicFramePr>
            <p:cNvPr id="11279" name="Object 15"/>
            <p:cNvGraphicFramePr>
              <a:graphicFrameLocks noChangeAspect="1"/>
            </p:cNvGraphicFramePr>
            <p:nvPr/>
          </p:nvGraphicFramePr>
          <p:xfrm>
            <a:off x="930" y="346"/>
            <a:ext cx="544" cy="761"/>
          </p:xfrm>
          <a:graphic>
            <a:graphicData uri="http://schemas.openxmlformats.org/presentationml/2006/ole">
              <p:oleObj spid="_x0000_s67587" name="Формула" r:id="rId4" imgW="241200" imgH="558720" progId="Equation.3">
                <p:embed/>
              </p:oleObj>
            </a:graphicData>
          </a:graphic>
        </p:graphicFrame>
        <p:graphicFrame>
          <p:nvGraphicFramePr>
            <p:cNvPr id="11280" name="Object 16"/>
            <p:cNvGraphicFramePr>
              <a:graphicFrameLocks noChangeAspect="1"/>
            </p:cNvGraphicFramePr>
            <p:nvPr/>
          </p:nvGraphicFramePr>
          <p:xfrm>
            <a:off x="1474" y="346"/>
            <a:ext cx="544" cy="761"/>
          </p:xfrm>
          <a:graphic>
            <a:graphicData uri="http://schemas.openxmlformats.org/presentationml/2006/ole">
              <p:oleObj spid="_x0000_s67588" name="Формула" r:id="rId5" imgW="317160" imgH="558720" progId="Equation.3">
                <p:embed/>
              </p:oleObj>
            </a:graphicData>
          </a:graphic>
        </p:graphicFrame>
        <p:graphicFrame>
          <p:nvGraphicFramePr>
            <p:cNvPr id="11281" name="Object 17"/>
            <p:cNvGraphicFramePr>
              <a:graphicFrameLocks noChangeAspect="1"/>
            </p:cNvGraphicFramePr>
            <p:nvPr/>
          </p:nvGraphicFramePr>
          <p:xfrm>
            <a:off x="2200" y="346"/>
            <a:ext cx="446" cy="761"/>
          </p:xfrm>
          <a:graphic>
            <a:graphicData uri="http://schemas.openxmlformats.org/presentationml/2006/ole">
              <p:oleObj spid="_x0000_s67589" name="Формула" r:id="rId6" imgW="330120" imgH="558720" progId="Equation.3">
                <p:embed/>
              </p:oleObj>
            </a:graphicData>
          </a:graphic>
        </p:graphicFrame>
        <p:graphicFrame>
          <p:nvGraphicFramePr>
            <p:cNvPr id="11282" name="Object 18"/>
            <p:cNvGraphicFramePr>
              <a:graphicFrameLocks noChangeAspect="1"/>
            </p:cNvGraphicFramePr>
            <p:nvPr/>
          </p:nvGraphicFramePr>
          <p:xfrm>
            <a:off x="2835" y="346"/>
            <a:ext cx="480" cy="761"/>
          </p:xfrm>
          <a:graphic>
            <a:graphicData uri="http://schemas.openxmlformats.org/presentationml/2006/ole">
              <p:oleObj spid="_x0000_s67590" name="Формула" r:id="rId7" imgW="355320" imgH="558720" progId="Equation.3">
                <p:embed/>
              </p:oleObj>
            </a:graphicData>
          </a:graphic>
        </p:graphicFrame>
        <p:graphicFrame>
          <p:nvGraphicFramePr>
            <p:cNvPr id="11283" name="Object 19"/>
            <p:cNvGraphicFramePr>
              <a:graphicFrameLocks noChangeAspect="1"/>
            </p:cNvGraphicFramePr>
            <p:nvPr/>
          </p:nvGraphicFramePr>
          <p:xfrm>
            <a:off x="3470" y="346"/>
            <a:ext cx="600" cy="761"/>
          </p:xfrm>
          <a:graphic>
            <a:graphicData uri="http://schemas.openxmlformats.org/presentationml/2006/ole">
              <p:oleObj spid="_x0000_s67591" name="Формула" r:id="rId8" imgW="444240" imgH="558720" progId="Equation.3">
                <p:embed/>
              </p:oleObj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642910" y="857232"/>
            <a:ext cx="800105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Прочитайте дроби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500166" y="714356"/>
            <a:ext cx="6286544" cy="5632311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Запишите дроби:</a:t>
            </a:r>
          </a:p>
          <a:p>
            <a:pPr algn="l">
              <a:spcBef>
                <a:spcPct val="50000"/>
              </a:spcBef>
            </a:pPr>
            <a:r>
              <a:rPr lang="ru-RU" sz="3600" b="1" dirty="0"/>
              <a:t>а) одна восьмая</a:t>
            </a:r>
          </a:p>
          <a:p>
            <a:pPr algn="l">
              <a:spcBef>
                <a:spcPct val="50000"/>
              </a:spcBef>
            </a:pPr>
            <a:r>
              <a:rPr lang="ru-RU" sz="3600" b="1" dirty="0"/>
              <a:t>б) три десятых</a:t>
            </a:r>
          </a:p>
          <a:p>
            <a:pPr algn="l">
              <a:spcBef>
                <a:spcPct val="50000"/>
              </a:spcBef>
            </a:pPr>
            <a:r>
              <a:rPr lang="ru-RU" sz="3600" b="1" dirty="0"/>
              <a:t>в) две пятых</a:t>
            </a:r>
          </a:p>
          <a:p>
            <a:pPr algn="l">
              <a:spcBef>
                <a:spcPct val="50000"/>
              </a:spcBef>
            </a:pPr>
            <a:r>
              <a:rPr lang="ru-RU" sz="3600" b="1" dirty="0"/>
              <a:t>г) пять шестых</a:t>
            </a:r>
          </a:p>
          <a:p>
            <a:pPr algn="l">
              <a:spcBef>
                <a:spcPct val="50000"/>
              </a:spcBef>
            </a:pPr>
            <a:r>
              <a:rPr lang="ru-RU" sz="3600" b="1" dirty="0" err="1"/>
              <a:t>д</a:t>
            </a:r>
            <a:r>
              <a:rPr lang="ru-RU" sz="3600" b="1" dirty="0"/>
              <a:t>) семь девятых</a:t>
            </a:r>
          </a:p>
          <a:p>
            <a:pPr algn="l">
              <a:spcBef>
                <a:spcPct val="50000"/>
              </a:spcBef>
            </a:pPr>
            <a:r>
              <a:rPr lang="ru-RU" sz="3600" b="1" dirty="0"/>
              <a:t>е) одиннадцать сотых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11188" y="1628775"/>
            <a:ext cx="2376487" cy="1657350"/>
            <a:chOff x="249" y="391"/>
            <a:chExt cx="1497" cy="1044"/>
          </a:xfrm>
        </p:grpSpPr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49" y="391"/>
              <a:ext cx="499" cy="545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748" y="391"/>
              <a:ext cx="499" cy="545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249" y="890"/>
              <a:ext cx="499" cy="545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748" y="890"/>
              <a:ext cx="499" cy="545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1247" y="391"/>
              <a:ext cx="499" cy="545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1247" y="890"/>
              <a:ext cx="499" cy="545"/>
            </a:xfrm>
            <a:prstGeom prst="rect">
              <a:avLst/>
            </a:prstGeom>
            <a:solidFill>
              <a:srgbClr val="9900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6300788" y="62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3339" name="Object 27"/>
          <p:cNvGraphicFramePr>
            <a:graphicFrameLocks noChangeAspect="1"/>
          </p:cNvGraphicFramePr>
          <p:nvPr/>
        </p:nvGraphicFramePr>
        <p:xfrm>
          <a:off x="3708400" y="1989138"/>
          <a:ext cx="379413" cy="1208087"/>
        </p:xfrm>
        <a:graphic>
          <a:graphicData uri="http://schemas.openxmlformats.org/presentationml/2006/ole">
            <p:oleObj spid="_x0000_s66562" name="Формула" r:id="rId3" imgW="177480" imgH="558720" progId="Equation.3">
              <p:embed/>
            </p:oleObj>
          </a:graphicData>
        </a:graphic>
      </p:graphicFrame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84213" y="3716338"/>
            <a:ext cx="3451225" cy="1219200"/>
            <a:chOff x="295" y="1789"/>
            <a:chExt cx="2174" cy="768"/>
          </a:xfrm>
        </p:grpSpPr>
        <p:graphicFrame>
          <p:nvGraphicFramePr>
            <p:cNvPr id="13340" name="Object 28"/>
            <p:cNvGraphicFramePr>
              <a:graphicFrameLocks noChangeAspect="1"/>
            </p:cNvGraphicFramePr>
            <p:nvPr/>
          </p:nvGraphicFramePr>
          <p:xfrm>
            <a:off x="295" y="1797"/>
            <a:ext cx="326" cy="760"/>
          </p:xfrm>
          <a:graphic>
            <a:graphicData uri="http://schemas.openxmlformats.org/presentationml/2006/ole">
              <p:oleObj spid="_x0000_s66563" name="Формула" r:id="rId4" imgW="241200" imgH="558720" progId="Equation.3">
                <p:embed/>
              </p:oleObj>
            </a:graphicData>
          </a:graphic>
        </p:graphicFrame>
        <p:graphicFrame>
          <p:nvGraphicFramePr>
            <p:cNvPr id="13341" name="Object 29"/>
            <p:cNvGraphicFramePr>
              <a:graphicFrameLocks noChangeAspect="1"/>
            </p:cNvGraphicFramePr>
            <p:nvPr/>
          </p:nvGraphicFramePr>
          <p:xfrm>
            <a:off x="839" y="1797"/>
            <a:ext cx="326" cy="760"/>
          </p:xfrm>
          <a:graphic>
            <a:graphicData uri="http://schemas.openxmlformats.org/presentationml/2006/ole">
              <p:oleObj spid="_x0000_s66564" name="Формула" r:id="rId5" imgW="241200" imgH="558720" progId="Equation.3">
                <p:embed/>
              </p:oleObj>
            </a:graphicData>
          </a:graphic>
        </p:graphicFrame>
        <p:graphicFrame>
          <p:nvGraphicFramePr>
            <p:cNvPr id="13343" name="Object 31"/>
            <p:cNvGraphicFramePr>
              <a:graphicFrameLocks noChangeAspect="1"/>
            </p:cNvGraphicFramePr>
            <p:nvPr/>
          </p:nvGraphicFramePr>
          <p:xfrm>
            <a:off x="1485" y="1789"/>
            <a:ext cx="326" cy="760"/>
          </p:xfrm>
          <a:graphic>
            <a:graphicData uri="http://schemas.openxmlformats.org/presentationml/2006/ole">
              <p:oleObj spid="_x0000_s66565" name="Формула" r:id="rId6" imgW="241200" imgH="558720" progId="Equation.3">
                <p:embed/>
              </p:oleObj>
            </a:graphicData>
          </a:graphic>
        </p:graphicFrame>
        <p:graphicFrame>
          <p:nvGraphicFramePr>
            <p:cNvPr id="13344" name="Object 32"/>
            <p:cNvGraphicFramePr>
              <a:graphicFrameLocks noChangeAspect="1"/>
            </p:cNvGraphicFramePr>
            <p:nvPr/>
          </p:nvGraphicFramePr>
          <p:xfrm>
            <a:off x="2109" y="1797"/>
            <a:ext cx="360" cy="760"/>
          </p:xfrm>
          <a:graphic>
            <a:graphicData uri="http://schemas.openxmlformats.org/presentationml/2006/ole">
              <p:oleObj spid="_x0000_s66566" name="Формула" r:id="rId7" imgW="266400" imgH="558720" progId="Equation.3">
                <p:embed/>
              </p:oleObj>
            </a:graphicData>
          </a:graphic>
        </p:graphicFrame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95288" y="5013325"/>
            <a:ext cx="4205287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Числитель дроби</a:t>
            </a:r>
          </a:p>
          <a:p>
            <a:endParaRPr lang="ru-RU" sz="3200" b="1"/>
          </a:p>
          <a:p>
            <a:r>
              <a:rPr lang="ru-RU" sz="3200" b="1"/>
              <a:t>Знаменатель дроби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284663" y="2133600"/>
            <a:ext cx="39020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6600"/>
                </a:solidFill>
              </a:rPr>
              <a:t>Доля – это каждая из</a:t>
            </a:r>
          </a:p>
          <a:p>
            <a:r>
              <a:rPr lang="ru-RU" sz="2400" b="1">
                <a:solidFill>
                  <a:srgbClr val="FF6600"/>
                </a:solidFill>
              </a:rPr>
              <a:t>равных частей единицы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4572000" y="4005263"/>
            <a:ext cx="3522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6600"/>
                </a:solidFill>
              </a:rPr>
              <a:t>обыкновенные дроби</a:t>
            </a:r>
          </a:p>
        </p:txBody>
      </p:sp>
      <p:sp>
        <p:nvSpPr>
          <p:cNvPr id="13351" name="WordArt 39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4817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Итог урока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24528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424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12750" y="1547813"/>
            <a:ext cx="393165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Мало иметь</a:t>
            </a:r>
          </a:p>
          <a:p>
            <a:r>
              <a:rPr lang="ru-RU" sz="5400" dirty="0">
                <a:solidFill>
                  <a:srgbClr val="C00000"/>
                </a:solidFill>
              </a:rPr>
              <a:t>хороший ум</a:t>
            </a:r>
            <a:r>
              <a:rPr lang="en-US" sz="5400" dirty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  <a:p>
            <a:r>
              <a:rPr lang="ru-RU" sz="5400" dirty="0">
                <a:solidFill>
                  <a:srgbClr val="C00000"/>
                </a:solidFill>
              </a:rPr>
              <a:t>главное –</a:t>
            </a:r>
          </a:p>
          <a:p>
            <a:r>
              <a:rPr lang="ru-RU" sz="5400" dirty="0">
                <a:solidFill>
                  <a:srgbClr val="C00000"/>
                </a:solidFill>
              </a:rPr>
              <a:t>хорошо его </a:t>
            </a:r>
          </a:p>
          <a:p>
            <a:r>
              <a:rPr lang="ru-RU" sz="5400" dirty="0">
                <a:solidFill>
                  <a:srgbClr val="C00000"/>
                </a:solidFill>
              </a:rPr>
              <a:t>применять</a:t>
            </a:r>
            <a:r>
              <a:rPr lang="en-US" sz="5400" dirty="0">
                <a:solidFill>
                  <a:srgbClr val="C00000"/>
                </a:solidFill>
              </a:rPr>
              <a:t>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1212" name="Picture 12" descr="Декарт"/>
          <p:cNvPicPr>
            <a:picLocks noChangeAspect="1" noChangeArrowheads="1"/>
          </p:cNvPicPr>
          <p:nvPr/>
        </p:nvPicPr>
        <p:blipFill>
          <a:blip r:embed="rId2" cstate="print"/>
          <a:srcRect l="3369" r="4680"/>
          <a:stretch>
            <a:fillRect/>
          </a:stretch>
        </p:blipFill>
        <p:spPr bwMode="auto">
          <a:xfrm>
            <a:off x="4953000" y="0"/>
            <a:ext cx="4246563" cy="6858000"/>
          </a:xfrm>
          <a:prstGeom prst="rect">
            <a:avLst/>
          </a:prstGeom>
          <a:noFill/>
          <a:ln w="104775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14400" y="609600"/>
            <a:ext cx="44640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Рефлексия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5812" t="9981" r="39023" b="3406"/>
          <a:stretch>
            <a:fillRect/>
          </a:stretch>
        </p:blipFill>
        <p:spPr bwMode="auto">
          <a:xfrm>
            <a:off x="914400" y="1600200"/>
            <a:ext cx="15843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 l="15431" t="8157" r="13641" b="9000"/>
          <a:stretch>
            <a:fillRect/>
          </a:stretch>
        </p:blipFill>
        <p:spPr bwMode="auto">
          <a:xfrm>
            <a:off x="838200" y="3657600"/>
            <a:ext cx="15843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 l="5777" t="8606" r="20665" b="1358"/>
          <a:stretch>
            <a:fillRect/>
          </a:stretch>
        </p:blipFill>
        <p:spPr bwMode="auto">
          <a:xfrm>
            <a:off x="914400" y="5334000"/>
            <a:ext cx="15843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771774" y="2492375"/>
            <a:ext cx="601506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/>
              <a:t>урок понравился, было интересно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843212" y="4292600"/>
            <a:ext cx="55150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/>
              <a:t>остались вопросы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771774" y="5805488"/>
            <a:ext cx="580075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/>
              <a:t>урок не понравился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60" name="Picture 48" descr="1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241675" cy="2952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8961" name="WordArt 49"/>
          <p:cNvSpPr>
            <a:spLocks noChangeArrowheads="1" noChangeShapeType="1" noTextEdit="1"/>
          </p:cNvSpPr>
          <p:nvPr/>
        </p:nvSpPr>
        <p:spPr bwMode="auto">
          <a:xfrm>
            <a:off x="2792950" y="4669690"/>
            <a:ext cx="5565264" cy="1512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свидания</a:t>
            </a: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38962" name="WordArt 50"/>
          <p:cNvSpPr>
            <a:spLocks noChangeArrowheads="1" noChangeShapeType="1" noTextEdit="1"/>
          </p:cNvSpPr>
          <p:nvPr/>
        </p:nvSpPr>
        <p:spPr bwMode="auto">
          <a:xfrm>
            <a:off x="647700" y="395288"/>
            <a:ext cx="7567638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kern="10" dirty="0">
                <a:ln w="1270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kern="10" dirty="0">
                <a:ln w="1270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 спасибо за урок</a:t>
            </a:r>
            <a:r>
              <a:rPr lang="ru-RU" sz="3600" kern="10" dirty="0">
                <a:ln w="1270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1" grpId="0" animBg="1"/>
      <p:bldP spid="389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7380" t="7623" r="17111" b="307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musico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429000"/>
            <a:ext cx="1389062" cy="2016125"/>
          </a:xfrm>
          <a:prstGeom prst="rect">
            <a:avLst/>
          </a:prstGeom>
          <a:noFill/>
        </p:spPr>
      </p:pic>
      <p:pic>
        <p:nvPicPr>
          <p:cNvPr id="5128" name="Picture 8" descr="2F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5129" name="Picture 9" descr="2F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1188" y="5876925"/>
            <a:ext cx="595312" cy="595313"/>
          </a:xfrm>
          <a:prstGeom prst="rect">
            <a:avLst/>
          </a:prstGeom>
          <a:noFill/>
        </p:spPr>
      </p:pic>
      <p:pic>
        <p:nvPicPr>
          <p:cNvPr id="5130" name="Picture 10" descr="2F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58888" y="5732463"/>
            <a:ext cx="523875" cy="523875"/>
          </a:xfrm>
          <a:prstGeom prst="rect">
            <a:avLst/>
          </a:prstGeom>
          <a:noFill/>
        </p:spPr>
      </p:pic>
      <p:pic>
        <p:nvPicPr>
          <p:cNvPr id="5131" name="Picture 11" descr="2F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68538" y="5445125"/>
            <a:ext cx="379412" cy="379413"/>
          </a:xfrm>
          <a:prstGeom prst="rect">
            <a:avLst/>
          </a:prstGeom>
          <a:noFill/>
        </p:spPr>
      </p:pic>
      <p:pic>
        <p:nvPicPr>
          <p:cNvPr id="5132" name="Picture 12" descr="2F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35150" y="5516563"/>
            <a:ext cx="450850" cy="450850"/>
          </a:xfrm>
          <a:prstGeom prst="rect">
            <a:avLst/>
          </a:prstGeom>
          <a:noFill/>
        </p:spPr>
      </p:pic>
      <p:sp>
        <p:nvSpPr>
          <p:cNvPr id="5133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576262" cy="431800"/>
          </a:xfrm>
          <a:prstGeom prst="actionButtonForwardNext">
            <a:avLst/>
          </a:prstGeom>
          <a:solidFill>
            <a:srgbClr val="008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8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3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11188" cy="611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1" name="Picture 5" descr="pyramid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2143116"/>
            <a:ext cx="4535490" cy="364333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Изображение дробей </a:t>
            </a:r>
            <a:b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Древнем Египте</a:t>
            </a:r>
          </a:p>
        </p:txBody>
      </p:sp>
      <p:pic>
        <p:nvPicPr>
          <p:cNvPr id="14344" name="Picture 8" descr="BD2133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412875"/>
            <a:ext cx="314325" cy="5111750"/>
          </a:xfrm>
          <a:prstGeom prst="rect">
            <a:avLst/>
          </a:prstGeom>
          <a:noFill/>
        </p:spPr>
      </p:pic>
      <p:graphicFrame>
        <p:nvGraphicFramePr>
          <p:cNvPr id="14346" name="Object 10"/>
          <p:cNvGraphicFramePr>
            <a:graphicFrameLocks noChangeAspect="1"/>
          </p:cNvGraphicFramePr>
          <p:nvPr>
            <p:ph idx="1"/>
          </p:nvPr>
        </p:nvGraphicFramePr>
        <p:xfrm>
          <a:off x="2771775" y="1700213"/>
          <a:ext cx="935038" cy="4824412"/>
        </p:xfrm>
        <a:graphic>
          <a:graphicData uri="http://schemas.openxmlformats.org/presentationml/2006/ole">
            <p:oleObj spid="_x0000_s68610" name="Формула" r:id="rId5" imgW="266400" imgH="1625400" progId="Equation.3">
              <p:embed/>
            </p:oleObj>
          </a:graphicData>
        </a:graphic>
      </p:graphicFrame>
      <p:pic>
        <p:nvPicPr>
          <p:cNvPr id="14349" name="Picture 13" descr="камень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307"/>
          <a:stretch>
            <a:fillRect/>
          </a:stretch>
        </p:blipFill>
        <p:spPr bwMode="auto">
          <a:xfrm>
            <a:off x="971550" y="1412875"/>
            <a:ext cx="1784350" cy="1133475"/>
          </a:xfrm>
          <a:prstGeom prst="rect">
            <a:avLst/>
          </a:prstGeom>
          <a:noFill/>
        </p:spPr>
      </p:pic>
      <p:pic>
        <p:nvPicPr>
          <p:cNvPr id="14348" name="Picture 12" descr="камень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16013" y="1341438"/>
            <a:ext cx="1584325" cy="1277937"/>
          </a:xfrm>
          <a:prstGeom prst="rect">
            <a:avLst/>
          </a:prstGeom>
          <a:noFill/>
        </p:spPr>
      </p:pic>
      <p:pic>
        <p:nvPicPr>
          <p:cNvPr id="14351" name="Picture 15" descr="камень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16013" y="2420938"/>
            <a:ext cx="1584325" cy="1277937"/>
          </a:xfrm>
          <a:prstGeom prst="rect">
            <a:avLst/>
          </a:prstGeom>
          <a:noFill/>
        </p:spPr>
      </p:pic>
      <p:pic>
        <p:nvPicPr>
          <p:cNvPr id="14352" name="Picture 16" descr="камень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87450" y="3716338"/>
            <a:ext cx="1584325" cy="1277937"/>
          </a:xfrm>
          <a:prstGeom prst="rect">
            <a:avLst/>
          </a:prstGeom>
          <a:noFill/>
        </p:spPr>
      </p:pic>
      <p:pic>
        <p:nvPicPr>
          <p:cNvPr id="14353" name="Picture 17" descr="камень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258888" y="4868863"/>
            <a:ext cx="1584325" cy="1277937"/>
          </a:xfrm>
          <a:prstGeom prst="rect">
            <a:avLst/>
          </a:prstGeom>
          <a:noFill/>
        </p:spPr>
      </p:pic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1403350" y="350043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1476375" y="4797425"/>
            <a:ext cx="7143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1547813" y="4797425"/>
            <a:ext cx="714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1403350" y="5876925"/>
            <a:ext cx="2159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1619250" y="5949950"/>
            <a:ext cx="730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1763713" y="5949950"/>
            <a:ext cx="714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>
            <a:off x="1979613" y="594995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2195513" y="594995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2339975" y="5949950"/>
            <a:ext cx="714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4895850" cy="4608513"/>
          </a:xfrm>
        </p:spPr>
        <p:txBody>
          <a:bodyPr/>
          <a:lstStyle/>
          <a:p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Первым дробную черту ввёл итальянский математик  </a:t>
            </a:r>
            <a:b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Леонардо Пизанский </a:t>
            </a: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Фибоначчи)</a:t>
            </a: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1202 </a:t>
            </a: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00694" y="928670"/>
            <a:ext cx="3389308" cy="4949842"/>
            <a:chOff x="3470" y="572"/>
            <a:chExt cx="1995" cy="2314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3470" y="572"/>
              <a:ext cx="1995" cy="2314"/>
            </a:xfrm>
            <a:prstGeom prst="bevel">
              <a:avLst>
                <a:gd name="adj" fmla="val 5949"/>
              </a:avLst>
            </a:prstGeom>
            <a:gradFill rotWithShape="1">
              <a:gsLst>
                <a:gs pos="0">
                  <a:srgbClr val="55261C"/>
                </a:gs>
                <a:gs pos="6000">
                  <a:srgbClr val="EBDAD4"/>
                </a:gs>
                <a:gs pos="28999">
                  <a:srgbClr val="C0524E"/>
                </a:gs>
                <a:gs pos="42000">
                  <a:srgbClr val="80302D"/>
                </a:gs>
                <a:gs pos="44000">
                  <a:srgbClr val="9C6563"/>
                </a:gs>
                <a:gs pos="48000">
                  <a:srgbClr val="FFFFFF"/>
                </a:gs>
                <a:gs pos="78999">
                  <a:srgbClr val="83A7C3"/>
                </a:gs>
                <a:gs pos="87000">
                  <a:srgbClr val="768FB9"/>
                </a:gs>
                <a:gs pos="92000">
                  <a:srgbClr val="83A7C3"/>
                </a:gs>
                <a:gs pos="100000">
                  <a:srgbClr val="DCEBF5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389" name="Picture 5" descr="ffibonach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709"/>
              <a:ext cx="1680" cy="20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GreatWa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781300"/>
            <a:ext cx="5688012" cy="37941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Древнем Китае вместо черты использовали точку: </a:t>
            </a: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>
            <p:ph idx="1"/>
          </p:nvPr>
        </p:nvGraphicFramePr>
        <p:xfrm>
          <a:off x="250825" y="1557338"/>
          <a:ext cx="2743200" cy="3095625"/>
        </p:xfrm>
        <a:graphic>
          <a:graphicData uri="http://schemas.openxmlformats.org/presentationml/2006/ole">
            <p:oleObj spid="_x0000_s69634" name="Формула" r:id="rId4" imgW="495000" imgH="558720" progId="Equation.3">
              <p:embed/>
            </p:oleObj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124075" y="2852738"/>
            <a:ext cx="863600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411413" y="2997200"/>
            <a:ext cx="288925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старых записях найдены такие названия дробей:</a:t>
            </a:r>
          </a:p>
        </p:txBody>
      </p:sp>
      <p:pic>
        <p:nvPicPr>
          <p:cNvPr id="17413" name="Picture 5" descr="Mes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700213"/>
            <a:ext cx="3730625" cy="454183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17414" name="Object 6"/>
          <p:cNvGraphicFramePr>
            <a:graphicFrameLocks noChangeAspect="1"/>
          </p:cNvGraphicFramePr>
          <p:nvPr>
            <p:ph idx="1"/>
          </p:nvPr>
        </p:nvGraphicFramePr>
        <p:xfrm>
          <a:off x="971550" y="1628775"/>
          <a:ext cx="914400" cy="4968875"/>
        </p:xfrm>
        <a:graphic>
          <a:graphicData uri="http://schemas.openxmlformats.org/presentationml/2006/ole">
            <p:oleObj spid="_x0000_s70658" name="Формула" r:id="rId4" imgW="342720" imgH="2819160" progId="Equation.3">
              <p:embed/>
            </p:oleObj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24075" y="1773238"/>
            <a:ext cx="259238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>
                <a:effectLst/>
              </a:rPr>
              <a:t>Половина, полтина</a:t>
            </a:r>
          </a:p>
          <a:p>
            <a:pPr>
              <a:spcBef>
                <a:spcPct val="50000"/>
              </a:spcBef>
            </a:pPr>
            <a:r>
              <a:rPr lang="ru-RU" sz="2800" u="none">
                <a:effectLst/>
              </a:rPr>
              <a:t>Четь</a:t>
            </a:r>
          </a:p>
          <a:p>
            <a:pPr>
              <a:spcBef>
                <a:spcPct val="50000"/>
              </a:spcBef>
            </a:pPr>
            <a:endParaRPr lang="ru-RU" sz="1200" u="none">
              <a:effectLst/>
            </a:endParaRPr>
          </a:p>
          <a:p>
            <a:pPr>
              <a:spcBef>
                <a:spcPct val="50000"/>
              </a:spcBef>
            </a:pPr>
            <a:r>
              <a:rPr lang="ru-RU" sz="2800" u="none">
                <a:effectLst/>
              </a:rPr>
              <a:t>Треть</a:t>
            </a:r>
          </a:p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  <a:p>
            <a:pPr>
              <a:spcBef>
                <a:spcPct val="50000"/>
              </a:spcBef>
            </a:pPr>
            <a:r>
              <a:rPr lang="ru-RU" sz="2800" u="none">
                <a:effectLst/>
              </a:rPr>
              <a:t>Полчеть</a:t>
            </a:r>
          </a:p>
          <a:p>
            <a:pPr>
              <a:spcBef>
                <a:spcPct val="50000"/>
              </a:spcBef>
            </a:pPr>
            <a:endParaRPr lang="ru-RU" sz="1400" u="none">
              <a:effectLst/>
            </a:endParaRPr>
          </a:p>
          <a:p>
            <a:pPr>
              <a:spcBef>
                <a:spcPct val="50000"/>
              </a:spcBef>
            </a:pPr>
            <a:r>
              <a:rPr lang="ru-RU" sz="2800" u="none">
                <a:effectLst/>
              </a:rPr>
              <a:t>Полтреть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16163" y="160338"/>
            <a:ext cx="4292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</a:rPr>
              <a:t>Устные упражнения</a:t>
            </a:r>
            <a:r>
              <a:rPr lang="ru-RU" dirty="0"/>
              <a:t>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76288" y="787400"/>
            <a:ext cx="1098550" cy="320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52:2</a:t>
            </a:r>
          </a:p>
          <a:p>
            <a:r>
              <a:rPr lang="ru-RU" sz="3600" b="1" dirty="0"/>
              <a:t>+24</a:t>
            </a:r>
          </a:p>
          <a:p>
            <a:r>
              <a:rPr lang="ru-RU" sz="3600" b="1" dirty="0"/>
              <a:t>:25</a:t>
            </a:r>
          </a:p>
          <a:p>
            <a:r>
              <a:rPr lang="en-US" sz="3600" b="1" dirty="0">
                <a:cs typeface="Arial" charset="0"/>
              </a:rPr>
              <a:t>·</a:t>
            </a:r>
            <a:r>
              <a:rPr lang="ru-RU" sz="3600" b="1" dirty="0">
                <a:cs typeface="Arial" charset="0"/>
              </a:rPr>
              <a:t>36</a:t>
            </a:r>
          </a:p>
          <a:p>
            <a:r>
              <a:rPr lang="ru-RU" sz="3600" b="1" dirty="0">
                <a:cs typeface="Arial" charset="0"/>
              </a:rPr>
              <a:t>:18</a:t>
            </a:r>
          </a:p>
          <a:p>
            <a:endParaRPr lang="en-US" sz="2400" b="1" dirty="0">
              <a:cs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349625" y="787400"/>
            <a:ext cx="1352550" cy="408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72:24</a:t>
            </a:r>
          </a:p>
          <a:p>
            <a:r>
              <a:rPr lang="ru-RU" sz="3600" b="1" dirty="0">
                <a:cs typeface="Arial" charset="0"/>
              </a:rPr>
              <a:t>    </a:t>
            </a:r>
            <a:r>
              <a:rPr lang="en-US" sz="3600" b="1" dirty="0">
                <a:cs typeface="Arial" charset="0"/>
              </a:rPr>
              <a:t>·</a:t>
            </a:r>
            <a:r>
              <a:rPr lang="ru-RU" sz="3600" b="1" dirty="0">
                <a:cs typeface="Arial" charset="0"/>
              </a:rPr>
              <a:t>12</a:t>
            </a:r>
          </a:p>
          <a:p>
            <a:r>
              <a:rPr lang="ru-RU" sz="3600" b="1" dirty="0">
                <a:cs typeface="Arial" charset="0"/>
              </a:rPr>
              <a:t>   +34</a:t>
            </a:r>
          </a:p>
          <a:p>
            <a:r>
              <a:rPr lang="ru-RU" sz="3600" b="1" dirty="0">
                <a:cs typeface="Arial" charset="0"/>
              </a:rPr>
              <a:t>     :5</a:t>
            </a:r>
          </a:p>
          <a:p>
            <a:r>
              <a:rPr lang="ru-RU" sz="3600" b="1" dirty="0">
                <a:cs typeface="Arial" charset="0"/>
              </a:rPr>
              <a:t>  +56</a:t>
            </a:r>
          </a:p>
          <a:p>
            <a:r>
              <a:rPr lang="ru-RU" sz="3200" dirty="0">
                <a:cs typeface="Arial" charset="0"/>
              </a:rPr>
              <a:t>  </a:t>
            </a:r>
          </a:p>
          <a:p>
            <a:endParaRPr lang="ru-RU" sz="3200" dirty="0">
              <a:cs typeface="Arial" charset="0"/>
            </a:endParaRPr>
          </a:p>
          <a:p>
            <a:endParaRPr lang="ru-RU" b="1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940425" y="836613"/>
            <a:ext cx="109855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95:5</a:t>
            </a:r>
          </a:p>
          <a:p>
            <a:r>
              <a:rPr lang="ru-RU" sz="3600" b="1" dirty="0"/>
              <a:t> +56</a:t>
            </a:r>
          </a:p>
          <a:p>
            <a:r>
              <a:rPr lang="ru-RU" sz="3600" b="1" dirty="0"/>
              <a:t>   :3</a:t>
            </a:r>
          </a:p>
          <a:p>
            <a:r>
              <a:rPr lang="ru-RU" sz="3600" b="1" dirty="0"/>
              <a:t>    -8</a:t>
            </a:r>
          </a:p>
          <a:p>
            <a:r>
              <a:rPr lang="ru-RU" sz="3600" b="1" dirty="0">
                <a:cs typeface="Arial" charset="0"/>
              </a:rPr>
              <a:t>    </a:t>
            </a:r>
            <a:r>
              <a:rPr lang="en-US" sz="3600" b="1" dirty="0">
                <a:cs typeface="Arial" charset="0"/>
              </a:rPr>
              <a:t>·</a:t>
            </a:r>
            <a:r>
              <a:rPr lang="ru-RU" sz="3600" b="1" dirty="0">
                <a:cs typeface="Arial" charset="0"/>
              </a:rPr>
              <a:t>3</a:t>
            </a:r>
            <a:endParaRPr lang="en-US" sz="3600" b="1" dirty="0">
              <a:cs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4019550"/>
            <a:ext cx="109855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C3300"/>
                </a:solidFill>
              </a:rPr>
              <a:t>96:3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 +28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    :4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   </a:t>
            </a:r>
            <a:r>
              <a:rPr lang="en-US" sz="3600" b="1" dirty="0">
                <a:solidFill>
                  <a:srgbClr val="CC3300"/>
                </a:solidFill>
                <a:cs typeface="Arial" charset="0"/>
              </a:rPr>
              <a:t>·</a:t>
            </a:r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5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 :25</a:t>
            </a:r>
            <a:endParaRPr lang="en-US" sz="3600" b="1" dirty="0">
              <a:solidFill>
                <a:srgbClr val="CC3300"/>
              </a:solidFill>
              <a:cs typeface="Arial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419475" y="4019550"/>
            <a:ext cx="135255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C3300"/>
                </a:solidFill>
              </a:rPr>
              <a:t>84:28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  </a:t>
            </a:r>
            <a:r>
              <a:rPr lang="en-US" sz="3600" b="1" dirty="0">
                <a:solidFill>
                  <a:srgbClr val="CC3300"/>
                </a:solidFill>
                <a:cs typeface="Arial" charset="0"/>
              </a:rPr>
              <a:t>·</a:t>
            </a:r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18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  +46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  :20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    </a:t>
            </a:r>
            <a:r>
              <a:rPr lang="en-US" sz="3600" b="1" dirty="0">
                <a:solidFill>
                  <a:srgbClr val="CC3300"/>
                </a:solidFill>
                <a:cs typeface="Arial" charset="0"/>
              </a:rPr>
              <a:t>·</a:t>
            </a:r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3</a:t>
            </a:r>
            <a:endParaRPr lang="en-US" sz="3600" b="1" dirty="0">
              <a:solidFill>
                <a:srgbClr val="CC3300"/>
              </a:solidFill>
              <a:cs typeface="Arial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156325" y="3933825"/>
            <a:ext cx="109855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C3300"/>
                </a:solidFill>
              </a:rPr>
              <a:t>4</a:t>
            </a:r>
            <a:r>
              <a:rPr lang="en-US" sz="3600" b="1" dirty="0">
                <a:solidFill>
                  <a:srgbClr val="CC3300"/>
                </a:solidFill>
                <a:cs typeface="Arial" charset="0"/>
              </a:rPr>
              <a:t>·</a:t>
            </a:r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14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+40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 :48</a:t>
            </a:r>
          </a:p>
          <a:p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  </a:t>
            </a:r>
            <a:r>
              <a:rPr lang="en-US" sz="3600" b="1" dirty="0">
                <a:solidFill>
                  <a:srgbClr val="CC3300"/>
                </a:solidFill>
                <a:cs typeface="Arial" charset="0"/>
              </a:rPr>
              <a:t>·</a:t>
            </a:r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35</a:t>
            </a:r>
          </a:p>
          <a:p>
            <a:r>
              <a:rPr lang="ru-RU" dirty="0">
                <a:solidFill>
                  <a:srgbClr val="CC3300"/>
                </a:solidFill>
                <a:cs typeface="Arial" charset="0"/>
              </a:rPr>
              <a:t>    </a:t>
            </a:r>
            <a:r>
              <a:rPr lang="ru-RU" sz="3600" b="1" dirty="0">
                <a:solidFill>
                  <a:srgbClr val="CC3300"/>
                </a:solidFill>
                <a:cs typeface="Arial" charset="0"/>
              </a:rPr>
              <a:t>:5</a:t>
            </a:r>
            <a:endParaRPr lang="en-US" sz="3600" b="1" dirty="0">
              <a:solidFill>
                <a:srgbClr val="CC33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561</Words>
  <Application>Microsoft Office PowerPoint</Application>
  <PresentationFormat>Экран (4:3)</PresentationFormat>
  <Paragraphs>148</Paragraphs>
  <Slides>31</Slides>
  <Notes>11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Изображение дробей  в Древнем Египте</vt:lpstr>
      <vt:lpstr>Первым дробную черту ввёл итальянский математик   Леонардо Пизанский (Фибоначчи) в 1202 году</vt:lpstr>
      <vt:lpstr>В Древнем Китае вместо черты использовали точку: </vt:lpstr>
      <vt:lpstr>В старых записях найдены такие названия дробей: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КСШ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Кононов ЕН</dc:creator>
  <cp:lastModifiedBy>1</cp:lastModifiedBy>
  <cp:revision>40</cp:revision>
  <dcterms:created xsi:type="dcterms:W3CDTF">2011-11-16T11:33:18Z</dcterms:created>
  <dcterms:modified xsi:type="dcterms:W3CDTF">2015-01-08T15:53:00Z</dcterms:modified>
</cp:coreProperties>
</file>