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7" r:id="rId4"/>
    <p:sldId id="271" r:id="rId5"/>
    <p:sldId id="262" r:id="rId6"/>
    <p:sldId id="263" r:id="rId7"/>
    <p:sldId id="264" r:id="rId8"/>
    <p:sldId id="274" r:id="rId9"/>
    <p:sldId id="273" r:id="rId10"/>
    <p:sldId id="275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29" autoAdjust="0"/>
    <p:restoredTop sz="86396" autoAdjust="0"/>
  </p:normalViewPr>
  <p:slideViewPr>
    <p:cSldViewPr>
      <p:cViewPr>
        <p:scale>
          <a:sx n="100" d="100"/>
          <a:sy n="100" d="100"/>
        </p:scale>
        <p:origin x="1122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1F603C-2D06-42E9-9F2F-CD3AE184FA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51D392-0948-4757-B9B7-84832D95725A}">
      <dgm:prSet custT="1"/>
      <dgm:spPr/>
      <dgm:t>
        <a:bodyPr/>
        <a:lstStyle/>
        <a:p>
          <a:r>
            <a:rPr lang="ru-RU" sz="1400" dirty="0" smtClean="0"/>
            <a:t>Соответствие между характером, качеством звучания. Воспитание у детей слухового контроля, оценки качества и правильности выполнения каждого вокально-технического задания в хоре.</a:t>
          </a:r>
          <a:endParaRPr lang="ru-RU" sz="1400" dirty="0"/>
        </a:p>
      </dgm:t>
    </dgm:pt>
    <dgm:pt modelId="{17B9406B-B95D-43C4-934A-D26F824AD3A5}" type="parTrans" cxnId="{042A4006-B44C-4952-BD43-784A0B0C0199}">
      <dgm:prSet/>
      <dgm:spPr/>
      <dgm:t>
        <a:bodyPr/>
        <a:lstStyle/>
        <a:p>
          <a:endParaRPr lang="ru-RU"/>
        </a:p>
      </dgm:t>
    </dgm:pt>
    <dgm:pt modelId="{60385984-009B-4D7A-A7A4-1F7225D052F8}" type="sibTrans" cxnId="{042A4006-B44C-4952-BD43-784A0B0C0199}">
      <dgm:prSet/>
      <dgm:spPr/>
      <dgm:t>
        <a:bodyPr/>
        <a:lstStyle/>
        <a:p>
          <a:endParaRPr lang="ru-RU"/>
        </a:p>
      </dgm:t>
    </dgm:pt>
    <dgm:pt modelId="{7AD962C9-E62E-4DB4-B3CA-540B7C95539D}">
      <dgm:prSet custT="1"/>
      <dgm:spPr/>
      <dgm:t>
        <a:bodyPr/>
        <a:lstStyle/>
        <a:p>
          <a:r>
            <a:rPr lang="ru-RU" sz="1600" dirty="0" smtClean="0"/>
            <a:t>Сознательность в овладении вокально-хоровыми навыками, т.е. осмысление содержания задач, понимание правил и способов выполнения упражнен</a:t>
          </a:r>
          <a:r>
            <a:rPr lang="ru-RU" sz="1400" dirty="0" smtClean="0"/>
            <a:t>ий.</a:t>
          </a:r>
          <a:endParaRPr lang="ru-RU" sz="1400" dirty="0"/>
        </a:p>
      </dgm:t>
    </dgm:pt>
    <dgm:pt modelId="{BFA01EF9-274F-44B4-920E-703661C63C85}" type="parTrans" cxnId="{68C82027-FA5C-4EF9-92C9-409DBA11CF09}">
      <dgm:prSet/>
      <dgm:spPr/>
      <dgm:t>
        <a:bodyPr/>
        <a:lstStyle/>
        <a:p>
          <a:endParaRPr lang="ru-RU"/>
        </a:p>
      </dgm:t>
    </dgm:pt>
    <dgm:pt modelId="{B3A3C6CB-6E0A-4581-B718-B64422844BF7}" type="sibTrans" cxnId="{68C82027-FA5C-4EF9-92C9-409DBA11CF09}">
      <dgm:prSet/>
      <dgm:spPr/>
      <dgm:t>
        <a:bodyPr/>
        <a:lstStyle/>
        <a:p>
          <a:endParaRPr lang="ru-RU"/>
        </a:p>
      </dgm:t>
    </dgm:pt>
    <dgm:pt modelId="{4A0448A7-0C91-4A93-9F61-4C2A19F46B85}">
      <dgm:prSet custT="1"/>
      <dgm:spPr/>
      <dgm:t>
        <a:bodyPr/>
        <a:lstStyle/>
        <a:p>
          <a:r>
            <a:rPr lang="ru-RU" sz="1600" dirty="0" smtClean="0"/>
            <a:t>Сознательность в овладении вокально-хоровыми навыками, т.е. осмысление содержания задач, понимание правил и способов выполнения упражнен</a:t>
          </a:r>
          <a:r>
            <a:rPr lang="ru-RU" sz="1400" dirty="0" smtClean="0"/>
            <a:t>ий.</a:t>
          </a:r>
          <a:endParaRPr lang="ru-RU" sz="1400" dirty="0"/>
        </a:p>
      </dgm:t>
    </dgm:pt>
    <dgm:pt modelId="{C3FD4B77-F52F-453B-B7DD-7BDDB6C361C0}" type="parTrans" cxnId="{C89E24BE-5E4F-48DF-8CD9-8D9A7E70A9C0}">
      <dgm:prSet/>
      <dgm:spPr/>
      <dgm:t>
        <a:bodyPr/>
        <a:lstStyle/>
        <a:p>
          <a:endParaRPr lang="ru-RU"/>
        </a:p>
      </dgm:t>
    </dgm:pt>
    <dgm:pt modelId="{4D59DCAC-1BE3-4090-B899-79AED1C3824C}" type="sibTrans" cxnId="{C89E24BE-5E4F-48DF-8CD9-8D9A7E70A9C0}">
      <dgm:prSet/>
      <dgm:spPr/>
      <dgm:t>
        <a:bodyPr/>
        <a:lstStyle/>
        <a:p>
          <a:endParaRPr lang="ru-RU"/>
        </a:p>
      </dgm:t>
    </dgm:pt>
    <dgm:pt modelId="{59498EEF-5280-48DB-9147-D4D7F5DE40FB}">
      <dgm:prSet custT="1"/>
      <dgm:spPr/>
      <dgm:t>
        <a:bodyPr/>
        <a:lstStyle/>
        <a:p>
          <a:r>
            <a:rPr lang="ru-RU" sz="1600" dirty="0" smtClean="0"/>
            <a:t>Сознательность в овладении вокально-хоровыми навыками, т.е. осмысление содержания задач, понимание правил и способов выполнения упра</a:t>
          </a:r>
          <a:r>
            <a:rPr lang="ru-RU" sz="1400" dirty="0" smtClean="0"/>
            <a:t>жнений.</a:t>
          </a:r>
          <a:endParaRPr lang="ru-RU" sz="1400" dirty="0"/>
        </a:p>
      </dgm:t>
    </dgm:pt>
    <dgm:pt modelId="{C3FFD091-AEE7-4194-AFEB-EDC792E565D5}" type="parTrans" cxnId="{CDD62A8B-A032-45EF-AA0F-FA16AB2334B0}">
      <dgm:prSet/>
      <dgm:spPr/>
      <dgm:t>
        <a:bodyPr/>
        <a:lstStyle/>
        <a:p>
          <a:endParaRPr lang="ru-RU"/>
        </a:p>
      </dgm:t>
    </dgm:pt>
    <dgm:pt modelId="{EE40E2D9-2933-4E95-8794-4F920E6805F1}" type="sibTrans" cxnId="{CDD62A8B-A032-45EF-AA0F-FA16AB2334B0}">
      <dgm:prSet/>
      <dgm:spPr/>
      <dgm:t>
        <a:bodyPr/>
        <a:lstStyle/>
        <a:p>
          <a:endParaRPr lang="ru-RU"/>
        </a:p>
      </dgm:t>
    </dgm:pt>
    <dgm:pt modelId="{46B8F182-FDF3-423C-8453-6DB79D8F208D}">
      <dgm:prSet custT="1"/>
      <dgm:spPr/>
      <dgm:t>
        <a:bodyPr/>
        <a:lstStyle/>
        <a:p>
          <a:r>
            <a:rPr lang="ru-RU" sz="1800" dirty="0" smtClean="0"/>
            <a:t>Поддержание интереса, активности, эмоционального тонуса при помощи разнообразия и методических приемов</a:t>
          </a:r>
          <a:r>
            <a:rPr lang="ru-RU" sz="1400" dirty="0" smtClean="0"/>
            <a:t>.</a:t>
          </a:r>
          <a:endParaRPr lang="ru-RU" sz="1400" dirty="0"/>
        </a:p>
      </dgm:t>
    </dgm:pt>
    <dgm:pt modelId="{C3B46354-D147-40A9-92DD-65BDDB3B7769}" type="parTrans" cxnId="{40B96F5D-3448-486E-BE40-94594396FC05}">
      <dgm:prSet/>
      <dgm:spPr/>
      <dgm:t>
        <a:bodyPr/>
        <a:lstStyle/>
        <a:p>
          <a:endParaRPr lang="ru-RU"/>
        </a:p>
      </dgm:t>
    </dgm:pt>
    <dgm:pt modelId="{AA42DE9F-7FF7-4FC2-8A83-756860D3E3F9}" type="sibTrans" cxnId="{40B96F5D-3448-486E-BE40-94594396FC05}">
      <dgm:prSet/>
      <dgm:spPr/>
      <dgm:t>
        <a:bodyPr/>
        <a:lstStyle/>
        <a:p>
          <a:endParaRPr lang="ru-RU"/>
        </a:p>
      </dgm:t>
    </dgm:pt>
    <dgm:pt modelId="{C4F2CD03-068F-410E-93C3-A1ED3AE68E6F}">
      <dgm:prSet custT="1"/>
      <dgm:spPr/>
      <dgm:t>
        <a:bodyPr/>
        <a:lstStyle/>
        <a:p>
          <a:r>
            <a:rPr lang="ru-RU" sz="1800" dirty="0" smtClean="0"/>
            <a:t>Сочетание коллективного пения с индивидуальным</a:t>
          </a:r>
          <a:r>
            <a:rPr lang="ru-RU" sz="1400" dirty="0" smtClean="0"/>
            <a:t>.</a:t>
          </a:r>
          <a:endParaRPr lang="ru-RU" sz="1400" dirty="0"/>
        </a:p>
      </dgm:t>
    </dgm:pt>
    <dgm:pt modelId="{5454B814-FA08-4584-8E14-B15C6E29B080}" type="parTrans" cxnId="{1B60A451-5657-45E8-9041-AAAFB3138054}">
      <dgm:prSet/>
      <dgm:spPr/>
      <dgm:t>
        <a:bodyPr/>
        <a:lstStyle/>
        <a:p>
          <a:endParaRPr lang="ru-RU"/>
        </a:p>
      </dgm:t>
    </dgm:pt>
    <dgm:pt modelId="{3B527FC6-12AD-4199-BFD1-DC4E313C972F}" type="sibTrans" cxnId="{1B60A451-5657-45E8-9041-AAAFB3138054}">
      <dgm:prSet/>
      <dgm:spPr/>
      <dgm:t>
        <a:bodyPr/>
        <a:lstStyle/>
        <a:p>
          <a:endParaRPr lang="ru-RU"/>
        </a:p>
      </dgm:t>
    </dgm:pt>
    <dgm:pt modelId="{CB631353-D6AC-4C14-8605-D398F08A456D}">
      <dgm:prSet/>
      <dgm:spPr/>
      <dgm:t>
        <a:bodyPr/>
        <a:lstStyle/>
        <a:p>
          <a:r>
            <a:rPr lang="ru-RU" dirty="0" smtClean="0"/>
            <a:t>Богданова В.Н.</a:t>
          </a:r>
          <a:endParaRPr lang="ru-RU" dirty="0"/>
        </a:p>
      </dgm:t>
    </dgm:pt>
    <dgm:pt modelId="{84FA543C-A4C0-455E-B473-FC99AFCAC8CD}" type="parTrans" cxnId="{CBD1312C-8664-4B46-8FC7-4A5BF7CB2E95}">
      <dgm:prSet/>
      <dgm:spPr/>
      <dgm:t>
        <a:bodyPr/>
        <a:lstStyle/>
        <a:p>
          <a:endParaRPr lang="ru-RU"/>
        </a:p>
      </dgm:t>
    </dgm:pt>
    <dgm:pt modelId="{6AE209B4-515A-4D2D-B8ED-A74181EE7E12}" type="sibTrans" cxnId="{CBD1312C-8664-4B46-8FC7-4A5BF7CB2E95}">
      <dgm:prSet/>
      <dgm:spPr/>
      <dgm:t>
        <a:bodyPr/>
        <a:lstStyle/>
        <a:p>
          <a:endParaRPr lang="ru-RU"/>
        </a:p>
      </dgm:t>
    </dgm:pt>
    <dgm:pt modelId="{52777F40-75B7-48BD-809E-99D170617674}" type="pres">
      <dgm:prSet presAssocID="{2F1F603C-2D06-42E9-9F2F-CD3AE184FA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25755B-3BDC-4D12-BBDB-240FC8940F0F}" type="pres">
      <dgm:prSet presAssocID="{C4F2CD03-068F-410E-93C3-A1ED3AE68E6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320E0-48A9-4877-AFC3-0649C1A28794}" type="pres">
      <dgm:prSet presAssocID="{3B527FC6-12AD-4199-BFD1-DC4E313C972F}" presName="sibTrans" presStyleCnt="0"/>
      <dgm:spPr/>
    </dgm:pt>
    <dgm:pt modelId="{66AB05E6-8F08-439A-A24E-AE90C46762D9}" type="pres">
      <dgm:prSet presAssocID="{46B8F182-FDF3-423C-8453-6DB79D8F208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3650-CCE8-4A8C-8E10-ABCAD50034E9}" type="pres">
      <dgm:prSet presAssocID="{AA42DE9F-7FF7-4FC2-8A83-756860D3E3F9}" presName="sibTrans" presStyleCnt="0"/>
      <dgm:spPr/>
    </dgm:pt>
    <dgm:pt modelId="{948D71D2-804E-4550-B9E3-5BFEB46BF94C}" type="pres">
      <dgm:prSet presAssocID="{7AD962C9-E62E-4DB4-B3CA-540B7C95539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F52A4-2D25-482E-A1A0-CDC42547C16E}" type="pres">
      <dgm:prSet presAssocID="{B3A3C6CB-6E0A-4581-B718-B64422844BF7}" presName="sibTrans" presStyleCnt="0"/>
      <dgm:spPr/>
    </dgm:pt>
    <dgm:pt modelId="{4C298C8B-D149-4932-A744-4B67743A2641}" type="pres">
      <dgm:prSet presAssocID="{7051D392-0948-4757-B9B7-84832D95725A}" presName="node" presStyleLbl="node1" presStyleIdx="3" presStyleCnt="7" custScaleY="164815" custLinFactNeighborX="4443" custLinFactNeighborY="-2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FF460-99A6-4707-9CFC-924DB9EA5478}" type="pres">
      <dgm:prSet presAssocID="{60385984-009B-4D7A-A7A4-1F7225D052F8}" presName="sibTrans" presStyleCnt="0"/>
      <dgm:spPr/>
    </dgm:pt>
    <dgm:pt modelId="{FAF1C77D-5ADB-4773-8C14-4C745966CC98}" type="pres">
      <dgm:prSet presAssocID="{59498EEF-5280-48DB-9147-D4D7F5DE40FB}" presName="node" presStyleLbl="node1" presStyleIdx="4" presStyleCnt="7" custScaleY="163890" custLinFactNeighborX="0" custLinFactNeighborY="-2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3682F-D7FB-40AB-BF23-C86438E5A83D}" type="pres">
      <dgm:prSet presAssocID="{EE40E2D9-2933-4E95-8794-4F920E6805F1}" presName="sibTrans" presStyleCnt="0"/>
      <dgm:spPr/>
    </dgm:pt>
    <dgm:pt modelId="{6514B9F1-CD71-48B8-B59E-668214AD01D3}" type="pres">
      <dgm:prSet presAssocID="{4A0448A7-0C91-4A93-9F61-4C2A19F46B85}" presName="node" presStyleLbl="node1" presStyleIdx="5" presStyleCnt="7" custScaleY="164815" custLinFactNeighborX="-4444" custLinFactNeighborY="-2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B0923-34B1-4E53-9D76-22BD65B397A8}" type="pres">
      <dgm:prSet presAssocID="{4D59DCAC-1BE3-4090-B899-79AED1C3824C}" presName="sibTrans" presStyleCnt="0"/>
      <dgm:spPr/>
    </dgm:pt>
    <dgm:pt modelId="{3ECF7752-7D6B-453A-BD22-A2940233FDA6}" type="pres">
      <dgm:prSet presAssocID="{CB631353-D6AC-4C14-8605-D398F08A456D}" presName="node" presStyleLbl="node1" presStyleIdx="6" presStyleCnt="7" custScaleY="28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D1312C-8664-4B46-8FC7-4A5BF7CB2E95}" srcId="{2F1F603C-2D06-42E9-9F2F-CD3AE184FACF}" destId="{CB631353-D6AC-4C14-8605-D398F08A456D}" srcOrd="6" destOrd="0" parTransId="{84FA543C-A4C0-455E-B473-FC99AFCAC8CD}" sibTransId="{6AE209B4-515A-4D2D-B8ED-A74181EE7E12}"/>
    <dgm:cxn modelId="{68C82027-FA5C-4EF9-92C9-409DBA11CF09}" srcId="{2F1F603C-2D06-42E9-9F2F-CD3AE184FACF}" destId="{7AD962C9-E62E-4DB4-B3CA-540B7C95539D}" srcOrd="2" destOrd="0" parTransId="{BFA01EF9-274F-44B4-920E-703661C63C85}" sibTransId="{B3A3C6CB-6E0A-4581-B718-B64422844BF7}"/>
    <dgm:cxn modelId="{7AF16930-E586-4963-BCF0-AAC47E6EBB34}" type="presOf" srcId="{2F1F603C-2D06-42E9-9F2F-CD3AE184FACF}" destId="{52777F40-75B7-48BD-809E-99D170617674}" srcOrd="0" destOrd="0" presId="urn:microsoft.com/office/officeart/2005/8/layout/default"/>
    <dgm:cxn modelId="{5A6CFE49-3DF5-4554-893F-0E1FEBD3CC92}" type="presOf" srcId="{4A0448A7-0C91-4A93-9F61-4C2A19F46B85}" destId="{6514B9F1-CD71-48B8-B59E-668214AD01D3}" srcOrd="0" destOrd="0" presId="urn:microsoft.com/office/officeart/2005/8/layout/default"/>
    <dgm:cxn modelId="{A6DC73A5-C7BB-4A7E-A4A2-FC8F7084B0FF}" type="presOf" srcId="{7AD962C9-E62E-4DB4-B3CA-540B7C95539D}" destId="{948D71D2-804E-4550-B9E3-5BFEB46BF94C}" srcOrd="0" destOrd="0" presId="urn:microsoft.com/office/officeart/2005/8/layout/default"/>
    <dgm:cxn modelId="{40B96F5D-3448-486E-BE40-94594396FC05}" srcId="{2F1F603C-2D06-42E9-9F2F-CD3AE184FACF}" destId="{46B8F182-FDF3-423C-8453-6DB79D8F208D}" srcOrd="1" destOrd="0" parTransId="{C3B46354-D147-40A9-92DD-65BDDB3B7769}" sibTransId="{AA42DE9F-7FF7-4FC2-8A83-756860D3E3F9}"/>
    <dgm:cxn modelId="{CDD62A8B-A032-45EF-AA0F-FA16AB2334B0}" srcId="{2F1F603C-2D06-42E9-9F2F-CD3AE184FACF}" destId="{59498EEF-5280-48DB-9147-D4D7F5DE40FB}" srcOrd="4" destOrd="0" parTransId="{C3FFD091-AEE7-4194-AFEB-EDC792E565D5}" sibTransId="{EE40E2D9-2933-4E95-8794-4F920E6805F1}"/>
    <dgm:cxn modelId="{1B60A451-5657-45E8-9041-AAAFB3138054}" srcId="{2F1F603C-2D06-42E9-9F2F-CD3AE184FACF}" destId="{C4F2CD03-068F-410E-93C3-A1ED3AE68E6F}" srcOrd="0" destOrd="0" parTransId="{5454B814-FA08-4584-8E14-B15C6E29B080}" sibTransId="{3B527FC6-12AD-4199-BFD1-DC4E313C972F}"/>
    <dgm:cxn modelId="{EBCB1331-1301-4662-A0AA-5A1D57CED060}" type="presOf" srcId="{46B8F182-FDF3-423C-8453-6DB79D8F208D}" destId="{66AB05E6-8F08-439A-A24E-AE90C46762D9}" srcOrd="0" destOrd="0" presId="urn:microsoft.com/office/officeart/2005/8/layout/default"/>
    <dgm:cxn modelId="{D9F3735C-EF39-4906-8142-E2DFDB35DE33}" type="presOf" srcId="{C4F2CD03-068F-410E-93C3-A1ED3AE68E6F}" destId="{9925755B-3BDC-4D12-BBDB-240FC8940F0F}" srcOrd="0" destOrd="0" presId="urn:microsoft.com/office/officeart/2005/8/layout/default"/>
    <dgm:cxn modelId="{82C899F0-D576-4E6E-9613-743DF37E7C40}" type="presOf" srcId="{59498EEF-5280-48DB-9147-D4D7F5DE40FB}" destId="{FAF1C77D-5ADB-4773-8C14-4C745966CC98}" srcOrd="0" destOrd="0" presId="urn:microsoft.com/office/officeart/2005/8/layout/default"/>
    <dgm:cxn modelId="{0835611B-A581-4CCA-AC51-4E1DB5D5DA37}" type="presOf" srcId="{7051D392-0948-4757-B9B7-84832D95725A}" destId="{4C298C8B-D149-4932-A744-4B67743A2641}" srcOrd="0" destOrd="0" presId="urn:microsoft.com/office/officeart/2005/8/layout/default"/>
    <dgm:cxn modelId="{042A4006-B44C-4952-BD43-784A0B0C0199}" srcId="{2F1F603C-2D06-42E9-9F2F-CD3AE184FACF}" destId="{7051D392-0948-4757-B9B7-84832D95725A}" srcOrd="3" destOrd="0" parTransId="{17B9406B-B95D-43C4-934A-D26F824AD3A5}" sibTransId="{60385984-009B-4D7A-A7A4-1F7225D052F8}"/>
    <dgm:cxn modelId="{1BFA9BE8-18A2-4EC1-9E4F-8B5F549413A7}" type="presOf" srcId="{CB631353-D6AC-4C14-8605-D398F08A456D}" destId="{3ECF7752-7D6B-453A-BD22-A2940233FDA6}" srcOrd="0" destOrd="0" presId="urn:microsoft.com/office/officeart/2005/8/layout/default"/>
    <dgm:cxn modelId="{C89E24BE-5E4F-48DF-8CD9-8D9A7E70A9C0}" srcId="{2F1F603C-2D06-42E9-9F2F-CD3AE184FACF}" destId="{4A0448A7-0C91-4A93-9F61-4C2A19F46B85}" srcOrd="5" destOrd="0" parTransId="{C3FD4B77-F52F-453B-B7DD-7BDDB6C361C0}" sibTransId="{4D59DCAC-1BE3-4090-B899-79AED1C3824C}"/>
    <dgm:cxn modelId="{065A2A6C-A063-4396-A803-88AD056067EC}" type="presParOf" srcId="{52777F40-75B7-48BD-809E-99D170617674}" destId="{9925755B-3BDC-4D12-BBDB-240FC8940F0F}" srcOrd="0" destOrd="0" presId="urn:microsoft.com/office/officeart/2005/8/layout/default"/>
    <dgm:cxn modelId="{E8C6F5DD-B25C-439A-B8F2-9EAB13978080}" type="presParOf" srcId="{52777F40-75B7-48BD-809E-99D170617674}" destId="{F21320E0-48A9-4877-AFC3-0649C1A28794}" srcOrd="1" destOrd="0" presId="urn:microsoft.com/office/officeart/2005/8/layout/default"/>
    <dgm:cxn modelId="{E98DBA65-C9D8-438E-9D2B-E59411B8FFEC}" type="presParOf" srcId="{52777F40-75B7-48BD-809E-99D170617674}" destId="{66AB05E6-8F08-439A-A24E-AE90C46762D9}" srcOrd="2" destOrd="0" presId="urn:microsoft.com/office/officeart/2005/8/layout/default"/>
    <dgm:cxn modelId="{92E3ED87-AF38-4E73-B6DE-5E78BF623913}" type="presParOf" srcId="{52777F40-75B7-48BD-809E-99D170617674}" destId="{74073650-CCE8-4A8C-8E10-ABCAD50034E9}" srcOrd="3" destOrd="0" presId="urn:microsoft.com/office/officeart/2005/8/layout/default"/>
    <dgm:cxn modelId="{F41ADB8A-7E42-47BE-8A6E-536729986063}" type="presParOf" srcId="{52777F40-75B7-48BD-809E-99D170617674}" destId="{948D71D2-804E-4550-B9E3-5BFEB46BF94C}" srcOrd="4" destOrd="0" presId="urn:microsoft.com/office/officeart/2005/8/layout/default"/>
    <dgm:cxn modelId="{5E48FA7F-7905-4946-B9CA-C3A43E915E66}" type="presParOf" srcId="{52777F40-75B7-48BD-809E-99D170617674}" destId="{4F7F52A4-2D25-482E-A1A0-CDC42547C16E}" srcOrd="5" destOrd="0" presId="urn:microsoft.com/office/officeart/2005/8/layout/default"/>
    <dgm:cxn modelId="{7E5AB901-96CD-4B94-AA9C-249801CCA24F}" type="presParOf" srcId="{52777F40-75B7-48BD-809E-99D170617674}" destId="{4C298C8B-D149-4932-A744-4B67743A2641}" srcOrd="6" destOrd="0" presId="urn:microsoft.com/office/officeart/2005/8/layout/default"/>
    <dgm:cxn modelId="{484761FE-DB1E-4264-A4E5-FA3830500A89}" type="presParOf" srcId="{52777F40-75B7-48BD-809E-99D170617674}" destId="{7D1FF460-99A6-4707-9CFC-924DB9EA5478}" srcOrd="7" destOrd="0" presId="urn:microsoft.com/office/officeart/2005/8/layout/default"/>
    <dgm:cxn modelId="{075FAB60-CEB9-46EC-9967-5E2275903F1C}" type="presParOf" srcId="{52777F40-75B7-48BD-809E-99D170617674}" destId="{FAF1C77D-5ADB-4773-8C14-4C745966CC98}" srcOrd="8" destOrd="0" presId="urn:microsoft.com/office/officeart/2005/8/layout/default"/>
    <dgm:cxn modelId="{73580093-2CB2-46F2-AE9A-AF406808BD1E}" type="presParOf" srcId="{52777F40-75B7-48BD-809E-99D170617674}" destId="{ED73682F-D7FB-40AB-BF23-C86438E5A83D}" srcOrd="9" destOrd="0" presId="urn:microsoft.com/office/officeart/2005/8/layout/default"/>
    <dgm:cxn modelId="{F05C76D5-5B7C-45DB-9AC6-1D3B2EC58A91}" type="presParOf" srcId="{52777F40-75B7-48BD-809E-99D170617674}" destId="{6514B9F1-CD71-48B8-B59E-668214AD01D3}" srcOrd="10" destOrd="0" presId="urn:microsoft.com/office/officeart/2005/8/layout/default"/>
    <dgm:cxn modelId="{54148F7E-878F-4E84-BA32-AD79E21DB775}" type="presParOf" srcId="{52777F40-75B7-48BD-809E-99D170617674}" destId="{B1AB0923-34B1-4E53-9D76-22BD65B397A8}" srcOrd="11" destOrd="0" presId="urn:microsoft.com/office/officeart/2005/8/layout/default"/>
    <dgm:cxn modelId="{6E9195DF-A9E4-4374-90D3-B8062885CFA7}" type="presParOf" srcId="{52777F40-75B7-48BD-809E-99D170617674}" destId="{3ECF7752-7D6B-453A-BD22-A2940233FDA6}" srcOrd="12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CBA1C-71C2-441A-9685-B5D124F3F376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88387-D677-4B17-89B3-A8ACBE2A5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88387-D677-4B17-89B3-A8ACBE2A5F9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88387-D677-4B17-89B3-A8ACBE2A5F9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88387-D677-4B17-89B3-A8ACBE2A5F9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«Вокально-интонационные упражнения на </a:t>
            </a:r>
            <a:r>
              <a:rPr lang="ru-RU" dirty="0" smtClean="0"/>
              <a:t>уроках младшего хора»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86182" y="4500570"/>
            <a:ext cx="5000660" cy="204313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Автор Богданова Венера </a:t>
            </a:r>
            <a:r>
              <a:rPr lang="ru-RU" sz="2400" dirty="0" err="1" smtClean="0"/>
              <a:t>Нуретдиновна</a:t>
            </a:r>
            <a:endParaRPr lang="ru-RU" sz="2400" dirty="0" smtClean="0"/>
          </a:p>
          <a:p>
            <a:pPr algn="r"/>
            <a:r>
              <a:rPr lang="ru-RU" sz="2400" dirty="0" smtClean="0"/>
              <a:t>МБОУ  </a:t>
            </a:r>
            <a:r>
              <a:rPr lang="ru-RU" sz="2400" dirty="0" err="1" smtClean="0"/>
              <a:t>Озерненская</a:t>
            </a:r>
            <a:r>
              <a:rPr lang="ru-RU" sz="2400" dirty="0" smtClean="0"/>
              <a:t> ДШИ</a:t>
            </a:r>
            <a:endParaRPr lang="ru-RU" sz="2400" dirty="0"/>
          </a:p>
        </p:txBody>
      </p:sp>
      <p:pic>
        <p:nvPicPr>
          <p:cNvPr id="2050" name="Picture 2" descr="C:\Users\zef\Desktop\ХЛАМ\для портфолио и реферата\для Богдановой\h4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1604" y="0"/>
            <a:ext cx="2685237" cy="2143116"/>
          </a:xfrm>
          <a:prstGeom prst="rect">
            <a:avLst/>
          </a:prstGeom>
          <a:noFill/>
        </p:spPr>
      </p:pic>
      <p:pic>
        <p:nvPicPr>
          <p:cNvPr id="2051" name="Picture 3" descr="C:\Users\zef\Desktop\ХЛАМ\для портфолио и реферата\для Богдановой\muzik5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946901"/>
            <a:ext cx="2220811" cy="2553933"/>
          </a:xfrm>
          <a:prstGeom prst="rect">
            <a:avLst/>
          </a:prstGeom>
          <a:noFill/>
        </p:spPr>
      </p:pic>
    </p:spTree>
  </p:cSld>
  <p:clrMapOvr>
    <a:masterClrMapping/>
  </p:clrMapOvr>
  <p:transition advTm="521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700" b="1" u="sng" dirty="0" smtClean="0"/>
              <a:t>Домовой.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(</a:t>
            </a:r>
            <a:r>
              <a:rPr lang="ru-RU" sz="2700" dirty="0" smtClean="0"/>
              <a:t>по мотивам стихотворения А. Усачева)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14488"/>
            <a:ext cx="5286412" cy="492922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1.Если ночью раздается в доме вой – 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Это песню распевает Домовой.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Только слов я что-то в песне не пойму: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У-О-А-Э-Ы-Э-У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2.Домовой как заскрипит, как запоёт: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Что никто уже полночи не заснёт.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И летят во тьму ужасные слова: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У-О-А-Э-Ы-Э-А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3.Он, наверно, распевает в тишине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Песню чудную о звездах и луне…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А выходит почему-то у него: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У-О-А-Э-Ы-Э-О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4.Если в доме раздается жуткий вой,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Ты не бойся: это вышел Домовой…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Ты подпой тогда тихонечко ему: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Ы-Э-А-О-У *******</a:t>
            </a:r>
            <a:endParaRPr lang="ru-RU" i="1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29698" name="Picture 2" descr="C:\Users\zef\Desktop\ХЛАМ\для портфолио и реферата\для Богдановой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714620"/>
            <a:ext cx="251460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2278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70C0"/>
                </a:solidFill>
              </a:rPr>
              <a:t>Примерный репертуарный 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Русские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народные песни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Русская классика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Зарубежная классика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Современные авторы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по морю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Аренский. Расскажи, мотылек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Бах. За рекою старый дом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Зарицкая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Где зимуют зяблики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ягоды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Гречанинов   Призыв весны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Брамс. Колыбельная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Д.Халаимов</a:t>
                      </a:r>
                      <a:r>
                        <a:rPr lang="ru-RU" dirty="0" smtClean="0"/>
                        <a:t> Босоножки для сороконожки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 вьюном я хожу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 Калинников.  Мишка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Бетховен. Малиновка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Т. Симонова Песня о Смоленске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14744" y="6143644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Богданова В.Н.</a:t>
            </a:r>
            <a:endParaRPr lang="ru-RU" dirty="0"/>
          </a:p>
        </p:txBody>
      </p:sp>
    </p:spTree>
  </p:cSld>
  <p:clrMapOvr>
    <a:masterClrMapping/>
  </p:clrMapOvr>
  <p:transition advTm="188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357430"/>
            <a:ext cx="680084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1026" name="Picture 2" descr="C:\Users\zef\Desktop\ХЛАМ\для портфолио и реферата\для Богдановой\i (6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857884" y="642918"/>
            <a:ext cx="2857500" cy="1028700"/>
          </a:xfrm>
          <a:prstGeom prst="rect">
            <a:avLst/>
          </a:prstGeom>
          <a:noFill/>
        </p:spPr>
      </p:pic>
      <p:pic>
        <p:nvPicPr>
          <p:cNvPr id="1027" name="Picture 3" descr="C:\Users\zef\Desktop\ХЛАМ\для портфолио и реферата\для Богдановой\h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19" y="1357298"/>
            <a:ext cx="8672581" cy="41434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  <p:sndAc>
      <p:stSnd loop="1"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6143620"/>
            <a:ext cx="6858048" cy="71438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Богданова В.Н.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2071678"/>
            <a:ext cx="4400552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b="1" i="1" dirty="0" smtClean="0"/>
              <a:t>наиболее доступная школьникам исполнительная деятельность. Правильное певческое развитие с учетом возрастных особенностей и закономерностей становления голоса способствуют развитию здорового голосового аппарата.</a:t>
            </a:r>
          </a:p>
          <a:p>
            <a:endParaRPr lang="ru-RU" sz="1800" dirty="0"/>
          </a:p>
        </p:txBody>
      </p:sp>
      <p:pic>
        <p:nvPicPr>
          <p:cNvPr id="3074" name="Picture 2" descr="C:\Users\zef\Desktop\ХЛАМ\для портфолио и реферата\для Богдановой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642918"/>
            <a:ext cx="2857500" cy="762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214422"/>
            <a:ext cx="5054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Хоровое пение 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3075" name="Picture 3" descr="C:\Users\zef\Desktop\ХЛАМ\для портфолио и реферата\для Богдановой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88091">
            <a:off x="1078177" y="2942510"/>
            <a:ext cx="3160104" cy="19916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2668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Цель</a:t>
            </a:r>
            <a:br>
              <a:rPr lang="ru-RU" sz="6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6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434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Вокально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- хоровые упражнения занимают значительное место в системе хорового обучения.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Их цель - формирование певческих навыков, развитие детского голоса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6286520"/>
            <a:ext cx="164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Богданова В.Н.</a:t>
            </a:r>
            <a:endParaRPr lang="ru-RU" dirty="0"/>
          </a:p>
        </p:txBody>
      </p:sp>
      <p:pic>
        <p:nvPicPr>
          <p:cNvPr id="6145" name="Picture 1" descr="C:\Users\zef\Desktop\ХЛАМ\для портфолио и реферата\для Богдановой\h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61073">
            <a:off x="5901333" y="2857496"/>
            <a:ext cx="2599757" cy="24108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2902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285728"/>
            <a:ext cx="4286280" cy="1428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Вокально-хоровые упражнения. категории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357686" y="2000240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369795" y="2059437"/>
            <a:ext cx="971560" cy="853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428596" y="1142984"/>
            <a:ext cx="2414598" cy="50006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применяются вне связи с каким-либо конкретным произведением. Они способствуют последовательному овладению средствами вокально-хоровой выразительности, достижению более высокого уровня художественного исполнения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86446" y="2000240"/>
            <a:ext cx="2571768" cy="37862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направлены на преодоление конкретных трудностей при разучивании какого-либо произведения. Эти упражнения служат более узким задачам </a:t>
            </a: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71868" y="6143644"/>
            <a:ext cx="164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Богданова В.Н.</a:t>
            </a:r>
            <a:endParaRPr lang="ru-RU" dirty="0"/>
          </a:p>
        </p:txBody>
      </p:sp>
      <p:pic>
        <p:nvPicPr>
          <p:cNvPr id="1026" name="Picture 2" descr="C:\Users\zef\Desktop\ХЛАМ\для портфолио и реферата\для Богдановой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90925" y="3120231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Tm="3729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4114800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Сущность этих упражнений такова:</a:t>
            </a:r>
          </a:p>
          <a:p>
            <a:pPr lvl="0"/>
            <a:r>
              <a:rPr lang="ru-RU" dirty="0" smtClean="0"/>
              <a:t>Развивать голос следует исходя из </a:t>
            </a:r>
            <a:r>
              <a:rPr lang="ru-RU" dirty="0" err="1" smtClean="0"/>
              <a:t>примарных</a:t>
            </a:r>
            <a:r>
              <a:rPr lang="ru-RU" dirty="0" smtClean="0"/>
              <a:t>, центральных звуков.</a:t>
            </a:r>
          </a:p>
          <a:p>
            <a:pPr lvl="0"/>
            <a:r>
              <a:rPr lang="ru-RU" dirty="0" smtClean="0"/>
              <a:t>Диапазон голоса - октава. Никакого напряжения.</a:t>
            </a:r>
          </a:p>
          <a:p>
            <a:pPr lvl="0"/>
            <a:r>
              <a:rPr lang="ru-RU" dirty="0" smtClean="0"/>
              <a:t>Работать постепенно, без торопливости.</a:t>
            </a:r>
          </a:p>
          <a:p>
            <a:pPr lvl="0"/>
            <a:r>
              <a:rPr lang="ru-RU" dirty="0" smtClean="0"/>
              <a:t>Петь на умеренном звучании.</a:t>
            </a:r>
          </a:p>
          <a:p>
            <a:pPr lvl="0"/>
            <a:r>
              <a:rPr lang="ru-RU" dirty="0" smtClean="0"/>
              <a:t>Уделять внимание качеству звучания и свободе при пении.</a:t>
            </a:r>
          </a:p>
          <a:p>
            <a:pPr lvl="0"/>
            <a:r>
              <a:rPr lang="ru-RU" dirty="0" smtClean="0"/>
              <a:t>Работать над ровностью силы звучания.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786446" y="1500174"/>
            <a:ext cx="3000332" cy="45243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Составной частью являются упражнения на приобретение и развитие различных умений и навыков. Это упражнения по нотной грамоте, на многоголосие, ритмические, артикуляционные и т.д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6286520"/>
            <a:ext cx="164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Богданова В.Н.</a:t>
            </a:r>
            <a:endParaRPr lang="ru-RU" dirty="0"/>
          </a:p>
        </p:txBody>
      </p:sp>
      <p:pic>
        <p:nvPicPr>
          <p:cNvPr id="11266" name="Picture 2" descr="C:\Users\zef\Desktop\ХЛАМ\для портфолио и реферата\для Богдановой\h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0"/>
            <a:ext cx="2357422" cy="14677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7" name="Picture 3" descr="C:\Users\zef\Desktop\ХЛАМ\для портфолио и реферата\для Богдановой\i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857496"/>
            <a:ext cx="1428760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248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582726"/>
          </a:xfr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6000" dirty="0" smtClean="0"/>
              <a:t>Методические принципы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18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70C0"/>
                </a:solidFill>
              </a:rPr>
              <a:t>Текст  для артикуляционной гимнастики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Ай, </a:t>
            </a:r>
            <a:r>
              <a:rPr lang="ru-RU" b="1" dirty="0" err="1" smtClean="0">
                <a:solidFill>
                  <a:srgbClr val="0070C0"/>
                </a:solidFill>
              </a:rPr>
              <a:t>дили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дили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дили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А  мы кого-то видели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Языкастого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(кусаем и жуем язык),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Зубастого </a:t>
            </a: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i="1" dirty="0" smtClean="0">
                <a:solidFill>
                  <a:srgbClr val="0070C0"/>
                </a:solidFill>
              </a:rPr>
              <a:t>покусываем нижнюю и верхнюю губу)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Губастого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(выворачиваем верхнюю и нижнюю губу).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Он сидел под кустом,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Тихо щелкал языком</a:t>
            </a:r>
            <a:r>
              <a:rPr lang="ru-RU" dirty="0" smtClean="0">
                <a:solidFill>
                  <a:srgbClr val="0070C0"/>
                </a:solidFill>
              </a:rPr>
              <a:t> (</a:t>
            </a:r>
            <a:r>
              <a:rPr lang="ru-RU" i="1" dirty="0" smtClean="0">
                <a:solidFill>
                  <a:srgbClr val="0070C0"/>
                </a:solidFill>
              </a:rPr>
              <a:t>щелкаем языком, меняя конфигурацию губ).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6286520"/>
            <a:ext cx="164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Богданова В.Н.</a:t>
            </a:r>
            <a:endParaRPr lang="ru-RU" dirty="0"/>
          </a:p>
        </p:txBody>
      </p:sp>
    </p:spTree>
  </p:cSld>
  <p:clrMapOvr>
    <a:masterClrMapping/>
  </p:clrMapOvr>
  <p:transition advTm="1545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Текст  для артикуляционной гимнастики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Может это был  козел </a:t>
            </a:r>
            <a:r>
              <a:rPr lang="ru-RU" i="1" dirty="0" smtClean="0">
                <a:solidFill>
                  <a:srgbClr val="0070C0"/>
                </a:solidFill>
              </a:rPr>
              <a:t>(выворачиваем верхнюю губу),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Или серый волк пришел </a:t>
            </a:r>
            <a:r>
              <a:rPr lang="ru-RU" dirty="0" smtClean="0">
                <a:solidFill>
                  <a:srgbClr val="0070C0"/>
                </a:solidFill>
              </a:rPr>
              <a:t>(выворачиваем нижнюю губу),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Или это был медведь,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Да как начал реветь, как начал реветь </a:t>
            </a:r>
            <a:r>
              <a:rPr lang="ru-RU" i="1" dirty="0" smtClean="0">
                <a:solidFill>
                  <a:srgbClr val="0070C0"/>
                </a:solidFill>
              </a:rPr>
              <a:t>(движение нижней челюстью вперед -	вниз).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Не смогли мы разглядеть,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Потому – что пошел дождь</a:t>
            </a:r>
            <a:r>
              <a:rPr lang="ru-RU" b="1" i="1" dirty="0" smtClean="0">
                <a:solidFill>
                  <a:srgbClr val="0070C0"/>
                </a:solidFill>
              </a:rPr>
              <a:t>,</a:t>
            </a:r>
            <a:r>
              <a:rPr lang="ru-RU" i="1" dirty="0" smtClean="0">
                <a:solidFill>
                  <a:srgbClr val="0070C0"/>
                </a:solidFill>
              </a:rPr>
              <a:t> (массаж лица)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А потом застучал град,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А когда загремел гром,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Мы все убежали в дом.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В доме живет домовой,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Домовой, поговори со мной </a:t>
            </a:r>
            <a:endParaRPr lang="ru-RU" dirty="0"/>
          </a:p>
        </p:txBody>
      </p:sp>
      <p:pic>
        <p:nvPicPr>
          <p:cNvPr id="2050" name="Picture 2" descr="C:\Users\zef\Desktop\ХЛАМ\для портфолио и реферата\для Богдановой\i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642918"/>
            <a:ext cx="2857500" cy="10001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786182" y="6286520"/>
            <a:ext cx="164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Богданова В.Н.</a:t>
            </a:r>
            <a:endParaRPr lang="ru-RU" dirty="0"/>
          </a:p>
        </p:txBody>
      </p:sp>
    </p:spTree>
  </p:cSld>
  <p:clrMapOvr>
    <a:masterClrMapping/>
  </p:clrMapOvr>
  <p:transition advTm="1497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700" b="1" u="sng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Домовой.</a:t>
            </a:r>
            <a:r>
              <a:rPr lang="ru-RU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000" i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по мотивам стихотворения А. Усачева</a:t>
            </a:r>
            <a:endParaRPr lang="ru-RU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14488"/>
            <a:ext cx="4000528" cy="419736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расширение диапазона, плавное соединение регистров, выравнивание гласных, работа  над интонационной выразительностью.</a:t>
            </a:r>
          </a:p>
          <a:p>
            <a:pPr>
              <a:buNone/>
            </a:pPr>
            <a:r>
              <a:rPr lang="ru-RU" b="1" dirty="0" smtClean="0"/>
              <a:t>Приемы:</a:t>
            </a:r>
          </a:p>
          <a:p>
            <a:pPr>
              <a:buNone/>
            </a:pPr>
            <a:r>
              <a:rPr lang="ru-RU" dirty="0" smtClean="0"/>
              <a:t>1.Грудной регистр.</a:t>
            </a:r>
          </a:p>
          <a:p>
            <a:pPr>
              <a:buNone/>
            </a:pPr>
            <a:r>
              <a:rPr lang="ru-RU" dirty="0" smtClean="0"/>
              <a:t>2.Фальцетный регистр.</a:t>
            </a:r>
          </a:p>
          <a:p>
            <a:pPr>
              <a:buNone/>
            </a:pPr>
            <a:r>
              <a:rPr lang="ru-RU" dirty="0" smtClean="0"/>
              <a:t>3.Соединение грудного регистра и фальцета.</a:t>
            </a:r>
          </a:p>
          <a:p>
            <a:pPr>
              <a:buNone/>
            </a:pPr>
            <a:r>
              <a:rPr lang="ru-RU" dirty="0" smtClean="0"/>
              <a:t>4.Присоединение свисткового режима (в третьей, четвертой октаве) при условии широко и свободно открытого  рта.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zef\Desktop\ХЛАМ\для портфолио и реферата\для Богдановой\muzik7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928934"/>
            <a:ext cx="2714644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929058" y="6215082"/>
            <a:ext cx="164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Богданова В.Н.</a:t>
            </a:r>
            <a:endParaRPr lang="ru-RU" dirty="0"/>
          </a:p>
        </p:txBody>
      </p:sp>
    </p:spTree>
  </p:cSld>
  <p:clrMapOvr>
    <a:masterClrMapping/>
  </p:clrMapOvr>
  <p:transition advTm="1545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614</Words>
  <PresentationFormat>Экран (4:3)</PresentationFormat>
  <Paragraphs>100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«Вокально-интонационные упражнения на уроках младшего хора»</vt:lpstr>
      <vt:lpstr>Богданова В.Н.</vt:lpstr>
      <vt:lpstr>Цель </vt:lpstr>
      <vt:lpstr>Слайд 4</vt:lpstr>
      <vt:lpstr>Слайд 5</vt:lpstr>
      <vt:lpstr>Методические принципы: </vt:lpstr>
      <vt:lpstr>  Текст  для артикуляционной гимнастики</vt:lpstr>
      <vt:lpstr> Текст  для артикуляционной гимнастики</vt:lpstr>
      <vt:lpstr>Домовой. по мотивам стихотворения А. Усачева</vt:lpstr>
      <vt:lpstr>Домовой. (по мотивам стихотворения А. Усачева) </vt:lpstr>
      <vt:lpstr>Примерный репертуарный план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zef</dc:creator>
  <cp:lastModifiedBy>zef</cp:lastModifiedBy>
  <cp:revision>19</cp:revision>
  <dcterms:created xsi:type="dcterms:W3CDTF">2013-04-09T05:40:22Z</dcterms:created>
  <dcterms:modified xsi:type="dcterms:W3CDTF">2014-02-18T19:37:36Z</dcterms:modified>
</cp:coreProperties>
</file>