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56" r:id="rId4"/>
    <p:sldId id="257" r:id="rId5"/>
    <p:sldId id="258" r:id="rId6"/>
    <p:sldId id="260" r:id="rId7"/>
    <p:sldId id="273" r:id="rId8"/>
    <p:sldId id="274" r:id="rId9"/>
    <p:sldId id="275" r:id="rId10"/>
    <p:sldId id="267" r:id="rId11"/>
    <p:sldId id="286" r:id="rId12"/>
    <p:sldId id="276" r:id="rId13"/>
    <p:sldId id="277" r:id="rId14"/>
    <p:sldId id="278" r:id="rId15"/>
    <p:sldId id="270" r:id="rId16"/>
    <p:sldId id="279" r:id="rId17"/>
    <p:sldId id="280" r:id="rId18"/>
    <p:sldId id="281" r:id="rId19"/>
    <p:sldId id="282" r:id="rId20"/>
    <p:sldId id="283" r:id="rId21"/>
    <p:sldId id="284" r:id="rId22"/>
    <p:sldId id="28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E2BF-2AD7-4E9E-A0CB-0AD5F737AAC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1693-F239-46AA-BD2D-BA2AB0C804A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E2BF-2AD7-4E9E-A0CB-0AD5F737AAC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1693-F239-46AA-BD2D-BA2AB0C804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E2BF-2AD7-4E9E-A0CB-0AD5F737AAC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1693-F239-46AA-BD2D-BA2AB0C804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E2BF-2AD7-4E9E-A0CB-0AD5F737AAC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1693-F239-46AA-BD2D-BA2AB0C804A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E2BF-2AD7-4E9E-A0CB-0AD5F737AAC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1693-F239-46AA-BD2D-BA2AB0C804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E2BF-2AD7-4E9E-A0CB-0AD5F737AAC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1693-F239-46AA-BD2D-BA2AB0C804A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E2BF-2AD7-4E9E-A0CB-0AD5F737AAC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1693-F239-46AA-BD2D-BA2AB0C804A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E2BF-2AD7-4E9E-A0CB-0AD5F737AAC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1693-F239-46AA-BD2D-BA2AB0C804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E2BF-2AD7-4E9E-A0CB-0AD5F737AAC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1693-F239-46AA-BD2D-BA2AB0C804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E2BF-2AD7-4E9E-A0CB-0AD5F737AAC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1693-F239-46AA-BD2D-BA2AB0C804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E2BF-2AD7-4E9E-A0CB-0AD5F737AAC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1693-F239-46AA-BD2D-BA2AB0C804A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36E2BF-2AD7-4E9E-A0CB-0AD5F737AAC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7D1693-F239-46AA-BD2D-BA2AB0C804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90057"/>
            <a:ext cx="6400800" cy="3548743"/>
          </a:xfrm>
        </p:spPr>
        <p:txBody>
          <a:bodyPr/>
          <a:lstStyle/>
          <a:p>
            <a:endParaRPr lang="ru-RU" dirty="0" smtClean="0"/>
          </a:p>
          <a:p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Рыбы нашего района.</a:t>
            </a:r>
            <a:endParaRPr lang="ru-RU" sz="5400" dirty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Выполнила ученица 7 класса</a:t>
            </a:r>
          </a:p>
          <a:p>
            <a:r>
              <a:rPr lang="ru-RU" sz="2000" dirty="0" err="1" smtClean="0">
                <a:solidFill>
                  <a:srgbClr val="002060"/>
                </a:solidFill>
                <a:latin typeface="Monotype Corsiva" pitchFamily="66" charset="0"/>
              </a:rPr>
              <a:t>Коканай</a:t>
            </a:r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Monotype Corsiva" pitchFamily="66" charset="0"/>
              </a:rPr>
              <a:t>Анай-Хаак</a:t>
            </a:r>
            <a:endParaRPr lang="ru-RU" sz="2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Научный руководитель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Кара-Сал У.Э.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Учитель биологии, географии.</a:t>
            </a:r>
            <a:endParaRPr lang="ru-RU" sz="2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Школьная научно-практическая работа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11595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9" descr="SL7312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71563"/>
            <a:ext cx="5000625" cy="257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Строение рыбы </a:t>
            </a:r>
            <a:endParaRPr lang="ru-RU" dirty="0" smtClean="0"/>
          </a:p>
        </p:txBody>
      </p:sp>
      <p:grpSp>
        <p:nvGrpSpPr>
          <p:cNvPr id="8196" name="Группа 18"/>
          <p:cNvGrpSpPr>
            <a:grpSpLocks/>
          </p:cNvGrpSpPr>
          <p:nvPr/>
        </p:nvGrpSpPr>
        <p:grpSpPr bwMode="auto">
          <a:xfrm>
            <a:off x="571500" y="2500313"/>
            <a:ext cx="6786563" cy="2571750"/>
            <a:chOff x="563893" y="2786058"/>
            <a:chExt cx="6786610" cy="2571768"/>
          </a:xfrm>
        </p:grpSpPr>
        <p:cxnSp>
          <p:nvCxnSpPr>
            <p:cNvPr id="8198" name="AutoShape 3"/>
            <p:cNvCxnSpPr>
              <a:cxnSpLocks noChangeShapeType="1"/>
            </p:cNvCxnSpPr>
            <p:nvPr/>
          </p:nvCxnSpPr>
          <p:spPr bwMode="auto">
            <a:xfrm rot="5400000">
              <a:off x="1597360" y="3441279"/>
              <a:ext cx="1484004" cy="5031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99" name="Rectangle 4"/>
            <p:cNvSpPr>
              <a:spLocks noChangeArrowheads="1"/>
            </p:cNvSpPr>
            <p:nvPr/>
          </p:nvSpPr>
          <p:spPr bwMode="auto">
            <a:xfrm>
              <a:off x="563893" y="4652019"/>
              <a:ext cx="1632753" cy="7058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ru-RU" altLang="ru-RU" sz="2800" b="1">
                  <a:latin typeface="Calibri" pitchFamily="34" charset="0"/>
                </a:rPr>
                <a:t>ГОЛОВА</a:t>
              </a:r>
              <a:endParaRPr lang="ru-RU" altLang="ru-RU" sz="3200"/>
            </a:p>
          </p:txBody>
        </p:sp>
        <p:cxnSp>
          <p:nvCxnSpPr>
            <p:cNvPr id="8200" name="AutoShape 5"/>
            <p:cNvCxnSpPr>
              <a:cxnSpLocks noChangeShapeType="1"/>
            </p:cNvCxnSpPr>
            <p:nvPr/>
          </p:nvCxnSpPr>
          <p:spPr bwMode="auto">
            <a:xfrm rot="5400000">
              <a:off x="3399983" y="3871479"/>
              <a:ext cx="1328745" cy="151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1" name="Rectangle 6"/>
            <p:cNvSpPr>
              <a:spLocks noChangeArrowheads="1"/>
            </p:cNvSpPr>
            <p:nvPr/>
          </p:nvSpPr>
          <p:spPr bwMode="auto">
            <a:xfrm>
              <a:off x="3103732" y="4652019"/>
              <a:ext cx="2111210" cy="5972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ru-RU" altLang="ru-RU" sz="2800" b="1">
                  <a:latin typeface="Calibri" pitchFamily="34" charset="0"/>
                </a:rPr>
                <a:t>ТУЛОВИЩЕ</a:t>
              </a:r>
              <a:endParaRPr lang="ru-RU" altLang="ru-RU" sz="3200"/>
            </a:p>
          </p:txBody>
        </p:sp>
        <p:cxnSp>
          <p:nvCxnSpPr>
            <p:cNvPr id="8202" name="AutoShape 7"/>
            <p:cNvCxnSpPr>
              <a:cxnSpLocks noChangeShapeType="1"/>
            </p:cNvCxnSpPr>
            <p:nvPr/>
          </p:nvCxnSpPr>
          <p:spPr bwMode="auto">
            <a:xfrm rot="16200000" flipH="1">
              <a:off x="5704089" y="3439920"/>
              <a:ext cx="1648788" cy="34106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3" name="Rectangle 8"/>
            <p:cNvSpPr>
              <a:spLocks noChangeArrowheads="1"/>
            </p:cNvSpPr>
            <p:nvPr/>
          </p:nvSpPr>
          <p:spPr bwMode="auto">
            <a:xfrm>
              <a:off x="6030593" y="4543433"/>
              <a:ext cx="1319910" cy="5610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ru-RU" altLang="ru-RU" sz="2800" b="1">
                  <a:latin typeface="Calibri" pitchFamily="34" charset="0"/>
                </a:rPr>
                <a:t>ХВОСТ</a:t>
              </a:r>
              <a:endParaRPr lang="ru-RU" altLang="ru-RU" sz="3200"/>
            </a:p>
          </p:txBody>
        </p:sp>
      </p:grpSp>
      <p:sp>
        <p:nvSpPr>
          <p:cNvPr id="8197" name="Rectangle 10"/>
          <p:cNvSpPr>
            <a:spLocks noChangeArrowheads="1"/>
          </p:cNvSpPr>
          <p:nvPr/>
        </p:nvSpPr>
        <p:spPr bwMode="auto">
          <a:xfrm>
            <a:off x="428625" y="5214938"/>
            <a:ext cx="8429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>
                <a:solidFill>
                  <a:schemeClr val="bg1"/>
                </a:solidFill>
                <a:cs typeface="Times New Roman" pitchFamily="18" charset="0"/>
              </a:rPr>
              <a:t>Тело рыб может быть </a:t>
            </a:r>
            <a:r>
              <a:rPr lang="ru-RU" altLang="ru-RU" sz="2400" b="1">
                <a:solidFill>
                  <a:schemeClr val="bg1"/>
                </a:solidFill>
                <a:cs typeface="Times New Roman" pitchFamily="18" charset="0"/>
              </a:rPr>
              <a:t>голым</a:t>
            </a:r>
            <a:r>
              <a:rPr lang="ru-RU" altLang="ru-RU" sz="2400">
                <a:solidFill>
                  <a:schemeClr val="bg1"/>
                </a:solidFill>
                <a:cs typeface="Times New Roman" pitchFamily="18" charset="0"/>
              </a:rPr>
              <a:t>, покрытым </a:t>
            </a:r>
            <a:r>
              <a:rPr lang="ru-RU" altLang="ru-RU" sz="2400" b="1">
                <a:solidFill>
                  <a:schemeClr val="bg1"/>
                </a:solidFill>
                <a:cs typeface="Times New Roman" pitchFamily="18" charset="0"/>
              </a:rPr>
              <a:t>слизью</a:t>
            </a:r>
            <a:r>
              <a:rPr lang="ru-RU" altLang="ru-RU" sz="2400">
                <a:solidFill>
                  <a:schemeClr val="bg1"/>
                </a:solidFill>
                <a:cs typeface="Times New Roman" pitchFamily="18" charset="0"/>
              </a:rPr>
              <a:t>, </a:t>
            </a:r>
            <a:r>
              <a:rPr lang="ru-RU" altLang="ru-RU" sz="2400" b="1">
                <a:solidFill>
                  <a:schemeClr val="bg1"/>
                </a:solidFill>
                <a:cs typeface="Times New Roman" pitchFamily="18" charset="0"/>
              </a:rPr>
              <a:t>чешуей</a:t>
            </a:r>
            <a:r>
              <a:rPr lang="ru-RU" altLang="ru-RU" sz="2400">
                <a:solidFill>
                  <a:schemeClr val="bg1"/>
                </a:solidFill>
                <a:cs typeface="Times New Roman" pitchFamily="18" charset="0"/>
              </a:rPr>
              <a:t> или </a:t>
            </a:r>
            <a:r>
              <a:rPr lang="ru-RU" altLang="ru-RU" sz="2400" b="1">
                <a:solidFill>
                  <a:schemeClr val="bg1"/>
                </a:solidFill>
                <a:cs typeface="Times New Roman" pitchFamily="18" charset="0"/>
              </a:rPr>
              <a:t>панцирем</a:t>
            </a:r>
            <a:r>
              <a:rPr lang="ru-RU" altLang="ru-RU" sz="2400">
                <a:solidFill>
                  <a:schemeClr val="bg1"/>
                </a:solidFill>
                <a:cs typeface="Times New Roman" pitchFamily="18" charset="0"/>
              </a:rPr>
              <a:t> (игла-рыба). Чешуя растёт вместе с рыбой. </a:t>
            </a:r>
            <a:endParaRPr lang="ru-RU" altLang="ru-RU" sz="3200">
              <a:solidFill>
                <a:schemeClr val="bg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85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3356992"/>
            <a:ext cx="8568952" cy="3024335"/>
          </a:xfrm>
        </p:spPr>
        <p:txBody>
          <a:bodyPr>
            <a:noAutofit/>
          </a:bodyPr>
          <a:lstStyle/>
          <a:p>
            <a:r>
              <a:rPr lang="ru-RU" sz="3200" dirty="0"/>
              <a:t>А хариус, </a:t>
            </a:r>
            <a:r>
              <a:rPr lang="ru-RU" sz="3200" dirty="0" smtClean="0"/>
              <a:t>таймен</a:t>
            </a:r>
            <a:r>
              <a:rPr lang="ru-RU" sz="3200" dirty="0"/>
              <a:t>ь</a:t>
            </a:r>
            <a:r>
              <a:rPr lang="ru-RU" sz="3200" dirty="0" smtClean="0"/>
              <a:t>, </a:t>
            </a:r>
            <a:r>
              <a:rPr lang="ru-RU" sz="3200" dirty="0"/>
              <a:t>сиг, </a:t>
            </a:r>
            <a:r>
              <a:rPr lang="ru-RU" sz="3200" dirty="0" err="1"/>
              <a:t>линок</a:t>
            </a:r>
            <a:r>
              <a:rPr lang="ru-RU" sz="3200" dirty="0"/>
              <a:t> – это рыбы, которые занесены в Красную книгу животных Республики Тыва. Особенно их много в реках </a:t>
            </a:r>
            <a:r>
              <a:rPr lang="ru-RU" sz="3200" dirty="0" err="1"/>
              <a:t>Хамсыра</a:t>
            </a:r>
            <a:r>
              <a:rPr lang="ru-RU" sz="3200" dirty="0"/>
              <a:t>, </a:t>
            </a:r>
            <a:r>
              <a:rPr lang="ru-RU" sz="3200" dirty="0" err="1"/>
              <a:t>Сыстыг-Хем</a:t>
            </a:r>
            <a:r>
              <a:rPr lang="ru-RU" sz="3200" dirty="0"/>
              <a:t> </a:t>
            </a:r>
            <a:r>
              <a:rPr lang="ru-RU" sz="3200"/>
              <a:t>и </a:t>
            </a:r>
            <a:r>
              <a:rPr lang="ru-RU" sz="3200" smtClean="0"/>
              <a:t>Тоора-Хем, Ий. </a:t>
            </a:r>
            <a:r>
              <a:rPr lang="ru-RU" sz="3200" dirty="0"/>
              <a:t>И они являются основными видами улова наших рыбаков.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175351" cy="2808312"/>
          </a:xfrm>
        </p:spPr>
        <p:txBody>
          <a:bodyPr/>
          <a:lstStyle/>
          <a:p>
            <a:r>
              <a:rPr lang="ru-RU" sz="3200" dirty="0">
                <a:effectLst/>
              </a:rPr>
              <a:t>Наши  реки  богаты  рыбой: пескарь, налим, окунь, сорога, елец, лещ, карась, хариус, таймень, </a:t>
            </a:r>
            <a:r>
              <a:rPr lang="ru-RU" sz="3200" dirty="0" err="1">
                <a:effectLst/>
              </a:rPr>
              <a:t>линок</a:t>
            </a:r>
            <a:r>
              <a:rPr lang="ru-RU" sz="3200" dirty="0">
                <a:effectLst/>
              </a:rPr>
              <a:t>, сиг. Можно встретить и щуку.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6561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081934" cy="42484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Тело рыбы покрыто чешуёй, которая защищает рыбы. На чешуе имеются кольца. Каждое кольцо соответствует одному году жизни рыбы.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Существует несколько способов определения возраста у рыб: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-по чешуе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-по жаберной крышке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-по срезу костей и другие.</a:t>
            </a:r>
            <a:endParaRPr lang="ru-RU" sz="2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758057"/>
          </a:xfrm>
        </p:spPr>
        <p:txBody>
          <a:bodyPr/>
          <a:lstStyle/>
          <a:p>
            <a:r>
              <a:rPr lang="ru-RU" sz="4000" dirty="0" smtClean="0"/>
              <a:t>Опыт №1. «Определение возраста рыб»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99885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6864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Я определила возраст рыб по чешуе с помощью лупы: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060848"/>
            <a:ext cx="4752528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Я промыла как следует чешую. Дала ей высохнуть. Отполировала наждачной бумагой. Я увидела у чешуи одно большое кольцо и много маленьких колец. Значит нашей рыбе только 1 год. 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364088" y="2708920"/>
            <a:ext cx="3346704" cy="347472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016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951" y="4293096"/>
            <a:ext cx="8652521" cy="25649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Доказательство: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Взяла 2 рыбы – 1 из  реки Тоора-Хем, другая из реки </a:t>
            </a:r>
            <a:r>
              <a:rPr lang="ru-RU" sz="2800" dirty="0" err="1" smtClean="0">
                <a:solidFill>
                  <a:schemeClr val="tx1"/>
                </a:solidFill>
              </a:rPr>
              <a:t>Хамсыра</a:t>
            </a:r>
            <a:r>
              <a:rPr lang="ru-RU" sz="2800" dirty="0" smtClean="0">
                <a:solidFill>
                  <a:schemeClr val="tx1"/>
                </a:solidFill>
              </a:rPr>
              <a:t> (в магазине «Арат» купила.)  Возраст рыб одинаковые, а вот размеры рыб были разные.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568952" cy="3816423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Опыт №2. Сравнение рыб.</a:t>
            </a:r>
            <a:br>
              <a:rPr lang="ru-RU" sz="4900" dirty="0" smtClean="0"/>
            </a:br>
            <a:r>
              <a:rPr lang="ru-RU" sz="4900" dirty="0" smtClean="0"/>
              <a:t>Гипотеза: </a:t>
            </a:r>
            <a:r>
              <a:rPr lang="ru-RU" dirty="0" smtClean="0"/>
              <a:t>«</a:t>
            </a:r>
            <a:r>
              <a:rPr lang="ru-RU" sz="3600" dirty="0"/>
              <a:t>С</a:t>
            </a:r>
            <a:r>
              <a:rPr lang="ru-RU" sz="3600" dirty="0" smtClean="0"/>
              <a:t>читается, что размеры водоема ограничивают максимальные размеры рыбы, которые она может достигнуть. Чем больше водоем, тем крупнее в нём обитает рыба. 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61040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692172"/>
              </p:ext>
            </p:extLst>
          </p:nvPr>
        </p:nvGraphicFramePr>
        <p:xfrm>
          <a:off x="500063" y="422275"/>
          <a:ext cx="8072436" cy="3154574"/>
        </p:xfrm>
        <a:graphic>
          <a:graphicData uri="http://schemas.openxmlformats.org/drawingml/2006/table">
            <a:tbl>
              <a:tblPr/>
              <a:tblGrid>
                <a:gridCol w="2690812"/>
                <a:gridCol w="2690812"/>
                <a:gridCol w="2690812"/>
              </a:tblGrid>
              <a:tr h="105145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Рыба, выловленная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реки Тоора-Хем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Рыба,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реки </a:t>
                      </a:r>
                      <a:r>
                        <a:rPr lang="ru-RU" sz="2000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Хамсыра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970">
                <a:tc>
                  <a:txBody>
                    <a:bodyPr/>
                    <a:lstStyle/>
                    <a:p>
                      <a:pPr marL="0" indent="442913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2913" algn="l"/>
                        </a:tabLs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Длина от головы до хвоста 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 см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5,5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8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Длина тела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 см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25,7см 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8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Ширина тела 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,5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,5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 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8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Голова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см 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4,6см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8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Ширина хвоста 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7,8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 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8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7" name="Рисунок 6" descr="SL73120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28596" y="4000504"/>
            <a:ext cx="3143272" cy="21674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643313" y="3429000"/>
            <a:ext cx="528637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i="1">
                <a:solidFill>
                  <a:schemeClr val="bg1"/>
                </a:solidFill>
                <a:latin typeface="Calibri" pitchFamily="34" charset="0"/>
              </a:rPr>
              <a:t>Вывод: </a:t>
            </a:r>
            <a:r>
              <a:rPr lang="ru-RU" altLang="ru-RU" sz="2400">
                <a:solidFill>
                  <a:schemeClr val="bg1"/>
                </a:solidFill>
                <a:latin typeface="Calibri" pitchFamily="34" charset="0"/>
              </a:rPr>
              <a:t>Таким образом, я увидел, что гипотеза оказалась верной.</a:t>
            </a:r>
          </a:p>
          <a:p>
            <a:pPr eaLnBrk="1" hangingPunct="1"/>
            <a:r>
              <a:rPr lang="ru-RU" altLang="ru-RU" sz="2400">
                <a:solidFill>
                  <a:schemeClr val="bg1"/>
                </a:solidFill>
                <a:latin typeface="Calibri" pitchFamily="34" charset="0"/>
              </a:rPr>
              <a:t>Экспериментально доказано, что главным фактором является, не столько объём водоёма, сколько развитие кормовой базы и качество воды. Значит, чем больше в водоёме корма, тем крупнее вырастает рыба. </a:t>
            </a:r>
          </a:p>
          <a:p>
            <a:pPr eaLnBrk="1" hangingPunct="1"/>
            <a:endParaRPr lang="ru-RU" altLang="ru-RU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33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424936" cy="379397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Таким образом, я увидела, гипотеза оказалась верной. Экспериментально доказано, что главным фактором является, не только объем водоема, сколько развитие кормовой базы и качество воды. Значит,  доказано, что чем больше водоем, тем больше размер рыбы.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509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140968"/>
            <a:ext cx="8064896" cy="37170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Рыболовство – один из главных промысловых видов деятельности жителей </a:t>
            </a:r>
            <a:r>
              <a:rPr lang="ru-RU" sz="3200" dirty="0" err="1" smtClean="0">
                <a:solidFill>
                  <a:schemeClr val="tx1"/>
                </a:solidFill>
              </a:rPr>
              <a:t>Тоджинского</a:t>
            </a:r>
            <a:r>
              <a:rPr lang="ru-RU" sz="3200" dirty="0" smtClean="0">
                <a:solidFill>
                  <a:schemeClr val="tx1"/>
                </a:solidFill>
              </a:rPr>
              <a:t> района. Можно сказать, из каждой семьи рыбачат то ли отец, то ли сыновья.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269173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Опыт №3. Какой ущерб приносят наши рыбаки. Сколько рыбы они ловят в течении года.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41546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429000"/>
            <a:ext cx="8064896" cy="2209800"/>
          </a:xfrm>
        </p:spPr>
        <p:txBody>
          <a:bodyPr>
            <a:normAutofit fontScale="92500"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В свободное время </a:t>
            </a:r>
            <a:r>
              <a:rPr lang="ru-RU" sz="3200" dirty="0" err="1" smtClean="0">
                <a:solidFill>
                  <a:schemeClr val="tx1"/>
                </a:solidFill>
              </a:rPr>
              <a:t>Дуганчапович</a:t>
            </a:r>
            <a:r>
              <a:rPr lang="ru-RU" sz="3200" dirty="0" smtClean="0">
                <a:solidFill>
                  <a:schemeClr val="tx1"/>
                </a:solidFill>
              </a:rPr>
              <a:t> ходит на рыбалку. В неделю 2 или 3 раза. И ловит примерно 6-8 штук рыбы  каждый раз. Если клёв хороший будет, то улов тоже большой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592287"/>
          </a:xfrm>
        </p:spPr>
        <p:txBody>
          <a:bodyPr>
            <a:noAutofit/>
          </a:bodyPr>
          <a:lstStyle/>
          <a:p>
            <a:r>
              <a:rPr lang="ru-RU" sz="3600" dirty="0" smtClean="0"/>
              <a:t>В ходе опыта я побеседовала с нашим учителем рисования </a:t>
            </a:r>
            <a:r>
              <a:rPr lang="ru-RU" sz="3600" dirty="0"/>
              <a:t>Г</a:t>
            </a:r>
            <a:r>
              <a:rPr lang="ru-RU" sz="3600" dirty="0" smtClean="0"/>
              <a:t>ригорием </a:t>
            </a:r>
            <a:r>
              <a:rPr lang="ru-RU" sz="3600" dirty="0" err="1" smtClean="0"/>
              <a:t>Дуганчаповичем</a:t>
            </a:r>
            <a:r>
              <a:rPr lang="ru-RU" sz="3600" dirty="0" smtClean="0"/>
              <a:t> – опытным рыбаком нашего села.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9799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dirty="0"/>
              <a:t>Так, я подсчитала, за год </a:t>
            </a:r>
            <a:r>
              <a:rPr lang="ru-RU" dirty="0" err="1"/>
              <a:t>Дуганчапович</a:t>
            </a:r>
            <a:r>
              <a:rPr lang="ru-RU" dirty="0"/>
              <a:t> ловит </a:t>
            </a:r>
            <a:r>
              <a:rPr lang="ru-RU" dirty="0" smtClean="0"/>
              <a:t>примерно: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11855556"/>
              </p:ext>
            </p:extLst>
          </p:nvPr>
        </p:nvGraphicFramePr>
        <p:xfrm>
          <a:off x="467546" y="1844821"/>
          <a:ext cx="8280918" cy="2664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9589"/>
                <a:gridCol w="691070"/>
                <a:gridCol w="911496"/>
                <a:gridCol w="571918"/>
                <a:gridCol w="738729"/>
                <a:gridCol w="738729"/>
                <a:gridCol w="762559"/>
                <a:gridCol w="1125968"/>
                <a:gridCol w="1000860"/>
              </a:tblGrid>
              <a:tr h="8881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июль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август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881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сколько рыбы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8810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килограмм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265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052545"/>
            <a:ext cx="7704856" cy="882119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Рыбы- это какие животные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2763738"/>
          </a:xfrm>
        </p:spPr>
        <p:txBody>
          <a:bodyPr>
            <a:noAutofit/>
          </a:bodyPr>
          <a:lstStyle/>
          <a:p>
            <a:r>
              <a:rPr lang="ru-RU" sz="4000" dirty="0" smtClean="0"/>
              <a:t>Во время исследовательской работы я провела анкету моим одноклассникам и другим ученикам </a:t>
            </a:r>
            <a:r>
              <a:rPr lang="ru-RU" sz="4000" smtClean="0"/>
              <a:t>нашей школы: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42595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И так я подсчитала, </a:t>
            </a:r>
            <a:r>
              <a:rPr lang="ru-RU" sz="3200" dirty="0" err="1"/>
              <a:t>Д</a:t>
            </a:r>
            <a:r>
              <a:rPr lang="ru-RU" sz="3200" dirty="0" err="1" smtClean="0"/>
              <a:t>уганчапович</a:t>
            </a:r>
            <a:r>
              <a:rPr lang="ru-RU" sz="3200" dirty="0" smtClean="0"/>
              <a:t> за год ловит примерно 52 кг. </a:t>
            </a:r>
            <a:r>
              <a:rPr lang="ru-RU" sz="3200" dirty="0"/>
              <a:t>р</a:t>
            </a:r>
            <a:r>
              <a:rPr lang="ru-RU" sz="3200" dirty="0" smtClean="0"/>
              <a:t>ыбы. </a:t>
            </a:r>
            <a:br>
              <a:rPr lang="ru-RU" sz="3200" dirty="0" smtClean="0"/>
            </a:br>
            <a:r>
              <a:rPr lang="ru-RU" sz="3200" dirty="0" smtClean="0"/>
              <a:t>Рыба – это самая вкусная питательная пища для нас. Для пополнения своего удовольствия, мы приносим ущерб природе. Наш </a:t>
            </a:r>
            <a:r>
              <a:rPr lang="ru-RU" sz="3200" dirty="0" err="1" smtClean="0"/>
              <a:t>Дуганчапович</a:t>
            </a:r>
            <a:r>
              <a:rPr lang="ru-RU" sz="3200" dirty="0" smtClean="0"/>
              <a:t> знает сколько ему надо рыбы, и не превышает своей нормы, не пользуется сетями для массовой ловли рыбы.</a:t>
            </a:r>
            <a:br>
              <a:rPr lang="ru-RU" sz="3200" dirty="0" smtClean="0"/>
            </a:br>
            <a:r>
              <a:rPr lang="ru-RU" sz="3200" dirty="0" smtClean="0"/>
              <a:t>Я хочу, чтобы все рыбаки брали пример от нашего учителя, и не </a:t>
            </a:r>
            <a:r>
              <a:rPr lang="ru-RU" sz="3200" dirty="0" err="1" smtClean="0"/>
              <a:t>браконьерничали</a:t>
            </a:r>
            <a:r>
              <a:rPr lang="ru-RU" sz="3200" dirty="0" smtClean="0"/>
              <a:t> во время рыбалки.</a:t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69161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Проведя свои исследования, я научилась:</a:t>
            </a:r>
            <a:br>
              <a:rPr lang="ru-RU" dirty="0" smtClean="0"/>
            </a:br>
            <a:r>
              <a:rPr lang="ru-RU" dirty="0" smtClean="0"/>
              <a:t>1. Определять возраст рыбы.</a:t>
            </a:r>
            <a:br>
              <a:rPr lang="ru-RU" dirty="0" smtClean="0"/>
            </a:br>
            <a:r>
              <a:rPr lang="ru-RU" dirty="0" smtClean="0"/>
              <a:t>2. </a:t>
            </a:r>
            <a:r>
              <a:rPr lang="ru-RU" dirty="0"/>
              <a:t>М</a:t>
            </a:r>
            <a:r>
              <a:rPr lang="ru-RU" dirty="0" smtClean="0"/>
              <a:t>огу рассказать о строении рыбы, места обитания.</a:t>
            </a:r>
            <a:br>
              <a:rPr lang="ru-RU" dirty="0" smtClean="0"/>
            </a:br>
            <a:r>
              <a:rPr lang="ru-RU" dirty="0" smtClean="0"/>
              <a:t>3. Узнала интересные факты размножения рыб.</a:t>
            </a:r>
            <a:br>
              <a:rPr lang="ru-RU" dirty="0" smtClean="0"/>
            </a:br>
            <a:r>
              <a:rPr lang="ru-RU" dirty="0" smtClean="0"/>
              <a:t>4. </a:t>
            </a:r>
            <a:r>
              <a:rPr lang="ru-RU" dirty="0"/>
              <a:t>О</a:t>
            </a:r>
            <a:r>
              <a:rPr lang="ru-RU" dirty="0" smtClean="0"/>
              <a:t> бережном отношении к рыбам во время рыбалки.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734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2060848"/>
            <a:ext cx="7118176" cy="345432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90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Диаграмма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8064896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9182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Диаграмма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06" y="503853"/>
            <a:ext cx="7464489" cy="5517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17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Диаграмма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5"/>
            <a:ext cx="8537917" cy="618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652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884" y="97277"/>
            <a:ext cx="8229600" cy="1679936"/>
          </a:xfrm>
        </p:spPr>
        <p:txBody>
          <a:bodyPr>
            <a:normAutofit fontScale="90000"/>
          </a:bodyPr>
          <a:lstStyle/>
          <a:p>
            <a:r>
              <a:rPr lang="ru-RU" altLang="ru-RU" sz="2000" i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2000" i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2000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2000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20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</a:t>
            </a:r>
            <a:r>
              <a:rPr lang="ru-RU" altLang="ru-RU" sz="2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они мало знают информации  </a:t>
            </a:r>
            <a:r>
              <a:rPr lang="ru-RU" altLang="ru-RU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рыбах. Я решил более подробно изучить этих удивительных животных – рыб.</a:t>
            </a:r>
            <a:r>
              <a:rPr lang="ru-RU" altLang="ru-RU" sz="54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54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7" name="Диаграмма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7"/>
            <a:ext cx="8820472" cy="5959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429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Вывод: анализируя ответы проведённой анкеты я увидела, что учащиеся нашей школы допустили много ошибок, они мало знают информацию о рыбах. Я решила более подробно изучить этих удивительных животных – рыб.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037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050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Изучение особенностей рыб.</a:t>
            </a:r>
            <a:br>
              <a:rPr lang="ru-RU" dirty="0" smtClean="0"/>
            </a:br>
            <a:r>
              <a:rPr lang="ru-RU" dirty="0" smtClean="0"/>
              <a:t>ИХТИОЛОГИЯ – наука о рыбах (по-гречески «</a:t>
            </a:r>
            <a:r>
              <a:rPr lang="ru-RU" dirty="0" err="1" smtClean="0"/>
              <a:t>ихтис</a:t>
            </a:r>
            <a:r>
              <a:rPr lang="ru-RU" dirty="0" smtClean="0"/>
              <a:t>»-рыба, «логос»-слово, разум. Рыбы – это животные , которые живут в воде. Их тело покрыто чешуёй, они дышат жабрами, и имеют парные конечности в виде плавников.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193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Форма тела рыб связана с условиями обитания. Рыбы, живущие в толще воды (лосось), имеют как правило </a:t>
            </a:r>
            <a:r>
              <a:rPr lang="ru-RU" sz="3200" dirty="0" err="1" smtClean="0"/>
              <a:t>торпедовидную</a:t>
            </a:r>
            <a:r>
              <a:rPr lang="ru-RU" sz="3200" dirty="0" smtClean="0"/>
              <a:t> или стреловидную форму.  </a:t>
            </a:r>
            <a:br>
              <a:rPr lang="ru-RU" sz="3200" dirty="0" smtClean="0"/>
            </a:br>
            <a:r>
              <a:rPr lang="ru-RU" sz="3200" dirty="0" smtClean="0"/>
              <a:t>Донные рыбы чаще всего имеют плоскую форму (скат, камбала). </a:t>
            </a:r>
            <a:r>
              <a:rPr lang="ru-RU" sz="3200" dirty="0"/>
              <a:t>В</a:t>
            </a:r>
            <a:r>
              <a:rPr lang="ru-RU" sz="3200" dirty="0" smtClean="0"/>
              <a:t>иды обитающие среди водных растений, камней, коряг, имеют сильно сжатые с боков тело, как у леща, угря.</a:t>
            </a:r>
            <a:endParaRPr lang="ru-RU" sz="3200" dirty="0"/>
          </a:p>
        </p:txBody>
      </p:sp>
      <p:pic>
        <p:nvPicPr>
          <p:cNvPr id="4" name="Рисунок 2" descr="Форма тела у рыб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 bwMode="auto">
          <a:xfrm>
            <a:off x="395536" y="4869160"/>
            <a:ext cx="8136904" cy="16561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3148433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226</TotalTime>
  <Words>639</Words>
  <Application>Microsoft Office PowerPoint</Application>
  <PresentationFormat>Экран (4:3)</PresentationFormat>
  <Paragraphs>88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Школьная научно-практическая работа</vt:lpstr>
      <vt:lpstr>Во время исследовательской работы я провела анкету моим одноклассникам и другим ученикам нашей школы:</vt:lpstr>
      <vt:lpstr>Презентация PowerPoint</vt:lpstr>
      <vt:lpstr>Презентация PowerPoint</vt:lpstr>
      <vt:lpstr>Презентация PowerPoint</vt:lpstr>
      <vt:lpstr>  ок, они мало знают информации  о рыбах. Я решил более подробно изучить этих удивительных животных – рыб. </vt:lpstr>
      <vt:lpstr>Вывод: анализируя ответы проведённой анкеты я увидела, что учащиеся нашей школы допустили много ошибок, они мало знают информацию о рыбах. Я решила более подробно изучить этих удивительных животных – рыб.</vt:lpstr>
      <vt:lpstr>Изучение особенностей рыб. ИХТИОЛОГИЯ – наука о рыбах (по-гречески «ихтис»-рыба, «логос»-слово, разум. Рыбы – это животные , которые живут в воде. Их тело покрыто чешуёй, они дышат жабрами, и имеют парные конечности в виде плавников.</vt:lpstr>
      <vt:lpstr>Форма тела рыб связана с условиями обитания. Рыбы, живущие в толще воды (лосось), имеют как правило торпедовидную или стреловидную форму.   Донные рыбы чаще всего имеют плоскую форму (скат, камбала). Виды обитающие среди водных растений, камней, коряг, имеют сильно сжатые с боков тело, как у леща, угря.</vt:lpstr>
      <vt:lpstr>Строение рыбы </vt:lpstr>
      <vt:lpstr>Наши  реки  богаты  рыбой: пескарь, налим, окунь, сорога, елец, лещ, карась, хариус, таймень, линок, сиг. Можно встретить и щуку. </vt:lpstr>
      <vt:lpstr>Опыт №1. «Определение возраста рыб»</vt:lpstr>
      <vt:lpstr>Я определила возраст рыб по чешуе с помощью лупы:</vt:lpstr>
      <vt:lpstr>Опыт №2. Сравнение рыб. Гипотеза: «Считается, что размеры водоема ограничивают максимальные размеры рыбы, которые она может достигнуть. Чем больше водоем, тем крупнее в нём обитает рыба. »</vt:lpstr>
      <vt:lpstr>Презентация PowerPoint</vt:lpstr>
      <vt:lpstr>Вывод:</vt:lpstr>
      <vt:lpstr>Опыт №3. Какой ущерб приносят наши рыбаки. Сколько рыбы они ловят в течении года.</vt:lpstr>
      <vt:lpstr>В ходе опыта я побеседовала с нашим учителем рисования Григорием Дуганчаповичем – опытным рыбаком нашего села.</vt:lpstr>
      <vt:lpstr>Так, я подсчитала, за год Дуганчапович ловит примерно:   </vt:lpstr>
      <vt:lpstr>И так я подсчитала, Дуганчапович за год ловит примерно 52 кг. рыбы.  Рыба – это самая вкусная питательная пища для нас. Для пополнения своего удовольствия, мы приносим ущерб природе. Наш Дуганчапович знает сколько ему надо рыбы, и не превышает своей нормы, не пользуется сетями для массовой ловли рыбы. Я хочу, чтобы все рыбаки брали пример от нашего учителя, и не браконьерничали во время рыбалки. </vt:lpstr>
      <vt:lpstr>Проведя свои исследования, я научилась: 1. Определять возраст рыбы. 2. Могу рассказать о строении рыбы, места обитания. 3. Узнала интересные факты размножения рыб. 4. О бережном отношении к рыбам во время рыбалки. 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СЛШИ</dc:creator>
  <cp:lastModifiedBy>Home</cp:lastModifiedBy>
  <cp:revision>24</cp:revision>
  <dcterms:created xsi:type="dcterms:W3CDTF">2014-04-14T08:53:50Z</dcterms:created>
  <dcterms:modified xsi:type="dcterms:W3CDTF">2014-04-18T01:29:05Z</dcterms:modified>
</cp:coreProperties>
</file>