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94" r:id="rId5"/>
    <p:sldId id="286" r:id="rId6"/>
    <p:sldId id="295" r:id="rId7"/>
    <p:sldId id="287" r:id="rId8"/>
    <p:sldId id="288" r:id="rId9"/>
    <p:sldId id="291" r:id="rId10"/>
    <p:sldId id="290" r:id="rId11"/>
    <p:sldId id="289" r:id="rId12"/>
    <p:sldId id="292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9900"/>
    <a:srgbClr val="00CC00"/>
    <a:srgbClr val="FDF58D"/>
    <a:srgbClr val="808080"/>
    <a:srgbClr val="FCFCFC"/>
    <a:srgbClr val="E8E8E8"/>
    <a:srgbClr val="FFD84B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3C0EF-A223-4E0A-930F-B7D7122A26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2EA33-5D57-449A-ADC5-D8566372C87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rPr>
            <a:t>Презентация к уроку</a:t>
          </a:r>
        </a:p>
        <a:p>
          <a:pPr algn="ctr" rtl="0"/>
          <a:r>
            <a: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rPr>
            <a:t>«Производная. Применение производной»</a:t>
          </a:r>
          <a:endParaRPr lang="ru-RU" sz="3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cs typeface="Aharoni" pitchFamily="2" charset="-79"/>
          </a:endParaRPr>
        </a:p>
      </dgm:t>
    </dgm:pt>
    <dgm:pt modelId="{17601674-FBB5-4565-B2E2-19D35F57556B}" type="parTrans" cxnId="{0482ACEB-2EFB-4222-A4D9-F87C677DAE7E}">
      <dgm:prSet/>
      <dgm:spPr/>
      <dgm:t>
        <a:bodyPr/>
        <a:lstStyle/>
        <a:p>
          <a:endParaRPr lang="ru-RU"/>
        </a:p>
      </dgm:t>
    </dgm:pt>
    <dgm:pt modelId="{763F3AFD-DE8F-4B6F-9ECC-7814D0ADFC1A}" type="sibTrans" cxnId="{0482ACEB-2EFB-4222-A4D9-F87C677DAE7E}">
      <dgm:prSet/>
      <dgm:spPr/>
      <dgm:t>
        <a:bodyPr/>
        <a:lstStyle/>
        <a:p>
          <a:endParaRPr lang="ru-RU"/>
        </a:p>
      </dgm:t>
    </dgm:pt>
    <dgm:pt modelId="{1D8E23CD-B6A4-4DBD-BC86-F94F8597B8F9}" type="pres">
      <dgm:prSet presAssocID="{2AD3C0EF-A223-4E0A-930F-B7D7122A26DA}" presName="linear" presStyleCnt="0">
        <dgm:presLayoutVars>
          <dgm:animLvl val="lvl"/>
          <dgm:resizeHandles val="exact"/>
        </dgm:presLayoutVars>
      </dgm:prSet>
      <dgm:spPr/>
    </dgm:pt>
    <dgm:pt modelId="{6191AD42-9C73-4CAA-B121-E6BA566F675C}" type="pres">
      <dgm:prSet presAssocID="{E252EA33-5D57-449A-ADC5-D8566372C8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82ACEB-2EFB-4222-A4D9-F87C677DAE7E}" srcId="{2AD3C0EF-A223-4E0A-930F-B7D7122A26DA}" destId="{E252EA33-5D57-449A-ADC5-D8566372C875}" srcOrd="0" destOrd="0" parTransId="{17601674-FBB5-4565-B2E2-19D35F57556B}" sibTransId="{763F3AFD-DE8F-4B6F-9ECC-7814D0ADFC1A}"/>
    <dgm:cxn modelId="{A0F68570-99E1-40B3-9FDB-4F54CC66C590}" type="presOf" srcId="{2AD3C0EF-A223-4E0A-930F-B7D7122A26DA}" destId="{1D8E23CD-B6A4-4DBD-BC86-F94F8597B8F9}" srcOrd="0" destOrd="0" presId="urn:microsoft.com/office/officeart/2005/8/layout/vList2"/>
    <dgm:cxn modelId="{8FE437B0-05A9-4BF6-86CB-DCA84C5E95A4}" type="presOf" srcId="{E252EA33-5D57-449A-ADC5-D8566372C875}" destId="{6191AD42-9C73-4CAA-B121-E6BA566F675C}" srcOrd="0" destOrd="0" presId="urn:microsoft.com/office/officeart/2005/8/layout/vList2"/>
    <dgm:cxn modelId="{A0C3B513-8C86-47F4-8E51-97E1264A18E4}" type="presParOf" srcId="{1D8E23CD-B6A4-4DBD-BC86-F94F8597B8F9}" destId="{6191AD42-9C73-4CAA-B121-E6BA566F67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91AD42-9C73-4CAA-B121-E6BA566F675C}">
      <dsp:nvSpPr>
        <dsp:cNvPr id="0" name=""/>
        <dsp:cNvSpPr/>
      </dsp:nvSpPr>
      <dsp:spPr>
        <a:xfrm>
          <a:off x="0" y="132"/>
          <a:ext cx="8407045" cy="1938726"/>
        </a:xfrm>
        <a:prstGeom prst="roundRect">
          <a:avLst/>
        </a:prstGeom>
        <a:gradFill rotWithShape="1">
          <a:gsLst>
            <a:gs pos="0">
              <a:schemeClr val="accent5">
                <a:tint val="30000"/>
                <a:satMod val="250000"/>
              </a:schemeClr>
            </a:gs>
            <a:gs pos="72000">
              <a:schemeClr val="accent5">
                <a:tint val="75000"/>
                <a:satMod val="210000"/>
              </a:schemeClr>
            </a:gs>
            <a:gs pos="100000">
              <a:schemeClr val="accent5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rPr>
            <a:t>Презентация к уроку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rPr>
            <a:t>«Производная. Применение производной»</a:t>
          </a:r>
          <a:endParaRPr lang="ru-RU" sz="32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  <a:cs typeface="Aharoni" pitchFamily="2" charset="-79"/>
          </a:endParaRPr>
        </a:p>
      </dsp:txBody>
      <dsp:txXfrm>
        <a:off x="0" y="132"/>
        <a:ext cx="8407045" cy="1938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803EBC-E6C6-495A-8B4E-6E77C39CF9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6DF3F-CB6A-4142-A6A2-6679676EEB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6DF3F-CB6A-4142-A6A2-6679676EEB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21771-9D2A-43E0-8628-8F57C7DFD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5063-8613-45CE-82FC-D7EE3B8C7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BB1F-5AEA-4851-BB3F-B3D2655C5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916869-4C02-4132-BA86-56277BC3A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1890BC-566C-4775-996A-49305450F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1154D1-FD6D-4CB7-B071-0FD7EE12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4C29-4BAA-4950-9F46-68F137DF1A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55A6-7F59-45C5-94F5-9F74283DC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175E78-BB46-4BFA-AEC3-393936BC3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FCC-D730-4EBE-89E3-90E741DC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402B-AD51-4E68-8B60-76359E4C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578E-B151-425F-9915-A175B06A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EDC5-2DA3-46BA-BCF6-921A9252D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FEFCC0-5A08-4E78-B1C6-6D78FE0F7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3.png"/><Relationship Id="rId5" Type="http://schemas.openxmlformats.org/officeDocument/2006/relationships/oleObject" Target="../embeddings/oleObject38.bin"/><Relationship Id="rId4" Type="http://schemas.openxmlformats.org/officeDocument/2006/relationships/image" Target="http://live.mephist.ru/tests/mathege2010-2/GetPicture__picId-1586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live.mephist.ru/tests/mathege2010/get_att_jsp__att_id-2712.png" TargetMode="External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online.com/dh/&#1087;&#1088;&#1086;&#1080;&#1079;&#1074;&#1086;&#1076;&#1085;&#1072;&#1103;-&#1092;&#1091;&#1085;&#1082;&#1094;&#1080;&#1080;/" TargetMode="External"/><Relationship Id="rId2" Type="http://schemas.openxmlformats.org/officeDocument/2006/relationships/hyperlink" Target="http://live.mephist.ru/show/mathege2010/view/B8/solve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ztest.ru/abstracts/?idabstract=18422" TargetMode="External"/><Relationship Id="rId5" Type="http://schemas.openxmlformats.org/officeDocument/2006/relationships/hyperlink" Target="http://www.matburo.ru/Stuff/Files/F_derivative.pdf" TargetMode="External"/><Relationship Id="rId4" Type="http://schemas.openxmlformats.org/officeDocument/2006/relationships/hyperlink" Target="http://festival.1september.ru/articles/58883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slide" Target="slide2.xml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26" Type="http://schemas.openxmlformats.org/officeDocument/2006/relationships/image" Target="../media/image63.png"/><Relationship Id="rId3" Type="http://schemas.openxmlformats.org/officeDocument/2006/relationships/image" Target="../media/image40.png"/><Relationship Id="rId21" Type="http://schemas.openxmlformats.org/officeDocument/2006/relationships/image" Target="../media/image58.png"/><Relationship Id="rId34" Type="http://schemas.openxmlformats.org/officeDocument/2006/relationships/image" Target="../media/image71.jpe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33" Type="http://schemas.openxmlformats.org/officeDocument/2006/relationships/image" Target="../media/image70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61.png"/><Relationship Id="rId32" Type="http://schemas.openxmlformats.org/officeDocument/2006/relationships/image" Target="../media/image69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28" Type="http://schemas.openxmlformats.org/officeDocument/2006/relationships/image" Target="../media/image65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31" Type="http://schemas.openxmlformats.org/officeDocument/2006/relationships/image" Target="../media/image68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Relationship Id="rId27" Type="http://schemas.openxmlformats.org/officeDocument/2006/relationships/image" Target="../media/image64.png"/><Relationship Id="rId30" Type="http://schemas.openxmlformats.org/officeDocument/2006/relationships/image" Target="../media/image67.png"/><Relationship Id="rId35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buro.ru/Stuff/Files/F_derivative.pdf" TargetMode="External"/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uztest.ru/abstracts/?idabstract=1842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77.png"/><Relationship Id="rId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3.png"/><Relationship Id="rId5" Type="http://schemas.openxmlformats.org/officeDocument/2006/relationships/oleObject" Target="../embeddings/oleObject37.bin"/><Relationship Id="rId4" Type="http://schemas.openxmlformats.org/officeDocument/2006/relationships/image" Target="http://live.mephist.ru/tests/mathege2010-2/GetPicture__picId-2937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 descr="task-14/ps/task-14.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315416"/>
            <a:ext cx="51117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323528" y="3140968"/>
          <a:ext cx="8407045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1800" y="551723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Утёсова Е.А.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у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читель математики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МОБУ СОШ № 92 г. Сочи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95536" y="260648"/>
            <a:ext cx="2102768" cy="1656184"/>
            <a:chOff x="240" y="624"/>
            <a:chExt cx="3792" cy="2736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40" y="3024"/>
              <a:ext cx="3792" cy="231"/>
              <a:chOff x="240" y="3024"/>
              <a:chExt cx="3792" cy="231"/>
            </a:xfrm>
          </p:grpSpPr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х</a:t>
                </a:r>
              </a:p>
            </p:txBody>
          </p:sp>
        </p:grp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12" name="Group 9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1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y</a:t>
                  </a:r>
                  <a:endParaRPr lang="ru-RU" b="1"/>
                </a:p>
              </p:txBody>
            </p:sp>
          </p:grp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0</a:t>
                </a:r>
                <a:endParaRPr lang="ru-RU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sk-6/ps/task-6.191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3850" y="1268413"/>
            <a:ext cx="6337300" cy="4373562"/>
          </a:xfrm>
          <a:prstGeom prst="rect">
            <a:avLst/>
          </a:prstGeom>
          <a:noFill/>
        </p:spPr>
      </p:pic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260350"/>
            <a:ext cx="89646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</a:rPr>
              <a:t>4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 рисунке изображен график </a:t>
            </a:r>
            <a:r>
              <a:rPr lang="ru-RU" sz="2000" b="1" u="sng" dirty="0">
                <a:solidFill>
                  <a:srgbClr val="0000FF"/>
                </a:solidFill>
              </a:rPr>
              <a:t>производной</a:t>
            </a:r>
            <a:r>
              <a:rPr lang="ru-RU" sz="2000" b="1" dirty="0">
                <a:solidFill>
                  <a:srgbClr val="0000FF"/>
                </a:solidFill>
              </a:rPr>
              <a:t> функции </a:t>
            </a:r>
            <a:r>
              <a:rPr lang="en-US" sz="2000" b="1" dirty="0" smtClean="0">
                <a:solidFill>
                  <a:srgbClr val="0000FF"/>
                </a:solidFill>
              </a:rPr>
              <a:t>f(x)</a:t>
            </a:r>
            <a:r>
              <a:rPr lang="ru-RU" sz="2000" b="1" dirty="0" smtClean="0">
                <a:solidFill>
                  <a:srgbClr val="0000FF"/>
                </a:solidFill>
              </a:rPr>
              <a:t>, </a:t>
            </a:r>
            <a:r>
              <a:rPr lang="ru-RU" sz="2000" b="1" dirty="0">
                <a:solidFill>
                  <a:srgbClr val="0000FF"/>
                </a:solidFill>
              </a:rPr>
              <a:t>определенной на интервале </a:t>
            </a:r>
            <a:r>
              <a:rPr lang="en-US" sz="2000" b="1" dirty="0" smtClean="0">
                <a:solidFill>
                  <a:srgbClr val="0000FF"/>
                </a:solidFill>
              </a:rPr>
              <a:t>(-6;6).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>
                <a:solidFill>
                  <a:srgbClr val="0000FF"/>
                </a:solidFill>
              </a:rPr>
              <a:t>Найдите промежутки возрастания функции </a:t>
            </a:r>
            <a:r>
              <a:rPr lang="en-US" sz="2000" b="1" dirty="0" smtClean="0">
                <a:solidFill>
                  <a:srgbClr val="0000FF"/>
                </a:solidFill>
              </a:rPr>
              <a:t>f(x)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В ответе укажите сумму целых точек, входящих в эти промежутки.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07950" y="1700213"/>
            <a:ext cx="6696075" cy="2087562"/>
          </a:xfrm>
          <a:prstGeom prst="rect">
            <a:avLst/>
          </a:prstGeom>
          <a:solidFill>
            <a:srgbClr val="FF0000">
              <a:alpha val="2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2771775" y="2168525"/>
            <a:ext cx="2376488" cy="1620838"/>
          </a:xfrm>
          <a:custGeom>
            <a:avLst/>
            <a:gdLst/>
            <a:ahLst/>
            <a:cxnLst>
              <a:cxn ang="0">
                <a:pos x="0" y="975"/>
              </a:cxn>
              <a:cxn ang="0">
                <a:pos x="272" y="522"/>
              </a:cxn>
              <a:cxn ang="0">
                <a:pos x="454" y="431"/>
              </a:cxn>
              <a:cxn ang="0">
                <a:pos x="726" y="23"/>
              </a:cxn>
              <a:cxn ang="0">
                <a:pos x="998" y="567"/>
              </a:cxn>
              <a:cxn ang="0">
                <a:pos x="1225" y="658"/>
              </a:cxn>
              <a:cxn ang="0">
                <a:pos x="1497" y="1021"/>
              </a:cxn>
            </a:cxnLst>
            <a:rect l="0" t="0" r="r" b="b"/>
            <a:pathLst>
              <a:path w="1497" h="1021">
                <a:moveTo>
                  <a:pt x="0" y="975"/>
                </a:moveTo>
                <a:cubicBezTo>
                  <a:pt x="98" y="794"/>
                  <a:pt x="196" y="613"/>
                  <a:pt x="272" y="522"/>
                </a:cubicBezTo>
                <a:cubicBezTo>
                  <a:pt x="348" y="431"/>
                  <a:pt x="378" y="514"/>
                  <a:pt x="454" y="431"/>
                </a:cubicBezTo>
                <a:cubicBezTo>
                  <a:pt x="530" y="348"/>
                  <a:pt x="635" y="0"/>
                  <a:pt x="726" y="23"/>
                </a:cubicBezTo>
                <a:cubicBezTo>
                  <a:pt x="817" y="46"/>
                  <a:pt x="915" y="461"/>
                  <a:pt x="998" y="567"/>
                </a:cubicBezTo>
                <a:cubicBezTo>
                  <a:pt x="1081" y="673"/>
                  <a:pt x="1142" y="582"/>
                  <a:pt x="1225" y="658"/>
                </a:cubicBezTo>
                <a:cubicBezTo>
                  <a:pt x="1308" y="734"/>
                  <a:pt x="1452" y="961"/>
                  <a:pt x="1497" y="1021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2700338" y="3716342"/>
            <a:ext cx="2447925" cy="427038"/>
            <a:chOff x="1701" y="2341"/>
            <a:chExt cx="1542" cy="269"/>
          </a:xfrm>
        </p:grpSpPr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1701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971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2025" y="2360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2248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475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743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429388" y="1214422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</a:rPr>
              <a:t>-1+0+1+2+3+4=…</a:t>
            </a:r>
          </a:p>
        </p:txBody>
      </p:sp>
      <p:graphicFrame>
        <p:nvGraphicFramePr>
          <p:cNvPr id="14" name="Group 49"/>
          <p:cNvGraphicFramePr>
            <a:graphicFrameLocks noGrp="1"/>
          </p:cNvGraphicFramePr>
          <p:nvPr>
            <p:ph sz="half" idx="2"/>
          </p:nvPr>
        </p:nvGraphicFramePr>
        <p:xfrm>
          <a:off x="7072330" y="2000240"/>
          <a:ext cx="1657350" cy="822960"/>
        </p:xfrm>
        <a:graphic>
          <a:graphicData uri="http://schemas.openxmlformats.org/drawingml/2006/table">
            <a:tbl>
              <a:tblPr/>
              <a:tblGrid>
                <a:gridCol w="1008063"/>
                <a:gridCol w="649287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4925" y="1773238"/>
          <a:ext cx="6697663" cy="658812"/>
        </p:xfrm>
        <a:graphic>
          <a:graphicData uri="http://schemas.openxmlformats.org/presentationml/2006/ole">
            <p:oleObj spid="_x0000_s87042" name="Формула" r:id="rId5" imgW="2323800" imgH="228600" progId="Equation.3">
              <p:embed/>
            </p:oleObj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6429388" y="4357694"/>
            <a:ext cx="2182813" cy="2182813"/>
            <a:chOff x="6643702" y="4071942"/>
            <a:chExt cx="2182813" cy="2182813"/>
          </a:xfrm>
        </p:grpSpPr>
        <p:pic>
          <p:nvPicPr>
            <p:cNvPr id="17" name="Picture 7" descr="YG_circle0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43702" y="4071942"/>
              <a:ext cx="2182813" cy="2182813"/>
            </a:xfrm>
            <a:prstGeom prst="rect">
              <a:avLst/>
            </a:prstGeom>
            <a:noFill/>
          </p:spPr>
        </p:pic>
        <p:sp>
          <p:nvSpPr>
            <p:cNvPr id="18" name="Text Box 9"/>
            <p:cNvSpPr txBox="1">
              <a:spLocks noChangeArrowheads="1"/>
            </p:cNvSpPr>
            <p:nvPr/>
          </p:nvSpPr>
          <p:spPr bwMode="gray">
            <a:xfrm>
              <a:off x="6902465" y="4856167"/>
              <a:ext cx="1614487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FF"/>
                  </a:solidFill>
                </a:rPr>
                <a:t>Проверь себя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ForwardNex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.E10.B8.91_dop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1341438"/>
            <a:ext cx="6337300" cy="3670300"/>
          </a:xfrm>
          <a:prstGeom prst="rect">
            <a:avLst/>
          </a:prstGeom>
          <a:noFill/>
        </p:spPr>
      </p:pic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0825" y="260350"/>
            <a:ext cx="8281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</a:rPr>
              <a:t>5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 рисунке изображен график производной функции  </a:t>
            </a:r>
            <a:r>
              <a:rPr lang="en-US" sz="2000" b="1" dirty="0" smtClean="0">
                <a:solidFill>
                  <a:srgbClr val="0000FF"/>
                </a:solidFill>
              </a:rPr>
              <a:t>f(x)</a:t>
            </a:r>
            <a:r>
              <a:rPr lang="ru-RU" sz="2000" b="1" dirty="0" smtClean="0">
                <a:solidFill>
                  <a:srgbClr val="0000FF"/>
                </a:solidFill>
              </a:rPr>
              <a:t>, </a:t>
            </a:r>
            <a:r>
              <a:rPr lang="ru-RU" sz="2000" b="1" dirty="0">
                <a:solidFill>
                  <a:srgbClr val="0000FF"/>
                </a:solidFill>
              </a:rPr>
              <a:t>определенной на интервале </a:t>
            </a:r>
            <a:r>
              <a:rPr lang="en-US" sz="2000" b="1" dirty="0" smtClean="0">
                <a:solidFill>
                  <a:srgbClr val="0000FF"/>
                </a:solidFill>
              </a:rPr>
              <a:t>(-9;8)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Найдите точку экстремума функции на интервале </a:t>
            </a:r>
            <a:r>
              <a:rPr lang="en-US" sz="2000" b="1" dirty="0" smtClean="0">
                <a:solidFill>
                  <a:srgbClr val="0000FF"/>
                </a:solidFill>
              </a:rPr>
              <a:t>(-3;3)</a:t>
            </a:r>
            <a:r>
              <a:rPr lang="ru-RU" sz="2000" b="1" dirty="0" smtClean="0">
                <a:solidFill>
                  <a:srgbClr val="0000FF"/>
                </a:solidFill>
              </a:rPr>
              <a:t>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2484438" y="3141663"/>
            <a:ext cx="18716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268538" y="27813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140200" y="32131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2700338" y="3068638"/>
            <a:ext cx="215900" cy="215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" name="Group 42"/>
          <p:cNvGraphicFramePr>
            <a:graphicFrameLocks noGrp="1"/>
          </p:cNvGraphicFramePr>
          <p:nvPr>
            <p:ph idx="4294967295"/>
          </p:nvPr>
        </p:nvGraphicFramePr>
        <p:xfrm>
          <a:off x="6910388" y="1643063"/>
          <a:ext cx="2233643" cy="822960"/>
        </p:xfrm>
        <a:graphic>
          <a:graphicData uri="http://schemas.openxmlformats.org/drawingml/2006/table">
            <a:tbl>
              <a:tblPr/>
              <a:tblGrid>
                <a:gridCol w="1211825"/>
                <a:gridCol w="510909"/>
                <a:gridCol w="5109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2916238" y="278130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C0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2411413" y="31416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Arial Black" pitchFamily="34" charset="0"/>
              </a:rPr>
              <a:t>-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429388" y="4357694"/>
            <a:ext cx="2182813" cy="2182813"/>
            <a:chOff x="6643702" y="4071942"/>
            <a:chExt cx="2182813" cy="2182813"/>
          </a:xfrm>
        </p:grpSpPr>
        <p:pic>
          <p:nvPicPr>
            <p:cNvPr id="12" name="Picture 7" descr="YG_circle0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43702" y="4071942"/>
              <a:ext cx="2182813" cy="2182813"/>
            </a:xfrm>
            <a:prstGeom prst="rect">
              <a:avLst/>
            </a:prstGeom>
            <a:noFill/>
          </p:spPr>
        </p:pic>
        <p:sp>
          <p:nvSpPr>
            <p:cNvPr id="13" name="Text Box 9"/>
            <p:cNvSpPr txBox="1">
              <a:spLocks noChangeArrowheads="1"/>
            </p:cNvSpPr>
            <p:nvPr/>
          </p:nvSpPr>
          <p:spPr bwMode="gray">
            <a:xfrm>
              <a:off x="6902465" y="4856167"/>
              <a:ext cx="1614487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FF"/>
                  </a:solidFill>
                </a:rPr>
                <a:t>Проверь себя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 bwMode="auto">
          <a:xfrm>
            <a:off x="8643966" y="6429396"/>
            <a:ext cx="360000" cy="360000"/>
          </a:xfrm>
          <a:prstGeom prst="actionButtonHom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0034" y="1928802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live.mephist.ru/show/mathege2010/view/B8/solved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http://matemonline.com/dh/производная-функции/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http://festival.1september.ru/articles/588837/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http://www.matburo.ru/Stuff/Files/F_derivative.pdf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http://uztest.ru/abstracts/?idabstract=18422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928670"/>
            <a:ext cx="6034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Список источников иллюстраций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1420795" y="1541450"/>
            <a:ext cx="6050875" cy="1123950"/>
            <a:chOff x="1420795" y="1541450"/>
            <a:chExt cx="6050875" cy="1123950"/>
          </a:xfrm>
        </p:grpSpPr>
        <p:sp>
          <p:nvSpPr>
            <p:cNvPr id="2" name="AutoShape 3">
              <a:hlinkClick r:id="rId2" action="ppaction://hlinksldjump"/>
            </p:cNvPr>
            <p:cNvSpPr>
              <a:spLocks noChangeArrowheads="1"/>
            </p:cNvSpPr>
            <p:nvPr/>
          </p:nvSpPr>
          <p:spPr bwMode="ltGray">
            <a:xfrm>
              <a:off x="2071670" y="1571612"/>
              <a:ext cx="5400000" cy="914400"/>
            </a:xfrm>
            <a:prstGeom prst="homePlate">
              <a:avLst>
                <a:gd name="adj" fmla="val 51551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20795" y="1541450"/>
              <a:ext cx="1130300" cy="1123950"/>
              <a:chOff x="2161" y="696"/>
              <a:chExt cx="1360" cy="1356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6" name="Oval 6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" name="Oval 7">
                  <a:hlinkClick r:id="rId2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" name="Oval 8">
                  <a:hlinkClick r:id="rId2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" name="Oval 9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" name="Oval 10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" name="Oval 11">
                <a:hlinkClick r:id="rId2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" name="Rectangle 1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43170" y="1824327"/>
              <a:ext cx="4357722" cy="46166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342900" indent="-342900" algn="l" eaLnBrk="0" hangingPunct="0"/>
              <a:r>
                <a:rPr lang="ru-RU" sz="2400" dirty="0" smtClean="0">
                  <a:solidFill>
                    <a:schemeClr val="tx1"/>
                  </a:solidFill>
                </a:rPr>
                <a:t>Тест «На проверке - знания»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420795" y="2859075"/>
            <a:ext cx="6050875" cy="1123950"/>
            <a:chOff x="1420795" y="2859075"/>
            <a:chExt cx="6050875" cy="1123950"/>
          </a:xfrm>
        </p:grpSpPr>
        <p:sp>
          <p:nvSpPr>
            <p:cNvPr id="13" name="AutoShape 16">
              <a:hlinkClick r:id="rId3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071670" y="2889237"/>
              <a:ext cx="5400000" cy="914400"/>
            </a:xfrm>
            <a:prstGeom prst="homePlate">
              <a:avLst>
                <a:gd name="adj" fmla="val 5155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70196"/>
                    <a:invGamma/>
                  </a:schemeClr>
                </a:gs>
              </a:gsLst>
              <a:lin ang="0" scaled="1"/>
            </a:gradFill>
            <a:ln w="19050">
              <a:miter lim="800000"/>
              <a:headEnd/>
              <a:tailEnd/>
            </a:ln>
            <a:effectLst/>
            <a:scene3d>
              <a:camera prst="legacyObliqueBottomLef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1420795" y="2859075"/>
              <a:ext cx="1130300" cy="1123950"/>
              <a:chOff x="2161" y="696"/>
              <a:chExt cx="1360" cy="1356"/>
            </a:xfrm>
          </p:grpSpPr>
          <p:grpSp>
            <p:nvGrpSpPr>
              <p:cNvPr id="15" name="Group 18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7" name="Oval 19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Oval 20">
                  <a:hlinkClick r:id="rId3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Oval 21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Oval 22">
                  <a:hlinkClick r:id="rId3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Oval 23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" name="Oval 24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" name="Rectangle 1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43174" y="3110211"/>
              <a:ext cx="4357718" cy="46166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indent="-342900" algn="l" eaLnBrk="0" hangingPunct="0"/>
              <a:r>
                <a:rPr lang="ru-RU" sz="2400" dirty="0" smtClean="0">
                  <a:solidFill>
                    <a:schemeClr val="tx1"/>
                  </a:solidFill>
                </a:rPr>
                <a:t>Задание «Собери Четверку»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420795" y="4213212"/>
            <a:ext cx="6050875" cy="1123950"/>
            <a:chOff x="1420795" y="4213212"/>
            <a:chExt cx="6050875" cy="1123950"/>
          </a:xfrm>
        </p:grpSpPr>
        <p:sp>
          <p:nvSpPr>
            <p:cNvPr id="24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ltGray">
            <a:xfrm>
              <a:off x="2071670" y="4243375"/>
              <a:ext cx="5400000" cy="914400"/>
            </a:xfrm>
            <a:prstGeom prst="homePlate">
              <a:avLst>
                <a:gd name="adj" fmla="val 5155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0" scaled="1"/>
            </a:gradFill>
            <a:ln w="19050">
              <a:miter lim="800000"/>
              <a:headEnd/>
              <a:tailEnd/>
            </a:ln>
            <a:effectLst/>
            <a:scene3d>
              <a:camera prst="legacyObliqueBottomLef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25" name="Group 30"/>
            <p:cNvGrpSpPr>
              <a:grpSpLocks/>
            </p:cNvGrpSpPr>
            <p:nvPr/>
          </p:nvGrpSpPr>
          <p:grpSpPr bwMode="auto">
            <a:xfrm>
              <a:off x="1420795" y="4213212"/>
              <a:ext cx="1130300" cy="1123950"/>
              <a:chOff x="2161" y="696"/>
              <a:chExt cx="1360" cy="1356"/>
            </a:xfrm>
          </p:grpSpPr>
          <p:grpSp>
            <p:nvGrpSpPr>
              <p:cNvPr id="26" name="Group 31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28" name="Oval 32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Oval 33">
                  <a:hlinkClick r:id="rId4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Oval 34">
                  <a:hlinkClick r:id="rId4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Oval 35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Oval 36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7" name="Oval 37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6" name="Rectangle 1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43174" y="4467533"/>
              <a:ext cx="4786346" cy="46166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342900" indent="-342900" algn="l" eaLnBrk="0" hangingPunct="0"/>
              <a:r>
                <a:rPr lang="ru-RU" sz="2400" dirty="0" smtClean="0">
                  <a:solidFill>
                    <a:schemeClr val="tx1"/>
                  </a:solidFill>
                </a:rPr>
                <a:t>Графики и производная на ЕГЭ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28596" y="70221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1.Найдите производную функции: 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143372" y="711184"/>
          <a:ext cx="1550988" cy="360362"/>
        </p:xfrm>
        <a:graphic>
          <a:graphicData uri="http://schemas.openxmlformats.org/presentationml/2006/ole">
            <p:oleObj spid="_x0000_s59417" name="Equation" r:id="rId3" imgW="876240" imgH="203040" progId="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14348" y="1018744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			б)			в)   </a:t>
            </a:r>
            <a:endParaRPr lang="ru-RU" sz="1600" dirty="0">
              <a:solidFill>
                <a:srgbClr val="00B050"/>
              </a:solidFill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1214414" y="1047277"/>
          <a:ext cx="928694" cy="310021"/>
        </p:xfrm>
        <a:graphic>
          <a:graphicData uri="http://schemas.openxmlformats.org/presentationml/2006/ole">
            <p:oleObj spid="_x0000_s59418" name="Equation" r:id="rId4" imgW="533160" imgH="177480" progId="">
              <p:embed/>
            </p:oleObj>
          </a:graphicData>
        </a:graphic>
      </p:graphicFrame>
      <p:graphicFrame>
        <p:nvGraphicFramePr>
          <p:cNvPr id="59419" name="Object 27"/>
          <p:cNvGraphicFramePr>
            <a:graphicFrameLocks noChangeAspect="1"/>
          </p:cNvGraphicFramePr>
          <p:nvPr/>
        </p:nvGraphicFramePr>
        <p:xfrm>
          <a:off x="4000496" y="1047735"/>
          <a:ext cx="1084262" cy="309563"/>
        </p:xfrm>
        <a:graphic>
          <a:graphicData uri="http://schemas.openxmlformats.org/presentationml/2006/ole">
            <p:oleObj spid="_x0000_s59419" name="Equation" r:id="rId5" imgW="622080" imgH="177480" progId="">
              <p:embed/>
            </p:oleObj>
          </a:graphicData>
        </a:graphic>
      </p:graphicFrame>
      <p:graphicFrame>
        <p:nvGraphicFramePr>
          <p:cNvPr id="59420" name="Object 28"/>
          <p:cNvGraphicFramePr>
            <a:graphicFrameLocks noChangeAspect="1"/>
          </p:cNvGraphicFramePr>
          <p:nvPr/>
        </p:nvGraphicFramePr>
        <p:xfrm>
          <a:off x="6715140" y="1047736"/>
          <a:ext cx="1082675" cy="309562"/>
        </p:xfrm>
        <a:graphic>
          <a:graphicData uri="http://schemas.openxmlformats.org/presentationml/2006/ole">
            <p:oleObj spid="_x0000_s59420" name="Equation" r:id="rId6" imgW="622080" imgH="17748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141659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2.Найдите производную функции: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151319" y="1470014"/>
          <a:ext cx="1420813" cy="315912"/>
        </p:xfrm>
        <a:graphic>
          <a:graphicData uri="http://schemas.openxmlformats.org/presentationml/2006/ole">
            <p:oleObj spid="_x0000_s59422" name="Equation" r:id="rId7" imgW="914400" imgH="20304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4348" y="1857364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			б)			в)   </a:t>
            </a:r>
            <a:endParaRPr lang="ru-RU" sz="1600" dirty="0">
              <a:solidFill>
                <a:srgbClr val="00B050"/>
              </a:solidFill>
            </a:endParaRPr>
          </a:p>
        </p:txBody>
      </p:sp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1312863" y="1857364"/>
          <a:ext cx="730250" cy="309563"/>
        </p:xfrm>
        <a:graphic>
          <a:graphicData uri="http://schemas.openxmlformats.org/presentationml/2006/ole">
            <p:oleObj spid="_x0000_s59423" name="Equation" r:id="rId8" imgW="419040" imgH="177480" progId="">
              <p:embed/>
            </p:oleObj>
          </a:graphicData>
        </a:graphic>
      </p:graphicFrame>
      <p:graphicFrame>
        <p:nvGraphicFramePr>
          <p:cNvPr id="59424" name="Object 32"/>
          <p:cNvGraphicFramePr>
            <a:graphicFrameLocks noChangeAspect="1"/>
          </p:cNvGraphicFramePr>
          <p:nvPr/>
        </p:nvGraphicFramePr>
        <p:xfrm>
          <a:off x="3965579" y="1833553"/>
          <a:ext cx="1106487" cy="309563"/>
        </p:xfrm>
        <a:graphic>
          <a:graphicData uri="http://schemas.openxmlformats.org/presentationml/2006/ole">
            <p:oleObj spid="_x0000_s59424" name="Equation" r:id="rId9" imgW="634680" imgH="177480" progId="">
              <p:embed/>
            </p:oleObj>
          </a:graphicData>
        </a:graphic>
      </p:graphicFrame>
      <p:graphicFrame>
        <p:nvGraphicFramePr>
          <p:cNvPr id="59425" name="Object 33"/>
          <p:cNvGraphicFramePr>
            <a:graphicFrameLocks noChangeAspect="1"/>
          </p:cNvGraphicFramePr>
          <p:nvPr/>
        </p:nvGraphicFramePr>
        <p:xfrm>
          <a:off x="6715140" y="1833553"/>
          <a:ext cx="928687" cy="309563"/>
        </p:xfrm>
        <a:graphic>
          <a:graphicData uri="http://schemas.openxmlformats.org/presentationml/2006/ole">
            <p:oleObj spid="_x0000_s59425" name="Equation" r:id="rId10" imgW="533160" imgH="177480" progId="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8596" y="220241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3.Вычислите значение производной функции в точке </a:t>
            </a:r>
            <a:r>
              <a:rPr lang="ru-RU" i="1" dirty="0" smtClean="0">
                <a:solidFill>
                  <a:srgbClr val="0000FF"/>
                </a:solidFill>
              </a:rPr>
              <a:t>х=3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9426" name="Object 34"/>
          <p:cNvGraphicFramePr>
            <a:graphicFrameLocks noChangeAspect="1"/>
          </p:cNvGraphicFramePr>
          <p:nvPr/>
        </p:nvGraphicFramePr>
        <p:xfrm>
          <a:off x="6786578" y="2170761"/>
          <a:ext cx="1290663" cy="400983"/>
        </p:xfrm>
        <a:graphic>
          <a:graphicData uri="http://schemas.openxmlformats.org/presentationml/2006/ole">
            <p:oleObj spid="_x0000_s59426" name="Equation" r:id="rId11" imgW="736560" imgH="228600" progId="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14348" y="2590380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 			б) 			в)    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596" y="291679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4.Вычислите значение производной функции в точке </a:t>
            </a:r>
            <a:r>
              <a:rPr lang="ru-RU" i="1" dirty="0" smtClean="0">
                <a:solidFill>
                  <a:srgbClr val="0000FF"/>
                </a:solidFill>
              </a:rPr>
              <a:t>х=3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9427" name="Object 35"/>
          <p:cNvGraphicFramePr>
            <a:graphicFrameLocks noChangeAspect="1"/>
          </p:cNvGraphicFramePr>
          <p:nvPr/>
        </p:nvGraphicFramePr>
        <p:xfrm>
          <a:off x="6791350" y="2813048"/>
          <a:ext cx="1423988" cy="401638"/>
        </p:xfrm>
        <a:graphic>
          <a:graphicData uri="http://schemas.openxmlformats.org/presentationml/2006/ole">
            <p:oleObj spid="_x0000_s59427" name="Equation" r:id="rId12" imgW="812520" imgH="228600" progId="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4348" y="3233322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 			б) 			в)    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3568487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5.К графику функции </a:t>
            </a:r>
            <a:r>
              <a:rPr lang="ru-RU" dirty="0" err="1" smtClean="0">
                <a:solidFill>
                  <a:srgbClr val="0000FF"/>
                </a:solidFill>
              </a:rPr>
              <a:t>f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х</a:t>
            </a:r>
            <a:r>
              <a:rPr lang="ru-RU" dirty="0" smtClean="0">
                <a:solidFill>
                  <a:srgbClr val="0000FF"/>
                </a:solidFill>
              </a:rPr>
              <a:t>) проведена касательная у=х-6. Определите угол наклона касательной с осью ОХ: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14348" y="4162016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 			б) 			в)    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596" y="4425743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6.К графику функции </a:t>
            </a:r>
            <a:r>
              <a:rPr lang="ru-RU" dirty="0" err="1" smtClean="0">
                <a:solidFill>
                  <a:srgbClr val="0000FF"/>
                </a:solidFill>
              </a:rPr>
              <a:t>f</a:t>
            </a:r>
            <a:r>
              <a:rPr lang="ru-RU" dirty="0" smtClean="0">
                <a:solidFill>
                  <a:srgbClr val="0000FF"/>
                </a:solidFill>
              </a:rPr>
              <a:t>(</a:t>
            </a:r>
            <a:r>
              <a:rPr lang="ru-RU" dirty="0" err="1" smtClean="0">
                <a:solidFill>
                  <a:srgbClr val="0000FF"/>
                </a:solidFill>
              </a:rPr>
              <a:t>х</a:t>
            </a:r>
            <a:r>
              <a:rPr lang="ru-RU" dirty="0" smtClean="0">
                <a:solidFill>
                  <a:srgbClr val="0000FF"/>
                </a:solidFill>
              </a:rPr>
              <a:t>) проведена касательная у=0,5х+17. Определите угловой коэффициент касательной (</a:t>
            </a:r>
            <a:r>
              <a:rPr lang="en-US" dirty="0" smtClean="0">
                <a:solidFill>
                  <a:srgbClr val="0000FF"/>
                </a:solidFill>
              </a:rPr>
              <a:t>k=…).</a:t>
            </a:r>
            <a:endParaRPr lang="ru-RU" dirty="0"/>
          </a:p>
        </p:txBody>
      </p: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6143636" y="6429396"/>
            <a:ext cx="2000264" cy="357190"/>
            <a:chOff x="2251" y="1126"/>
            <a:chExt cx="1501" cy="339"/>
          </a:xfrm>
        </p:grpSpPr>
        <p:sp>
          <p:nvSpPr>
            <p:cNvPr id="33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CC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ПРОВЕРКА</a:t>
              </a:r>
              <a:endParaRPr lang="ru-RU" sz="14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14348" y="5072074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 			б) 			в)    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8596" y="5354437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7.Как располагается касательная к графику функции, если  тангенс ее угла наклона равен нулю?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714348" y="6019404"/>
            <a:ext cx="7072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 smtClean="0">
                <a:solidFill>
                  <a:srgbClr val="00B050"/>
                </a:solidFill>
              </a:rPr>
              <a:t>а) 			б) 				в)    </a:t>
            </a:r>
            <a:endParaRPr lang="ru-RU" sz="1600" dirty="0">
              <a:solidFill>
                <a:srgbClr val="00B050"/>
              </a:solidFill>
            </a:endParaRPr>
          </a:p>
        </p:txBody>
      </p:sp>
      <p:graphicFrame>
        <p:nvGraphicFramePr>
          <p:cNvPr id="59428" name="Object 36"/>
          <p:cNvGraphicFramePr>
            <a:graphicFrameLocks noChangeAspect="1"/>
          </p:cNvGraphicFramePr>
          <p:nvPr/>
        </p:nvGraphicFramePr>
        <p:xfrm>
          <a:off x="6643702" y="2619371"/>
          <a:ext cx="198437" cy="309563"/>
        </p:xfrm>
        <a:graphic>
          <a:graphicData uri="http://schemas.openxmlformats.org/presentationml/2006/ole">
            <p:oleObj spid="_x0000_s59428" name="Equation" r:id="rId13" imgW="114120" imgH="177480" progId="">
              <p:embed/>
            </p:oleObj>
          </a:graphicData>
        </a:graphic>
      </p:graphicFrame>
      <p:graphicFrame>
        <p:nvGraphicFramePr>
          <p:cNvPr id="59429" name="Object 37"/>
          <p:cNvGraphicFramePr>
            <a:graphicFrameLocks noChangeAspect="1"/>
          </p:cNvGraphicFramePr>
          <p:nvPr/>
        </p:nvGraphicFramePr>
        <p:xfrm>
          <a:off x="3857620" y="2619375"/>
          <a:ext cx="307975" cy="309563"/>
        </p:xfrm>
        <a:graphic>
          <a:graphicData uri="http://schemas.openxmlformats.org/presentationml/2006/ole">
            <p:oleObj spid="_x0000_s59429" name="Equation" r:id="rId14" imgW="177480" imgH="177480" progId="">
              <p:embed/>
            </p:oleObj>
          </a:graphicData>
        </a:graphic>
      </p:graphicFrame>
      <p:graphicFrame>
        <p:nvGraphicFramePr>
          <p:cNvPr id="59430" name="Object 38"/>
          <p:cNvGraphicFramePr>
            <a:graphicFrameLocks noChangeAspect="1"/>
          </p:cNvGraphicFramePr>
          <p:nvPr/>
        </p:nvGraphicFramePr>
        <p:xfrm>
          <a:off x="1142976" y="2643182"/>
          <a:ext cx="307975" cy="309563"/>
        </p:xfrm>
        <a:graphic>
          <a:graphicData uri="http://schemas.openxmlformats.org/presentationml/2006/ole">
            <p:oleObj spid="_x0000_s59430" name="Equation" r:id="rId15" imgW="177480" imgH="177480" progId="">
              <p:embed/>
            </p:oleObj>
          </a:graphicData>
        </a:graphic>
      </p:graphicFrame>
      <p:graphicFrame>
        <p:nvGraphicFramePr>
          <p:cNvPr id="59431" name="Object 39"/>
          <p:cNvGraphicFramePr>
            <a:graphicFrameLocks noChangeAspect="1"/>
          </p:cNvGraphicFramePr>
          <p:nvPr/>
        </p:nvGraphicFramePr>
        <p:xfrm>
          <a:off x="1131888" y="3262313"/>
          <a:ext cx="330200" cy="309562"/>
        </p:xfrm>
        <a:graphic>
          <a:graphicData uri="http://schemas.openxmlformats.org/presentationml/2006/ole">
            <p:oleObj spid="_x0000_s59431" name="Equation" r:id="rId16" imgW="190440" imgH="177480" progId="">
              <p:embed/>
            </p:oleObj>
          </a:graphicData>
        </a:graphic>
      </p:graphicFrame>
      <p:graphicFrame>
        <p:nvGraphicFramePr>
          <p:cNvPr id="59432" name="Object 40"/>
          <p:cNvGraphicFramePr>
            <a:graphicFrameLocks noChangeAspect="1"/>
          </p:cNvGraphicFramePr>
          <p:nvPr/>
        </p:nvGraphicFramePr>
        <p:xfrm>
          <a:off x="3790950" y="3262313"/>
          <a:ext cx="441325" cy="309562"/>
        </p:xfrm>
        <a:graphic>
          <a:graphicData uri="http://schemas.openxmlformats.org/presentationml/2006/ole">
            <p:oleObj spid="_x0000_s59432" name="Equation" r:id="rId17" imgW="253800" imgH="177480" progId="">
              <p:embed/>
            </p:oleObj>
          </a:graphicData>
        </a:graphic>
      </p:graphicFrame>
      <p:graphicFrame>
        <p:nvGraphicFramePr>
          <p:cNvPr id="59433" name="Object 41"/>
          <p:cNvGraphicFramePr>
            <a:graphicFrameLocks noChangeAspect="1"/>
          </p:cNvGraphicFramePr>
          <p:nvPr/>
        </p:nvGraphicFramePr>
        <p:xfrm>
          <a:off x="6631005" y="3262313"/>
          <a:ext cx="441325" cy="309562"/>
        </p:xfrm>
        <a:graphic>
          <a:graphicData uri="http://schemas.openxmlformats.org/presentationml/2006/ole">
            <p:oleObj spid="_x0000_s59433" name="Equation" r:id="rId18" imgW="253800" imgH="177480" progId="">
              <p:embed/>
            </p:oleObj>
          </a:graphicData>
        </a:graphic>
      </p:graphicFrame>
      <p:sp>
        <p:nvSpPr>
          <p:cNvPr id="42" name="WordArt 85"/>
          <p:cNvSpPr>
            <a:spLocks noChangeArrowheads="1" noChangeShapeType="1" noTextEdit="1"/>
          </p:cNvSpPr>
          <p:nvPr/>
        </p:nvSpPr>
        <p:spPr bwMode="auto">
          <a:xfrm>
            <a:off x="1259632" y="141246"/>
            <a:ext cx="6408712" cy="3587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3399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Тест «На проверке – знания!»</a:t>
            </a:r>
            <a:endParaRPr lang="ru-RU" sz="3600" kern="10" dirty="0">
              <a:ln w="19050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339966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59434" name="Object 42"/>
          <p:cNvGraphicFramePr>
            <a:graphicFrameLocks noChangeAspect="1"/>
          </p:cNvGraphicFramePr>
          <p:nvPr/>
        </p:nvGraphicFramePr>
        <p:xfrm>
          <a:off x="1033463" y="4143380"/>
          <a:ext cx="550862" cy="309563"/>
        </p:xfrm>
        <a:graphic>
          <a:graphicData uri="http://schemas.openxmlformats.org/presentationml/2006/ole">
            <p:oleObj spid="_x0000_s59434" name="Equation" r:id="rId19" imgW="317160" imgH="177480" progId="">
              <p:embed/>
            </p:oleObj>
          </a:graphicData>
        </a:graphic>
      </p:graphicFrame>
      <p:graphicFrame>
        <p:nvGraphicFramePr>
          <p:cNvPr id="59435" name="Object 43"/>
          <p:cNvGraphicFramePr>
            <a:graphicFrameLocks noChangeAspect="1"/>
          </p:cNvGraphicFramePr>
          <p:nvPr/>
        </p:nvGraphicFramePr>
        <p:xfrm>
          <a:off x="3857620" y="4143380"/>
          <a:ext cx="550862" cy="309563"/>
        </p:xfrm>
        <a:graphic>
          <a:graphicData uri="http://schemas.openxmlformats.org/presentationml/2006/ole">
            <p:oleObj spid="_x0000_s59435" name="Equation" r:id="rId20" imgW="317160" imgH="177480" progId="">
              <p:embed/>
            </p:oleObj>
          </a:graphicData>
        </a:graphic>
      </p:graphicFrame>
      <p:graphicFrame>
        <p:nvGraphicFramePr>
          <p:cNvPr id="59436" name="Object 44"/>
          <p:cNvGraphicFramePr>
            <a:graphicFrameLocks noChangeAspect="1"/>
          </p:cNvGraphicFramePr>
          <p:nvPr/>
        </p:nvGraphicFramePr>
        <p:xfrm>
          <a:off x="6572264" y="4143380"/>
          <a:ext cx="550862" cy="309563"/>
        </p:xfrm>
        <a:graphic>
          <a:graphicData uri="http://schemas.openxmlformats.org/presentationml/2006/ole">
            <p:oleObj spid="_x0000_s59436" name="Equation" r:id="rId21" imgW="317160" imgH="177480" progId="">
              <p:embed/>
            </p:oleObj>
          </a:graphicData>
        </a:graphic>
      </p:graphicFrame>
      <p:graphicFrame>
        <p:nvGraphicFramePr>
          <p:cNvPr id="59437" name="Object 45"/>
          <p:cNvGraphicFramePr>
            <a:graphicFrameLocks noChangeAspect="1"/>
          </p:cNvGraphicFramePr>
          <p:nvPr/>
        </p:nvGraphicFramePr>
        <p:xfrm>
          <a:off x="1142976" y="5072074"/>
          <a:ext cx="330200" cy="309562"/>
        </p:xfrm>
        <a:graphic>
          <a:graphicData uri="http://schemas.openxmlformats.org/presentationml/2006/ole">
            <p:oleObj spid="_x0000_s59437" name="Equation" r:id="rId22" imgW="190440" imgH="177480" progId="">
              <p:embed/>
            </p:oleObj>
          </a:graphicData>
        </a:graphic>
      </p:graphicFrame>
      <p:graphicFrame>
        <p:nvGraphicFramePr>
          <p:cNvPr id="59438" name="Object 46"/>
          <p:cNvGraphicFramePr>
            <a:graphicFrameLocks noChangeAspect="1"/>
          </p:cNvGraphicFramePr>
          <p:nvPr/>
        </p:nvGraphicFramePr>
        <p:xfrm>
          <a:off x="3989384" y="5070489"/>
          <a:ext cx="153988" cy="287337"/>
        </p:xfrm>
        <a:graphic>
          <a:graphicData uri="http://schemas.openxmlformats.org/presentationml/2006/ole">
            <p:oleObj spid="_x0000_s59438" name="Equation" r:id="rId23" imgW="88560" imgH="164880" progId="">
              <p:embed/>
            </p:oleObj>
          </a:graphicData>
        </a:graphic>
      </p:graphicFrame>
      <p:graphicFrame>
        <p:nvGraphicFramePr>
          <p:cNvPr id="59439" name="Object 47"/>
          <p:cNvGraphicFramePr>
            <a:graphicFrameLocks noChangeAspect="1"/>
          </p:cNvGraphicFramePr>
          <p:nvPr/>
        </p:nvGraphicFramePr>
        <p:xfrm>
          <a:off x="6654818" y="5075251"/>
          <a:ext cx="417512" cy="354013"/>
        </p:xfrm>
        <a:graphic>
          <a:graphicData uri="http://schemas.openxmlformats.org/presentationml/2006/ole">
            <p:oleObj spid="_x0000_s59439" name="Equation" r:id="rId24" imgW="241200" imgH="203040" progId="">
              <p:embed/>
            </p:oleObj>
          </a:graphicData>
        </a:graphic>
      </p:graphicFrame>
      <p:graphicFrame>
        <p:nvGraphicFramePr>
          <p:cNvPr id="59440" name="Object 48"/>
          <p:cNvGraphicFramePr>
            <a:graphicFrameLocks noChangeAspect="1"/>
          </p:cNvGraphicFramePr>
          <p:nvPr/>
        </p:nvGraphicFramePr>
        <p:xfrm>
          <a:off x="1000100" y="6072206"/>
          <a:ext cx="1525588" cy="287338"/>
        </p:xfrm>
        <a:graphic>
          <a:graphicData uri="http://schemas.openxmlformats.org/presentationml/2006/ole">
            <p:oleObj spid="_x0000_s59440" name="Equation" r:id="rId25" imgW="876240" imgH="164880" progId="">
              <p:embed/>
            </p:oleObj>
          </a:graphicData>
        </a:graphic>
      </p:graphicFrame>
      <p:graphicFrame>
        <p:nvGraphicFramePr>
          <p:cNvPr id="59441" name="Object 49"/>
          <p:cNvGraphicFramePr>
            <a:graphicFrameLocks noChangeAspect="1"/>
          </p:cNvGraphicFramePr>
          <p:nvPr/>
        </p:nvGraphicFramePr>
        <p:xfrm>
          <a:off x="3786182" y="5786454"/>
          <a:ext cx="2608263" cy="752475"/>
        </p:xfrm>
        <a:graphic>
          <a:graphicData uri="http://schemas.openxmlformats.org/presentationml/2006/ole">
            <p:oleObj spid="_x0000_s59441" name="Equation" r:id="rId26" imgW="1498320" imgH="431640" progId="">
              <p:embed/>
            </p:oleObj>
          </a:graphicData>
        </a:graphic>
      </p:graphicFrame>
      <p:graphicFrame>
        <p:nvGraphicFramePr>
          <p:cNvPr id="59442" name="Object 50"/>
          <p:cNvGraphicFramePr>
            <a:graphicFrameLocks noChangeAspect="1"/>
          </p:cNvGraphicFramePr>
          <p:nvPr/>
        </p:nvGraphicFramePr>
        <p:xfrm>
          <a:off x="7572396" y="6072206"/>
          <a:ext cx="1128713" cy="242887"/>
        </p:xfrm>
        <a:graphic>
          <a:graphicData uri="http://schemas.openxmlformats.org/presentationml/2006/ole">
            <p:oleObj spid="_x0000_s59442" name="Equation" r:id="rId27" imgW="647640" imgH="139680" progId="">
              <p:embed/>
            </p:oleObj>
          </a:graphicData>
        </a:graphic>
      </p:graphicFrame>
      <p:sp>
        <p:nvSpPr>
          <p:cNvPr id="51" name="Управляющая кнопка: домой 50">
            <a:hlinkClick r:id="rId28" action="ppaction://hlinksldjump" highlightClick="1"/>
          </p:cNvPr>
          <p:cNvSpPr/>
          <p:nvPr/>
        </p:nvSpPr>
        <p:spPr bwMode="auto">
          <a:xfrm>
            <a:off x="8643966" y="6429396"/>
            <a:ext cx="360000" cy="360000"/>
          </a:xfrm>
          <a:prstGeom prst="actionButtonHom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Управляющая кнопка: справка 46">
            <a:hlinkClick r:id="" action="ppaction://hlinkshowjump?jump=nextslide" highlightClick="1"/>
          </p:cNvPr>
          <p:cNvSpPr/>
          <p:nvPr/>
        </p:nvSpPr>
        <p:spPr bwMode="auto">
          <a:xfrm>
            <a:off x="3643306" y="6429396"/>
            <a:ext cx="360000" cy="360000"/>
          </a:xfrm>
          <a:prstGeom prst="actionButtonHelp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7160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Нужна помощь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94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94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94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94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94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94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94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9420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59423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9428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9432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59436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9439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9441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76400" y="36576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81000" y="304800"/>
            <a:ext cx="6019800" cy="4343400"/>
            <a:chOff x="240" y="624"/>
            <a:chExt cx="3792" cy="2736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40" y="3024"/>
              <a:ext cx="3792" cy="231"/>
              <a:chOff x="240" y="3024"/>
              <a:chExt cx="3792" cy="231"/>
            </a:xfrm>
          </p:grpSpPr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х</a:t>
                </a:r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1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y</a:t>
                  </a:r>
                  <a:endParaRPr lang="ru-RU" b="1"/>
                </a:p>
              </p:txBody>
            </p:sp>
          </p:grp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0</a:t>
                </a:r>
                <a:endParaRPr lang="ru-RU" b="1" dirty="0"/>
              </a:p>
            </p:txBody>
          </p:sp>
        </p:grpSp>
      </p:grpSp>
      <p:sp>
        <p:nvSpPr>
          <p:cNvPr id="15" name="Arc 13"/>
          <p:cNvSpPr>
            <a:spLocks/>
          </p:cNvSpPr>
          <p:nvPr/>
        </p:nvSpPr>
        <p:spPr bwMode="auto">
          <a:xfrm>
            <a:off x="2209800" y="3962400"/>
            <a:ext cx="406400" cy="228600"/>
          </a:xfrm>
          <a:custGeom>
            <a:avLst/>
            <a:gdLst>
              <a:gd name="G0" fmla="+- 0 0 0"/>
              <a:gd name="G1" fmla="+- 21230 0 0"/>
              <a:gd name="G2" fmla="+- 21600 0 0"/>
              <a:gd name="T0" fmla="*/ 3981 w 21503"/>
              <a:gd name="T1" fmla="*/ 0 h 21230"/>
              <a:gd name="T2" fmla="*/ 21503 w 21503"/>
              <a:gd name="T3" fmla="*/ 19180 h 21230"/>
              <a:gd name="T4" fmla="*/ 0 w 21503"/>
              <a:gd name="T5" fmla="*/ 21230 h 2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3" h="21230" fill="none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</a:path>
              <a:path w="21503" h="21230" stroke="0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  <a:lnTo>
                  <a:pt x="0" y="2123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1676400" y="37338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048000" y="3733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1676400" y="83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44958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3048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2743200" y="4114800"/>
          <a:ext cx="315913" cy="446088"/>
        </p:xfrm>
        <a:graphic>
          <a:graphicData uri="http://schemas.openxmlformats.org/presentationml/2006/ole">
            <p:oleObj spid="_x0000_s90114" name="Формула" r:id="rId3" imgW="164880" imgH="228600" progId="Equation.3">
              <p:embed/>
            </p:oleObj>
          </a:graphicData>
        </a:graphic>
      </p:graphicFrame>
      <p:graphicFrame>
        <p:nvGraphicFramePr>
          <p:cNvPr id="22" name="Object 23"/>
          <p:cNvGraphicFramePr>
            <a:graphicFrameLocks noChangeAspect="1"/>
          </p:cNvGraphicFramePr>
          <p:nvPr/>
        </p:nvGraphicFramePr>
        <p:xfrm>
          <a:off x="3200400" y="4267200"/>
          <a:ext cx="476250" cy="444500"/>
        </p:xfrm>
        <a:graphic>
          <a:graphicData uri="http://schemas.openxmlformats.org/presentationml/2006/ole">
            <p:oleObj spid="_x0000_s90115" name="Формула" r:id="rId4" imgW="228600" imgH="203040" progId="Equation.3">
              <p:embed/>
            </p:oleObj>
          </a:graphicData>
        </a:graphic>
      </p:graphicFrame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514600" y="449580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533400" y="3398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" name="Object 29"/>
          <p:cNvGraphicFramePr>
            <a:graphicFrameLocks noChangeAspect="1"/>
          </p:cNvGraphicFramePr>
          <p:nvPr/>
        </p:nvGraphicFramePr>
        <p:xfrm>
          <a:off x="4419600" y="4191000"/>
          <a:ext cx="296863" cy="327025"/>
        </p:xfrm>
        <a:graphic>
          <a:graphicData uri="http://schemas.openxmlformats.org/presentationml/2006/ole">
            <p:oleObj spid="_x0000_s90116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26" name="Object 30"/>
          <p:cNvGraphicFramePr>
            <a:graphicFrameLocks noChangeAspect="1"/>
          </p:cNvGraphicFramePr>
          <p:nvPr/>
        </p:nvGraphicFramePr>
        <p:xfrm>
          <a:off x="1143000" y="3276600"/>
          <a:ext cx="501650" cy="469900"/>
        </p:xfrm>
        <a:graphic>
          <a:graphicData uri="http://schemas.openxmlformats.org/presentationml/2006/ole">
            <p:oleObj spid="_x0000_s90117" name="Формула" r:id="rId6" imgW="215640" imgH="203040" progId="Equation.3">
              <p:embed/>
            </p:oleObj>
          </a:graphicData>
        </a:graphic>
      </p:graphicFrame>
      <p:graphicFrame>
        <p:nvGraphicFramePr>
          <p:cNvPr id="27" name="Object 36"/>
          <p:cNvGraphicFramePr>
            <a:graphicFrameLocks noChangeAspect="1"/>
          </p:cNvGraphicFramePr>
          <p:nvPr/>
        </p:nvGraphicFramePr>
        <p:xfrm>
          <a:off x="2438400" y="3810000"/>
          <a:ext cx="304800" cy="285750"/>
        </p:xfrm>
        <a:graphic>
          <a:graphicData uri="http://schemas.openxmlformats.org/presentationml/2006/ole">
            <p:oleObj spid="_x0000_s90118" name="Формула" r:id="rId7" imgW="152334" imgH="139639" progId="Equation.3">
              <p:embed/>
            </p:oleObj>
          </a:graphicData>
        </a:graphic>
      </p:graphicFrame>
      <p:graphicFrame>
        <p:nvGraphicFramePr>
          <p:cNvPr id="28" name="Object 37"/>
          <p:cNvGraphicFramePr>
            <a:graphicFrameLocks noChangeAspect="1"/>
          </p:cNvGraphicFramePr>
          <p:nvPr/>
        </p:nvGraphicFramePr>
        <p:xfrm>
          <a:off x="5132388" y="246063"/>
          <a:ext cx="3403600" cy="733425"/>
        </p:xfrm>
        <a:graphic>
          <a:graphicData uri="http://schemas.openxmlformats.org/presentationml/2006/ole">
            <p:oleObj spid="_x0000_s90119" name="Equation" r:id="rId8" imgW="1041120" imgH="228600" progId="">
              <p:embed/>
            </p:oleObj>
          </a:graphicData>
        </a:graphic>
      </p:graphicFrame>
      <p:graphicFrame>
        <p:nvGraphicFramePr>
          <p:cNvPr id="29" name="Object 38"/>
          <p:cNvGraphicFramePr>
            <a:graphicFrameLocks noChangeAspect="1"/>
          </p:cNvGraphicFramePr>
          <p:nvPr/>
        </p:nvGraphicFramePr>
        <p:xfrm>
          <a:off x="5867400" y="1752600"/>
          <a:ext cx="1905000" cy="600075"/>
        </p:xfrm>
        <a:graphic>
          <a:graphicData uri="http://schemas.openxmlformats.org/presentationml/2006/ole">
            <p:oleObj spid="_x0000_s90120" name="Формула" r:id="rId9" imgW="634680" imgH="203040" progId="Equation.3">
              <p:embed/>
            </p:oleObj>
          </a:graphicData>
        </a:graphic>
      </p:graphicFrame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5410200" y="10668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k</a:t>
            </a:r>
            <a:r>
              <a:rPr lang="ru-RU" b="1" dirty="0"/>
              <a:t> – угловой коэффициент прямой(</a:t>
            </a:r>
            <a:r>
              <a:rPr lang="ru-RU" b="1" dirty="0">
                <a:solidFill>
                  <a:srgbClr val="CC3300"/>
                </a:solidFill>
              </a:rPr>
              <a:t>касательной</a:t>
            </a:r>
            <a:r>
              <a:rPr lang="ru-RU" b="1" dirty="0"/>
              <a:t>)</a:t>
            </a:r>
          </a:p>
        </p:txBody>
      </p:sp>
      <p:graphicFrame>
        <p:nvGraphicFramePr>
          <p:cNvPr id="31" name="Object 40"/>
          <p:cNvGraphicFramePr>
            <a:graphicFrameLocks noChangeAspect="1"/>
          </p:cNvGraphicFramePr>
          <p:nvPr/>
        </p:nvGraphicFramePr>
        <p:xfrm>
          <a:off x="3200400" y="381000"/>
          <a:ext cx="1066800" cy="366713"/>
        </p:xfrm>
        <a:graphic>
          <a:graphicData uri="http://schemas.openxmlformats.org/presentationml/2006/ole">
            <p:oleObj spid="_x0000_s90121" name="Формула" r:id="rId10" imgW="583947" imgH="203112" progId="Equation.3">
              <p:embed/>
            </p:oleObj>
          </a:graphicData>
        </a:graphic>
      </p:graphicFrame>
      <p:sp>
        <p:nvSpPr>
          <p:cNvPr id="32" name="Freeform 44"/>
          <p:cNvSpPr>
            <a:spLocks/>
          </p:cNvSpPr>
          <p:nvPr/>
        </p:nvSpPr>
        <p:spPr bwMode="auto">
          <a:xfrm>
            <a:off x="228600" y="381000"/>
            <a:ext cx="4343400" cy="3646488"/>
          </a:xfrm>
          <a:custGeom>
            <a:avLst/>
            <a:gdLst/>
            <a:ahLst/>
            <a:cxnLst>
              <a:cxn ang="0">
                <a:pos x="0" y="2119"/>
              </a:cxn>
              <a:cxn ang="0">
                <a:pos x="2142" y="1765"/>
              </a:cxn>
              <a:cxn ang="0">
                <a:pos x="2709" y="0"/>
              </a:cxn>
            </a:cxnLst>
            <a:rect l="0" t="0" r="r" b="b"/>
            <a:pathLst>
              <a:path w="2709" h="2119">
                <a:moveTo>
                  <a:pt x="0" y="2119"/>
                </a:moveTo>
                <a:cubicBezTo>
                  <a:pt x="357" y="2060"/>
                  <a:pt x="1690" y="2118"/>
                  <a:pt x="2142" y="1765"/>
                </a:cubicBezTo>
                <a:cubicBezTo>
                  <a:pt x="2594" y="1412"/>
                  <a:pt x="2591" y="368"/>
                  <a:pt x="2709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 flipV="1">
            <a:off x="381000" y="2895600"/>
            <a:ext cx="5638800" cy="16002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Oval 46"/>
          <p:cNvSpPr>
            <a:spLocks noChangeArrowheads="1"/>
          </p:cNvSpPr>
          <p:nvPr/>
        </p:nvSpPr>
        <p:spPr bwMode="auto">
          <a:xfrm>
            <a:off x="2971800" y="3657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Line 55"/>
          <p:cNvSpPr>
            <a:spLocks noChangeShapeType="1"/>
          </p:cNvSpPr>
          <p:nvPr/>
        </p:nvSpPr>
        <p:spPr bwMode="auto">
          <a:xfrm>
            <a:off x="3048000" y="4191000"/>
            <a:ext cx="7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6" name="Object 69"/>
          <p:cNvGraphicFramePr>
            <a:graphicFrameLocks noChangeAspect="1"/>
          </p:cNvGraphicFramePr>
          <p:nvPr/>
        </p:nvGraphicFramePr>
        <p:xfrm>
          <a:off x="3657600" y="4267200"/>
          <a:ext cx="838200" cy="481013"/>
        </p:xfrm>
        <a:graphic>
          <a:graphicData uri="http://schemas.openxmlformats.org/presentationml/2006/ole">
            <p:oleObj spid="_x0000_s90122" name="Формула" r:id="rId11" imgW="304404" imgH="177569" progId="Equation.3">
              <p:embed/>
            </p:oleObj>
          </a:graphicData>
        </a:graphic>
      </p:graphicFrame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1676400" y="3581400"/>
            <a:ext cx="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Text Box 71"/>
          <p:cNvSpPr txBox="1">
            <a:spLocks noChangeArrowheads="1"/>
          </p:cNvSpPr>
          <p:nvPr/>
        </p:nvSpPr>
        <p:spPr bwMode="auto">
          <a:xfrm>
            <a:off x="6423025" y="3421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 rot="20585446">
            <a:off x="4572000" y="3048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Касательная</a:t>
            </a:r>
          </a:p>
        </p:txBody>
      </p:sp>
      <p:sp>
        <p:nvSpPr>
          <p:cNvPr id="40" name="Text Box 78" descr="Пергамент"/>
          <p:cNvSpPr txBox="1">
            <a:spLocks noChangeArrowheads="1"/>
          </p:cNvSpPr>
          <p:nvPr/>
        </p:nvSpPr>
        <p:spPr bwMode="auto">
          <a:xfrm>
            <a:off x="1000100" y="4929198"/>
            <a:ext cx="7162800" cy="1015663"/>
          </a:xfrm>
          <a:prstGeom prst="rect">
            <a:avLst/>
          </a:prstGeom>
          <a:blipFill dpi="0" rotWithShape="1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</a:rPr>
              <a:t>Производная  функции </a:t>
            </a:r>
            <a:r>
              <a:rPr lang="ru-RU" sz="2000" b="1" dirty="0">
                <a:solidFill>
                  <a:srgbClr val="0000FF"/>
                </a:solidFill>
              </a:rPr>
              <a:t>в данной точке равна угловому коэффициенту касательной, проведенной к графику функции в этой точке.</a:t>
            </a:r>
          </a:p>
        </p:txBody>
      </p:sp>
      <p:sp>
        <p:nvSpPr>
          <p:cNvPr id="41" name="Управляющая кнопка: назад 40">
            <a:hlinkClick r:id="" action="ppaction://hlinkshowjump?jump=previous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BackPrevious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406" y="5927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Геометрический смысл производной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WordArt 85"/>
          <p:cNvSpPr>
            <a:spLocks noChangeArrowheads="1" noChangeShapeType="1" noTextEdit="1"/>
          </p:cNvSpPr>
          <p:nvPr/>
        </p:nvSpPr>
        <p:spPr bwMode="auto">
          <a:xfrm>
            <a:off x="109536" y="141246"/>
            <a:ext cx="5534034" cy="3587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3399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Задание «Собери четверку»</a:t>
            </a:r>
            <a:endParaRPr lang="ru-RU" sz="3600" kern="10" dirty="0">
              <a:ln w="19050">
                <a:solidFill>
                  <a:srgbClr val="008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339966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pSp>
        <p:nvGrpSpPr>
          <p:cNvPr id="36" name="Group 15"/>
          <p:cNvGrpSpPr>
            <a:grpSpLocks/>
          </p:cNvGrpSpPr>
          <p:nvPr/>
        </p:nvGrpSpPr>
        <p:grpSpPr bwMode="auto">
          <a:xfrm>
            <a:off x="6000760" y="857232"/>
            <a:ext cx="2000264" cy="357190"/>
            <a:chOff x="2251" y="1126"/>
            <a:chExt cx="1501" cy="339"/>
          </a:xfrm>
        </p:grpSpPr>
        <p:sp>
          <p:nvSpPr>
            <p:cNvPr id="37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ru-RU" sz="1400" b="1" dirty="0" smtClean="0">
                  <a:solidFill>
                    <a:srgbClr val="CC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ПРОВЕРКА</a:t>
              </a:r>
              <a:endParaRPr lang="ru-RU" sz="14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9" name="Picture 4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4714876" y="1285860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0" name="Picture 10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5643570" y="1285860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2" name="Picture 31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6814148" y="1285860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4" name="Picture 20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858148" y="1285860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5" name="Picture 9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4714876" y="1928802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6" name="Picture 18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5643570" y="1928802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7" name="Picture 23"/>
          <p:cNvPicPr preferRelativeResize="0"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6814148" y="1928802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8" name="Picture 28"/>
          <p:cNvPicPr preferRelativeResize="0"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invGray">
          <a:xfrm>
            <a:off x="7858148" y="1928802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9" name="Picture 13"/>
          <p:cNvPicPr preferRelativeResize="0"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invGray">
          <a:xfrm>
            <a:off x="4714876" y="2571744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0" name="Picture 30"/>
          <p:cNvPicPr preferRelativeResize="0"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5643570" y="2571744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1" name="Picture 15"/>
          <p:cNvPicPr preferRelativeResize="0"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6814148" y="2571744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2" name="Picture 16"/>
          <p:cNvPicPr preferRelativeResize="0"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7848594" y="2571744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3" name="Picture 17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4714876" y="3214686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4" name="Picture 22"/>
          <p:cNvPicPr preferRelativeResize="0"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5643570" y="3214686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5" name="Picture 27"/>
          <p:cNvPicPr preferRelativeResize="0"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6814148" y="3214686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6" name="Picture 32"/>
          <p:cNvPicPr preferRelativeResize="0"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848594" y="3214686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7" name="Picture 21"/>
          <p:cNvPicPr preferRelativeResize="0"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invGray">
          <a:xfrm>
            <a:off x="4714876" y="3857628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8" name="Picture 26"/>
          <p:cNvPicPr preferRelativeResize="0"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invGray">
          <a:xfrm>
            <a:off x="5643570" y="3857628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59" name="Picture 19"/>
          <p:cNvPicPr preferRelativeResize="0"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invGray">
          <a:xfrm>
            <a:off x="6814148" y="3857628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0" name="Picture 24"/>
          <p:cNvPicPr preferRelativeResize="0"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invGray">
          <a:xfrm>
            <a:off x="7848594" y="3857628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1" name="Picture 25"/>
          <p:cNvPicPr preferRelativeResize="0"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invGray">
          <a:xfrm>
            <a:off x="4714876" y="4500570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2" name="Picture 14"/>
          <p:cNvPicPr preferRelativeResize="0">
            <a:picLocks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invGray">
          <a:xfrm>
            <a:off x="5643570" y="4500570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3" name="Picture 6"/>
          <p:cNvPicPr preferRelativeResize="0"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invGray">
          <a:xfrm>
            <a:off x="6814148" y="4500570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4" name="Picture 36"/>
          <p:cNvPicPr preferRelativeResize="0"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invGray">
          <a:xfrm>
            <a:off x="7848594" y="4500570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5" name="Picture 29"/>
          <p:cNvPicPr preferRelativeResize="0"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invGray">
          <a:xfrm>
            <a:off x="4714876" y="5143512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6" name="Picture 34"/>
          <p:cNvPicPr preferRelativeResize="0">
            <a:picLocks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invGray">
          <a:xfrm>
            <a:off x="5643570" y="5143512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7" name="Picture 11"/>
          <p:cNvPicPr preferRelativeResize="0">
            <a:picLocks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invGray">
          <a:xfrm>
            <a:off x="6814148" y="5143512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8" name="Picture 7"/>
          <p:cNvPicPr preferRelativeResize="0">
            <a:picLocks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invGray">
          <a:xfrm>
            <a:off x="7848594" y="5143512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69" name="Picture 33"/>
          <p:cNvPicPr preferRelativeResize="0">
            <a:picLocks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invGray">
          <a:xfrm>
            <a:off x="4714876" y="5786454"/>
            <a:ext cx="936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0" name="Picture 5"/>
          <p:cNvPicPr preferRelativeResize="0">
            <a:picLocks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invGray">
          <a:xfrm>
            <a:off x="5643570" y="5786454"/>
            <a:ext cx="1188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1" name="Picture 35"/>
          <p:cNvPicPr preferRelativeResize="0">
            <a:picLocks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invGray">
          <a:xfrm>
            <a:off x="6814148" y="5786454"/>
            <a:ext cx="104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2" name="Picture 12"/>
          <p:cNvPicPr preferRelativeResize="0">
            <a:picLocks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invGray">
          <a:xfrm>
            <a:off x="7848594" y="5786454"/>
            <a:ext cx="1224000" cy="64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3" name="Picture 4" descr="Изображение 009"/>
          <p:cNvPicPr>
            <a:picLocks noChangeAspect="1" noChangeArrowheads="1"/>
          </p:cNvPicPr>
          <p:nvPr/>
        </p:nvPicPr>
        <p:blipFill>
          <a:blip r:embed="rId34" cstate="print"/>
          <a:srcRect t="3837"/>
          <a:stretch>
            <a:fillRect/>
          </a:stretch>
        </p:blipFill>
        <p:spPr bwMode="auto">
          <a:xfrm>
            <a:off x="214282" y="642918"/>
            <a:ext cx="4286280" cy="5624702"/>
          </a:xfrm>
          <a:prstGeom prst="rect">
            <a:avLst/>
          </a:prstGeom>
          <a:noFill/>
          <a:ln w="76200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43" name="Управляющая кнопка: домой 42">
            <a:hlinkClick r:id="rId35" action="ppaction://hlinksldjump" highlightClick="1"/>
          </p:cNvPr>
          <p:cNvSpPr/>
          <p:nvPr/>
        </p:nvSpPr>
        <p:spPr bwMode="auto">
          <a:xfrm>
            <a:off x="8643966" y="6429396"/>
            <a:ext cx="360000" cy="360000"/>
          </a:xfrm>
          <a:prstGeom prst="actionButtonHom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Управляющая кнопка: справка 73">
            <a:hlinkClick r:id="" action="ppaction://hlinkshowjump?jump=nextslide" highlightClick="1"/>
          </p:cNvPr>
          <p:cNvSpPr/>
          <p:nvPr/>
        </p:nvSpPr>
        <p:spPr bwMode="auto">
          <a:xfrm>
            <a:off x="3643306" y="6429396"/>
            <a:ext cx="360000" cy="360000"/>
          </a:xfrm>
          <a:prstGeom prst="actionButtonHelp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7160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Нужна помощь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BackPrevious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3" descr="0876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66190"/>
            <a:ext cx="2714644" cy="243397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57290" y="4500570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http://www.matburo.ru/Stuff/Files/F_derivative.pdf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5286388"/>
            <a:ext cx="5485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http://uztest.ru/abstracts/?idabstract=18422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1000108"/>
            <a:ext cx="650370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3200" b="1" i="1" dirty="0" smtClean="0">
                <a:solidFill>
                  <a:srgbClr val="0000FF"/>
                </a:solidFill>
                <a:latin typeface="Monotype Corsiva" pitchFamily="66" charset="0"/>
              </a:rPr>
              <a:t>Еще есть время подготовиться  к ЕГЭ! </a:t>
            </a:r>
            <a:r>
              <a:rPr lang="en-US" sz="3200" b="1" i="1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endParaRPr lang="ru-RU" sz="3200" b="1" i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9388" y="188913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ru-RU" sz="2400" dirty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 рисунке изображён график функции </a:t>
            </a:r>
            <a:r>
              <a:rPr lang="en-US" sz="2000" b="1" dirty="0" smtClean="0">
                <a:solidFill>
                  <a:srgbClr val="0000FF"/>
                </a:solidFill>
              </a:rPr>
              <a:t>y = f(x)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>
                <a:solidFill>
                  <a:srgbClr val="0000FF"/>
                </a:solidFill>
              </a:rPr>
              <a:t>и касательная к нему в точке с абсциссой </a:t>
            </a:r>
            <a:r>
              <a:rPr lang="en-US" sz="2000" b="1" dirty="0" smtClean="0">
                <a:solidFill>
                  <a:srgbClr val="0000FF"/>
                </a:solidFill>
              </a:rPr>
              <a:t>x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0</a:t>
            </a:r>
            <a:r>
              <a:rPr lang="ru-RU" sz="2000" b="1" dirty="0" smtClean="0">
                <a:solidFill>
                  <a:srgbClr val="0000FF"/>
                </a:solidFill>
              </a:rPr>
              <a:t>.  Найдите </a:t>
            </a:r>
            <a:r>
              <a:rPr lang="ru-RU" sz="2000" b="1" dirty="0">
                <a:solidFill>
                  <a:srgbClr val="0000FF"/>
                </a:solidFill>
              </a:rPr>
              <a:t>значение </a:t>
            </a:r>
            <a:r>
              <a:rPr lang="ru-RU" sz="2000" b="1" dirty="0" smtClean="0">
                <a:solidFill>
                  <a:srgbClr val="0000FF"/>
                </a:solidFill>
              </a:rPr>
              <a:t>производной функции </a:t>
            </a:r>
            <a:r>
              <a:rPr lang="ru-RU" sz="2000" b="1" dirty="0">
                <a:solidFill>
                  <a:srgbClr val="0000FF"/>
                </a:solidFill>
              </a:rPr>
              <a:t>в точке </a:t>
            </a:r>
            <a:r>
              <a:rPr lang="en-US" sz="2000" b="1" dirty="0" smtClean="0">
                <a:solidFill>
                  <a:srgbClr val="0000FF"/>
                </a:solidFill>
              </a:rPr>
              <a:t>x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0</a:t>
            </a:r>
            <a:r>
              <a:rPr lang="ru-RU" sz="2000" b="1" dirty="0" smtClean="0">
                <a:solidFill>
                  <a:srgbClr val="0000FF"/>
                </a:solidFill>
              </a:rPr>
              <a:t>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pic>
        <p:nvPicPr>
          <p:cNvPr id="10" name="Picture 18" descr="task-14/ps/task-14.4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341438"/>
            <a:ext cx="51117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116013" y="2060575"/>
            <a:ext cx="3887787" cy="2881313"/>
            <a:chOff x="703" y="1298"/>
            <a:chExt cx="2449" cy="1815"/>
          </a:xfrm>
        </p:grpSpPr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703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152" y="1298"/>
              <a:ext cx="0" cy="181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2411413" y="3068638"/>
            <a:ext cx="1296987" cy="936625"/>
            <a:chOff x="1519" y="1933"/>
            <a:chExt cx="817" cy="590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519" y="2523"/>
              <a:ext cx="817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336" y="1933"/>
              <a:ext cx="0" cy="59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5" name="Group 58"/>
          <p:cNvGraphicFramePr>
            <a:graphicFrameLocks noGrp="1"/>
          </p:cNvGraphicFramePr>
          <p:nvPr>
            <p:ph idx="4294967295"/>
          </p:nvPr>
        </p:nvGraphicFramePr>
        <p:xfrm>
          <a:off x="6480175" y="1857375"/>
          <a:ext cx="2663825" cy="633413"/>
        </p:xfrm>
        <a:graphic>
          <a:graphicData uri="http://schemas.openxmlformats.org/drawingml/2006/table">
            <a:tbl>
              <a:tblPr/>
              <a:tblGrid>
                <a:gridCol w="914400"/>
                <a:gridCol w="350837"/>
                <a:gridCol w="390525"/>
                <a:gridCol w="433388"/>
                <a:gridCol w="574675"/>
              </a:tblGrid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6429388" y="4357694"/>
            <a:ext cx="2182813" cy="2182813"/>
            <a:chOff x="6643702" y="4071942"/>
            <a:chExt cx="2182813" cy="2182813"/>
          </a:xfrm>
        </p:grpSpPr>
        <p:pic>
          <p:nvPicPr>
            <p:cNvPr id="27" name="Picture 7" descr="YG_circle0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43702" y="4071942"/>
              <a:ext cx="2182813" cy="2182813"/>
            </a:xfrm>
            <a:prstGeom prst="rect">
              <a:avLst/>
            </a:prstGeom>
            <a:noFill/>
          </p:spPr>
        </p:pic>
        <p:sp>
          <p:nvSpPr>
            <p:cNvPr id="28" name="Text Box 9"/>
            <p:cNvSpPr txBox="1">
              <a:spLocks noChangeArrowheads="1"/>
            </p:cNvSpPr>
            <p:nvPr/>
          </p:nvSpPr>
          <p:spPr bwMode="gray">
            <a:xfrm>
              <a:off x="6902465" y="4856167"/>
              <a:ext cx="1614487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FF"/>
                  </a:solidFill>
                </a:rPr>
                <a:t>Проверь себя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ForwardNex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4282" y="404813"/>
            <a:ext cx="8750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+mn-lt"/>
              </a:rPr>
              <a:t>2. На рисунке изображен график </a:t>
            </a:r>
            <a:r>
              <a:rPr lang="ru-RU" sz="2000" b="1" u="sng" dirty="0">
                <a:solidFill>
                  <a:srgbClr val="0000FF"/>
                </a:solidFill>
                <a:latin typeface="+mn-lt"/>
              </a:rPr>
              <a:t>производной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функции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 f(x)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, определенной 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на 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интервале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 (-6;8)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. 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Найдите количество точек, в которых касательная к графику функции 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f(x)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параллельна прямой </a:t>
            </a:r>
            <a:r>
              <a:rPr lang="en-US" sz="2000" b="1" dirty="0" smtClean="0">
                <a:solidFill>
                  <a:srgbClr val="0000FF"/>
                </a:solidFill>
                <a:latin typeface="+mn-lt"/>
              </a:rPr>
              <a:t>y = x-5</a:t>
            </a:r>
            <a:r>
              <a:rPr lang="ru-RU" sz="2000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+mn-lt"/>
              </a:rPr>
              <a:t>или совпадает с ней.</a:t>
            </a:r>
          </a:p>
        </p:txBody>
      </p:sp>
      <p:pic>
        <p:nvPicPr>
          <p:cNvPr id="3" name="Picture 9" descr="task-8/ps/task-8.2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5355"/>
            <a:ext cx="640873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7497785" y="1857364"/>
            <a:ext cx="360363" cy="431800"/>
          </a:xfrm>
          <a:prstGeom prst="downArrow">
            <a:avLst>
              <a:gd name="adj1" fmla="val 50000"/>
              <a:gd name="adj2" fmla="val 299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6516688" y="2357430"/>
          <a:ext cx="2376487" cy="903288"/>
        </p:xfrm>
        <a:graphic>
          <a:graphicData uri="http://schemas.openxmlformats.org/presentationml/2006/ole">
            <p:oleObj spid="_x0000_s84994" name="Формула" r:id="rId4" imgW="609480" imgH="228600" progId="Equation.3">
              <p:embed/>
            </p:oleObj>
          </a:graphicData>
        </a:graphic>
      </p:graphicFrame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000892" y="1450964"/>
            <a:ext cx="1584325" cy="406400"/>
            <a:chOff x="4377" y="1117"/>
            <a:chExt cx="998" cy="256"/>
          </a:xfrm>
        </p:grpSpPr>
        <p:pic>
          <p:nvPicPr>
            <p:cNvPr id="7" name="Picture 10" descr="y=x -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77" y="1117"/>
              <a:ext cx="998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" name="Object 15"/>
            <p:cNvGraphicFramePr>
              <a:graphicFrameLocks noChangeAspect="1"/>
            </p:cNvGraphicFramePr>
            <p:nvPr/>
          </p:nvGraphicFramePr>
          <p:xfrm>
            <a:off x="4740" y="1117"/>
            <a:ext cx="122" cy="227"/>
          </p:xfrm>
          <a:graphic>
            <a:graphicData uri="http://schemas.openxmlformats.org/presentationml/2006/ole">
              <p:oleObj spid="_x0000_s84995" name="Формула" r:id="rId6" imgW="88560" imgH="164880" progId="Equation.3">
                <p:embed/>
              </p:oleObj>
            </a:graphicData>
          </a:graphic>
        </p:graphicFrame>
      </p:grp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971550" y="3933825"/>
            <a:ext cx="4679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1331913" y="3789363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2843213" y="3789363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4284663" y="3789363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" name="Group 76"/>
          <p:cNvGraphicFramePr>
            <a:graphicFrameLocks noGrp="1"/>
          </p:cNvGraphicFramePr>
          <p:nvPr/>
        </p:nvGraphicFramePr>
        <p:xfrm>
          <a:off x="6697693" y="3286124"/>
          <a:ext cx="2160587" cy="822960"/>
        </p:xfrm>
        <a:graphic>
          <a:graphicData uri="http://schemas.openxmlformats.org/drawingml/2006/table">
            <a:tbl>
              <a:tblPr/>
              <a:tblGrid>
                <a:gridCol w="1316037"/>
                <a:gridCol w="8445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77"/>
          <p:cNvSpPr txBox="1">
            <a:spLocks noChangeArrowheads="1"/>
          </p:cNvSpPr>
          <p:nvPr/>
        </p:nvSpPr>
        <p:spPr bwMode="auto">
          <a:xfrm>
            <a:off x="4859338" y="35734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CC0000"/>
                </a:solidFill>
                <a:latin typeface="Times New Roman" pitchFamily="18" charset="0"/>
              </a:rPr>
              <a:t>у=1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6429388" y="4357694"/>
            <a:ext cx="2182813" cy="2182813"/>
            <a:chOff x="6643702" y="4071942"/>
            <a:chExt cx="2182813" cy="2182813"/>
          </a:xfrm>
        </p:grpSpPr>
        <p:pic>
          <p:nvPicPr>
            <p:cNvPr id="16" name="Picture 7" descr="YG_circle00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43702" y="4071942"/>
              <a:ext cx="2182813" cy="2182813"/>
            </a:xfrm>
            <a:prstGeom prst="rect">
              <a:avLst/>
            </a:prstGeom>
            <a:noFill/>
          </p:spPr>
        </p:pic>
        <p:sp>
          <p:nvSpPr>
            <p:cNvPr id="17" name="Text Box 9"/>
            <p:cNvSpPr txBox="1">
              <a:spLocks noChangeArrowheads="1"/>
            </p:cNvSpPr>
            <p:nvPr/>
          </p:nvSpPr>
          <p:spPr bwMode="gray">
            <a:xfrm>
              <a:off x="6902465" y="4856167"/>
              <a:ext cx="1614487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FF"/>
                  </a:solidFill>
                </a:rPr>
                <a:t>Проверь себя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ForwardNex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sk-7/ps/task-7.133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42844" y="1357298"/>
            <a:ext cx="7489825" cy="4286250"/>
          </a:xfrm>
          <a:prstGeom prst="rect">
            <a:avLst/>
          </a:prstGeom>
          <a:noFill/>
        </p:spPr>
      </p:pic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86788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</a:rPr>
              <a:t>3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 рисунке изображен график </a:t>
            </a:r>
            <a:r>
              <a:rPr lang="ru-RU" sz="2000" b="1" u="sng" dirty="0">
                <a:solidFill>
                  <a:srgbClr val="0000FF"/>
                </a:solidFill>
              </a:rPr>
              <a:t>производной </a:t>
            </a:r>
            <a:r>
              <a:rPr lang="ru-RU" sz="2000" b="1" dirty="0">
                <a:solidFill>
                  <a:srgbClr val="0000FF"/>
                </a:solidFill>
              </a:rPr>
              <a:t>функции </a:t>
            </a:r>
            <a:r>
              <a:rPr lang="en-US" sz="2000" b="1" dirty="0" smtClean="0">
                <a:solidFill>
                  <a:srgbClr val="0000FF"/>
                </a:solidFill>
              </a:rPr>
              <a:t>f(x)</a:t>
            </a:r>
            <a:r>
              <a:rPr lang="ru-RU" sz="2000" b="1" dirty="0" smtClean="0">
                <a:solidFill>
                  <a:srgbClr val="0000FF"/>
                </a:solidFill>
              </a:rPr>
              <a:t>, определенной </a:t>
            </a:r>
            <a:r>
              <a:rPr lang="ru-RU" sz="2000" b="1" dirty="0">
                <a:solidFill>
                  <a:srgbClr val="0000FF"/>
                </a:solidFill>
              </a:rPr>
              <a:t>на интервале </a:t>
            </a:r>
            <a:r>
              <a:rPr lang="en-US" sz="2000" b="1" dirty="0" smtClean="0">
                <a:solidFill>
                  <a:srgbClr val="0000FF"/>
                </a:solidFill>
              </a:rPr>
              <a:t>(-4;13)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Найдите промежутки убывания функции . В ответе укажите длину наибольшего из них.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714348" y="3643314"/>
            <a:ext cx="5689600" cy="1512887"/>
            <a:chOff x="703" y="2613"/>
            <a:chExt cx="3584" cy="953"/>
          </a:xfrm>
        </p:grpSpPr>
        <p:sp>
          <p:nvSpPr>
            <p:cNvPr id="5" name="Freeform 15"/>
            <p:cNvSpPr>
              <a:spLocks/>
            </p:cNvSpPr>
            <p:nvPr/>
          </p:nvSpPr>
          <p:spPr bwMode="auto">
            <a:xfrm>
              <a:off x="703" y="2613"/>
              <a:ext cx="227" cy="545"/>
            </a:xfrm>
            <a:custGeom>
              <a:avLst/>
              <a:gdLst/>
              <a:ahLst/>
              <a:cxnLst>
                <a:cxn ang="0">
                  <a:pos x="0" y="545"/>
                </a:cxn>
                <a:cxn ang="0">
                  <a:pos x="227" y="0"/>
                </a:cxn>
              </a:cxnLst>
              <a:rect l="0" t="0" r="r" b="b"/>
              <a:pathLst>
                <a:path w="227" h="545">
                  <a:moveTo>
                    <a:pt x="0" y="545"/>
                  </a:moveTo>
                  <a:cubicBezTo>
                    <a:pt x="94" y="318"/>
                    <a:pt x="189" y="91"/>
                    <a:pt x="227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651" y="2613"/>
              <a:ext cx="636" cy="4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9" y="409"/>
                </a:cxn>
                <a:cxn ang="0">
                  <a:pos x="636" y="0"/>
                </a:cxn>
              </a:cxnLst>
              <a:rect l="0" t="0" r="r" b="b"/>
              <a:pathLst>
                <a:path w="636" h="409">
                  <a:moveTo>
                    <a:pt x="0" y="0"/>
                  </a:moveTo>
                  <a:cubicBezTo>
                    <a:pt x="151" y="204"/>
                    <a:pt x="303" y="409"/>
                    <a:pt x="409" y="409"/>
                  </a:cubicBezTo>
                  <a:cubicBezTo>
                    <a:pt x="515" y="409"/>
                    <a:pt x="598" y="68"/>
                    <a:pt x="636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5"/>
            <p:cNvSpPr>
              <a:spLocks/>
            </p:cNvSpPr>
            <p:nvPr/>
          </p:nvSpPr>
          <p:spPr bwMode="auto">
            <a:xfrm>
              <a:off x="1384" y="2613"/>
              <a:ext cx="1360" cy="9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182"/>
                </a:cxn>
                <a:cxn ang="0">
                  <a:pos x="408" y="862"/>
                </a:cxn>
                <a:cxn ang="0">
                  <a:pos x="680" y="409"/>
                </a:cxn>
                <a:cxn ang="0">
                  <a:pos x="861" y="908"/>
                </a:cxn>
                <a:cxn ang="0">
                  <a:pos x="1133" y="726"/>
                </a:cxn>
                <a:cxn ang="0">
                  <a:pos x="1360" y="0"/>
                </a:cxn>
              </a:cxnLst>
              <a:rect l="0" t="0" r="r" b="b"/>
              <a:pathLst>
                <a:path w="1360" h="961">
                  <a:moveTo>
                    <a:pt x="0" y="0"/>
                  </a:moveTo>
                  <a:cubicBezTo>
                    <a:pt x="79" y="19"/>
                    <a:pt x="158" y="38"/>
                    <a:pt x="226" y="182"/>
                  </a:cubicBezTo>
                  <a:cubicBezTo>
                    <a:pt x="294" y="326"/>
                    <a:pt x="333" y="824"/>
                    <a:pt x="408" y="862"/>
                  </a:cubicBezTo>
                  <a:cubicBezTo>
                    <a:pt x="483" y="900"/>
                    <a:pt x="605" y="401"/>
                    <a:pt x="680" y="409"/>
                  </a:cubicBezTo>
                  <a:cubicBezTo>
                    <a:pt x="755" y="417"/>
                    <a:pt x="786" y="855"/>
                    <a:pt x="861" y="908"/>
                  </a:cubicBezTo>
                  <a:cubicBezTo>
                    <a:pt x="936" y="961"/>
                    <a:pt x="1050" y="877"/>
                    <a:pt x="1133" y="726"/>
                  </a:cubicBezTo>
                  <a:cubicBezTo>
                    <a:pt x="1216" y="575"/>
                    <a:pt x="1322" y="121"/>
                    <a:pt x="1360" y="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642938" y="5643563"/>
          <a:ext cx="5632450" cy="658812"/>
        </p:xfrm>
        <a:graphic>
          <a:graphicData uri="http://schemas.openxmlformats.org/presentationml/2006/ole">
            <p:oleObj spid="_x0000_s86018" name="Equation" r:id="rId5" imgW="2171520" imgH="253800" progId="">
              <p:embed/>
            </p:oleObj>
          </a:graphicData>
        </a:graphic>
      </p:graphicFrame>
      <p:graphicFrame>
        <p:nvGraphicFramePr>
          <p:cNvPr id="13" name="Group 53"/>
          <p:cNvGraphicFramePr>
            <a:graphicFrameLocks noGrp="1"/>
          </p:cNvGraphicFramePr>
          <p:nvPr>
            <p:ph sz="half" idx="4294967295"/>
          </p:nvPr>
        </p:nvGraphicFramePr>
        <p:xfrm>
          <a:off x="7272338" y="1357313"/>
          <a:ext cx="1871663" cy="822960"/>
        </p:xfrm>
        <a:graphic>
          <a:graphicData uri="http://schemas.openxmlformats.org/drawingml/2006/table">
            <a:tbl>
              <a:tblPr/>
              <a:tblGrid>
                <a:gridCol w="1152525"/>
                <a:gridCol w="7191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116013" y="4148138"/>
            <a:ext cx="5689600" cy="0"/>
            <a:chOff x="1116013" y="4148138"/>
            <a:chExt cx="5689600" cy="0"/>
          </a:xfrm>
        </p:grpSpPr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748" y="2341"/>
              <a:ext cx="18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1429" y="2341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31"/>
            <p:cNvSpPr>
              <a:spLocks noChangeShapeType="1"/>
            </p:cNvSpPr>
            <p:nvPr/>
          </p:nvSpPr>
          <p:spPr bwMode="auto">
            <a:xfrm>
              <a:off x="3696" y="2341"/>
              <a:ext cx="6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Line 51"/>
          <p:cNvSpPr>
            <a:spLocks noChangeShapeType="1"/>
          </p:cNvSpPr>
          <p:nvPr/>
        </p:nvSpPr>
        <p:spPr bwMode="auto">
          <a:xfrm>
            <a:off x="1785918" y="3643314"/>
            <a:ext cx="215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785786" y="3643314"/>
            <a:ext cx="288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5429256" y="3643314"/>
            <a:ext cx="1009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6429388" y="4357694"/>
            <a:ext cx="2182813" cy="2182813"/>
            <a:chOff x="6643702" y="4071942"/>
            <a:chExt cx="2182813" cy="2182813"/>
          </a:xfrm>
        </p:grpSpPr>
        <p:pic>
          <p:nvPicPr>
            <p:cNvPr id="22" name="Picture 7" descr="YG_circle0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43702" y="4071942"/>
              <a:ext cx="2182813" cy="2182813"/>
            </a:xfrm>
            <a:prstGeom prst="rect">
              <a:avLst/>
            </a:prstGeom>
            <a:noFill/>
          </p:spPr>
        </p:pic>
        <p:sp>
          <p:nvSpPr>
            <p:cNvPr id="23" name="Text Box 9"/>
            <p:cNvSpPr txBox="1">
              <a:spLocks noChangeArrowheads="1"/>
            </p:cNvSpPr>
            <p:nvPr/>
          </p:nvSpPr>
          <p:spPr bwMode="gray">
            <a:xfrm>
              <a:off x="6902465" y="4856167"/>
              <a:ext cx="1614487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b="1" dirty="0" smtClean="0">
                  <a:solidFill>
                    <a:srgbClr val="0000FF"/>
                  </a:solidFill>
                </a:rPr>
                <a:t>Проверь себя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 bwMode="auto">
          <a:xfrm>
            <a:off x="8643966" y="6357958"/>
            <a:ext cx="360000" cy="360000"/>
          </a:xfrm>
          <a:prstGeom prst="actionButtonForwardNex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735</TotalTime>
  <Words>399</Words>
  <Application>Microsoft Office PowerPoint</Application>
  <PresentationFormat>Экран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Трек</vt:lpstr>
      <vt:lpstr>Equation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73</cp:revision>
  <dcterms:created xsi:type="dcterms:W3CDTF">2011-11-28T15:32:49Z</dcterms:created>
  <dcterms:modified xsi:type="dcterms:W3CDTF">2015-02-20T02:32:22Z</dcterms:modified>
</cp:coreProperties>
</file>