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78" r:id="rId2"/>
    <p:sldId id="259" r:id="rId3"/>
    <p:sldId id="260" r:id="rId4"/>
    <p:sldId id="258" r:id="rId5"/>
    <p:sldId id="257" r:id="rId6"/>
    <p:sldId id="273" r:id="rId7"/>
    <p:sldId id="276" r:id="rId8"/>
    <p:sldId id="265" r:id="rId9"/>
    <p:sldId id="266" r:id="rId10"/>
    <p:sldId id="269" r:id="rId11"/>
    <p:sldId id="262" r:id="rId12"/>
    <p:sldId id="263" r:id="rId13"/>
    <p:sldId id="277" r:id="rId14"/>
    <p:sldId id="274" r:id="rId15"/>
    <p:sldId id="27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"/>
    <p:penClr>
      <a:srgbClr val="FF0000"/>
    </p:penClr>
  </p:showPr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6" autoAdjust="0"/>
    <p:restoredTop sz="94660"/>
  </p:normalViewPr>
  <p:slideViewPr>
    <p:cSldViewPr>
      <p:cViewPr>
        <p:scale>
          <a:sx n="66" d="100"/>
          <a:sy n="66" d="100"/>
        </p:scale>
        <p:origin x="-183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E7596B1-D515-4530-A918-9CFBE88A0640}" type="datetimeFigureOut">
              <a:rPr lang="ru-RU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6ABA98B-1FDE-461D-86EA-C1AD941F86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Н.И. </a:t>
            </a:r>
            <a:r>
              <a:rPr lang="ru-RU" dirty="0" err="1" smtClean="0"/>
              <a:t>Виленкин</a:t>
            </a:r>
            <a:r>
              <a:rPr lang="ru-RU" dirty="0" smtClean="0"/>
              <a:t>, 6 класс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ABA98B-1FDE-461D-86EA-C1AD941F8683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Н.И. </a:t>
            </a:r>
            <a:r>
              <a:rPr lang="ru-RU" dirty="0" err="1" smtClean="0"/>
              <a:t>Виленкин</a:t>
            </a:r>
            <a:r>
              <a:rPr lang="ru-RU" dirty="0" smtClean="0"/>
              <a:t>, 6 класс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ABA98B-1FDE-461D-86EA-C1AD941F8683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Н.И. </a:t>
            </a:r>
            <a:r>
              <a:rPr lang="ru-RU" dirty="0" err="1" smtClean="0"/>
              <a:t>Виленкин</a:t>
            </a:r>
            <a:r>
              <a:rPr lang="ru-RU" dirty="0" smtClean="0"/>
              <a:t>, 6 класс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ABA98B-1FDE-461D-86EA-C1AD941F8683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Н.И. </a:t>
            </a:r>
            <a:r>
              <a:rPr lang="ru-RU" dirty="0" err="1" smtClean="0"/>
              <a:t>Виленкин</a:t>
            </a:r>
            <a:r>
              <a:rPr lang="ru-RU" dirty="0" smtClean="0"/>
              <a:t>, 6 класс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ABA98B-1FDE-461D-86EA-C1AD941F8683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Н.И. </a:t>
            </a:r>
            <a:r>
              <a:rPr lang="ru-RU" dirty="0" err="1" smtClean="0"/>
              <a:t>Виленкин</a:t>
            </a:r>
            <a:r>
              <a:rPr lang="ru-RU" dirty="0" smtClean="0"/>
              <a:t>, 6 класс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ABA98B-1FDE-461D-86EA-C1AD941F8683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Н.И. </a:t>
            </a:r>
            <a:r>
              <a:rPr lang="ru-RU" dirty="0" err="1" smtClean="0"/>
              <a:t>Виленкин</a:t>
            </a:r>
            <a:r>
              <a:rPr lang="ru-RU" dirty="0" smtClean="0"/>
              <a:t>, 6 класс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ABA98B-1FDE-461D-86EA-C1AD941F8683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Н.И. </a:t>
            </a:r>
            <a:r>
              <a:rPr lang="ru-RU" dirty="0" err="1" smtClean="0"/>
              <a:t>Виленкин</a:t>
            </a:r>
            <a:r>
              <a:rPr lang="ru-RU" dirty="0" smtClean="0"/>
              <a:t>, 6 класс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ABA98B-1FDE-461D-86EA-C1AD941F8683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Н.И. </a:t>
            </a:r>
            <a:r>
              <a:rPr lang="ru-RU" dirty="0" err="1" smtClean="0"/>
              <a:t>Виленкин</a:t>
            </a:r>
            <a:r>
              <a:rPr lang="ru-RU" dirty="0" smtClean="0"/>
              <a:t>, 6 класс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ABA98B-1FDE-461D-86EA-C1AD941F8683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Н.И. </a:t>
            </a:r>
            <a:r>
              <a:rPr lang="ru-RU" dirty="0" err="1" smtClean="0"/>
              <a:t>Виленкин</a:t>
            </a:r>
            <a:r>
              <a:rPr lang="ru-RU" dirty="0" smtClean="0"/>
              <a:t>, 6 класс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ABA98B-1FDE-461D-86EA-C1AD941F8683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Н.И. </a:t>
            </a:r>
            <a:r>
              <a:rPr lang="ru-RU" dirty="0" err="1" smtClean="0"/>
              <a:t>Виленкин</a:t>
            </a:r>
            <a:r>
              <a:rPr lang="ru-RU" dirty="0" smtClean="0"/>
              <a:t>, 6 класс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ABA98B-1FDE-461D-86EA-C1AD941F8683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Н.И. </a:t>
            </a:r>
            <a:r>
              <a:rPr lang="ru-RU" dirty="0" err="1" smtClean="0"/>
              <a:t>Виленкин</a:t>
            </a:r>
            <a:r>
              <a:rPr lang="ru-RU" dirty="0" smtClean="0"/>
              <a:t>, 6 класс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ABA98B-1FDE-461D-86EA-C1AD941F8683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C041BB-03FB-4FD3-9279-C590D796E5E4}" type="slidenum">
              <a:rPr lang="ru-RU"/>
              <a:pPr/>
              <a:t>10</a:t>
            </a:fld>
            <a:endParaRPr lang="ru-RU"/>
          </a:p>
        </p:txBody>
      </p:sp>
      <p:sp>
        <p:nvSpPr>
          <p:cNvPr id="553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Н.И. </a:t>
            </a:r>
            <a:r>
              <a:rPr lang="ru-RU" dirty="0" err="1" smtClean="0"/>
              <a:t>Виленкин</a:t>
            </a:r>
            <a:r>
              <a:rPr lang="ru-RU" dirty="0" smtClean="0"/>
              <a:t>, 6 класс</a:t>
            </a:r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0916A89E-5ECC-481D-807B-790EE3557FB1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BDE2621-F465-4EA6-A287-1B97346432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358D62-2AEC-45B3-9FE4-A9039E475F4F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0B531-A1C4-4400-9504-1AC4E55383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761E9-3083-4BAB-80A5-18D74BD2F18D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6DC19-BD91-413E-B667-CF29264141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fld id="{B9B59E6F-2B5B-47D6-B883-6C0CB49485EB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8BDAD-F10E-4FCC-BBBB-32147C7565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fld id="{E0D79956-9EA1-4837-8478-3696AA98D483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E2B4BFF6-9DCE-4400-A8D8-FECE31F729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AD4F6673-1FEA-4F5E-85E4-76FC6A07EFD6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45C87244-233F-42A5-8011-967ED1CD25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fld id="{1E4A2A2E-DAF1-4DED-BFFD-3C1A1A6414F9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23D8704-9D65-4451-A578-402D6B5F37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CF9CE7-BD02-48AE-8432-D9738D8EB17D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90CC16-667E-49BC-A5CA-B105D29999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484FE9F8-AFB6-447E-87D1-DB3806696BCE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FF3825DB-AF5F-40BC-B53F-C0001CFCBA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D9804397-3B60-449A-AAC9-3BF3E475DA46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9E6D8FE0-4E18-443E-B65D-813F7B7F58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CAC0F6A-F1F2-4698-9F06-22F1748F3A09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F1D3204B-22D5-4301-A5DA-2069838DEB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  <a:alpha val="36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1DE7995-360A-415A-8332-8FBE17158D99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1CA2F72-2448-4F5F-9BC8-4926C9C978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hportal.ru/" TargetMode="External"/><Relationship Id="rId2" Type="http://schemas.openxmlformats.org/officeDocument/2006/relationships/hyperlink" Target="http://anime.toppik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rosinka.vrn.ru/" TargetMode="External"/><Relationship Id="rId4" Type="http://schemas.openxmlformats.org/officeDocument/2006/relationships/hyperlink" Target="http://gifanimation.ru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&#1058;&#1077;&#1089;&#1090;%206%20&#1082;&#1083;%202%20&#1074;&#1072;&#1088;.pptm" TargetMode="External"/><Relationship Id="rId3" Type="http://schemas.openxmlformats.org/officeDocument/2006/relationships/slide" Target="slide3.xml"/><Relationship Id="rId7" Type="http://schemas.openxmlformats.org/officeDocument/2006/relationships/hyperlink" Target="&#1058;&#1077;&#1089;&#1090;%206%20&#1082;&#1083;%201%20&#1074;&#1072;&#1088;.pp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64704"/>
            <a:ext cx="8062912" cy="266429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3100" b="1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«</a:t>
            </a:r>
            <a:r>
              <a:rPr lang="ru-RU" sz="3100" b="1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Сложение и вычитание дробей с разными знаменателями».</a:t>
            </a:r>
            <a:br>
              <a:rPr lang="ru-RU" sz="3100" b="1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3100" b="1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МАТЕМАТИКА.</a:t>
            </a:r>
            <a:br>
              <a:rPr lang="ru-RU" sz="3100" b="1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3100" b="1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6 класс.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581128"/>
            <a:ext cx="8062912" cy="1752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Автор</a:t>
            </a:r>
            <a:r>
              <a:rPr lang="ru-RU" sz="2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 Утёсова Екатерина Александровна, </a:t>
            </a:r>
            <a:br>
              <a:rPr lang="ru-RU" sz="2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		учитель математики МОБУ СОШ № 92 г. Сочи.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64" name="Object 4"/>
          <p:cNvGraphicFramePr>
            <a:graphicFrameLocks noChangeAspect="1"/>
          </p:cNvGraphicFramePr>
          <p:nvPr/>
        </p:nvGraphicFramePr>
        <p:xfrm>
          <a:off x="1328738" y="2552700"/>
          <a:ext cx="549275" cy="1419225"/>
        </p:xfrm>
        <a:graphic>
          <a:graphicData uri="http://schemas.openxmlformats.org/presentationml/2006/ole">
            <p:oleObj spid="_x0000_s3074" name="Формула" r:id="rId4" imgW="152280" imgH="393480" progId="Equation.3">
              <p:embed/>
            </p:oleObj>
          </a:graphicData>
        </a:graphic>
      </p:graphicFrame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854200" y="2520950"/>
            <a:ext cx="539750" cy="708025"/>
            <a:chOff x="2472" y="1732"/>
            <a:chExt cx="340" cy="446"/>
          </a:xfrm>
        </p:grpSpPr>
        <p:sp>
          <p:nvSpPr>
            <p:cNvPr id="552975" name="Text Box 15"/>
            <p:cNvSpPr txBox="1">
              <a:spLocks noChangeArrowheads="1"/>
            </p:cNvSpPr>
            <p:nvPr/>
          </p:nvSpPr>
          <p:spPr bwMode="auto">
            <a:xfrm>
              <a:off x="2534" y="1732"/>
              <a:ext cx="278" cy="446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000"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graphicFrame>
          <p:nvGraphicFramePr>
            <p:cNvPr id="552976" name="Object 16"/>
            <p:cNvGraphicFramePr>
              <a:graphicFrameLocks noChangeAspect="1"/>
            </p:cNvGraphicFramePr>
            <p:nvPr/>
          </p:nvGraphicFramePr>
          <p:xfrm>
            <a:off x="2472" y="1868"/>
            <a:ext cx="210" cy="287"/>
          </p:xfrm>
          <a:graphic>
            <a:graphicData uri="http://schemas.openxmlformats.org/presentationml/2006/ole">
              <p:oleObj spid="_x0000_s3079" name="Формула" r:id="rId5" imgW="101520" imgH="139680" progId="Equation.3">
                <p:embed/>
              </p:oleObj>
            </a:graphicData>
          </a:graphic>
        </p:graphicFrame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828800" y="3295650"/>
            <a:ext cx="539750" cy="708025"/>
            <a:chOff x="2472" y="1732"/>
            <a:chExt cx="340" cy="446"/>
          </a:xfrm>
        </p:grpSpPr>
        <p:sp>
          <p:nvSpPr>
            <p:cNvPr id="552978" name="Text Box 18"/>
            <p:cNvSpPr txBox="1">
              <a:spLocks noChangeArrowheads="1"/>
            </p:cNvSpPr>
            <p:nvPr/>
          </p:nvSpPr>
          <p:spPr bwMode="auto">
            <a:xfrm>
              <a:off x="2534" y="1732"/>
              <a:ext cx="278" cy="446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000"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graphicFrame>
          <p:nvGraphicFramePr>
            <p:cNvPr id="552979" name="Object 19"/>
            <p:cNvGraphicFramePr>
              <a:graphicFrameLocks noChangeAspect="1"/>
            </p:cNvGraphicFramePr>
            <p:nvPr/>
          </p:nvGraphicFramePr>
          <p:xfrm>
            <a:off x="2472" y="1868"/>
            <a:ext cx="210" cy="287"/>
          </p:xfrm>
          <a:graphic>
            <a:graphicData uri="http://schemas.openxmlformats.org/presentationml/2006/ole">
              <p:oleObj spid="_x0000_s3078" name="Формула" r:id="rId6" imgW="101520" imgH="139680" progId="Equation.3">
                <p:embed/>
              </p:oleObj>
            </a:graphicData>
          </a:graphic>
        </p:graphicFrame>
      </p:grpSp>
      <p:graphicFrame>
        <p:nvGraphicFramePr>
          <p:cNvPr id="552980" name="Object 20"/>
          <p:cNvGraphicFramePr>
            <a:graphicFrameLocks noChangeAspect="1"/>
          </p:cNvGraphicFramePr>
          <p:nvPr/>
        </p:nvGraphicFramePr>
        <p:xfrm>
          <a:off x="6075363" y="2540000"/>
          <a:ext cx="1189037" cy="1419225"/>
        </p:xfrm>
        <a:graphic>
          <a:graphicData uri="http://schemas.openxmlformats.org/presentationml/2006/ole">
            <p:oleObj spid="_x0000_s3075" name="Формула" r:id="rId7" imgW="330120" imgH="393480" progId="Equation.3">
              <p:embed/>
            </p:oleObj>
          </a:graphicData>
        </a:graphic>
      </p:graphicFrame>
      <p:sp>
        <p:nvSpPr>
          <p:cNvPr id="552982" name="Line 22"/>
          <p:cNvSpPr>
            <a:spLocks noChangeShapeType="1"/>
          </p:cNvSpPr>
          <p:nvPr/>
        </p:nvSpPr>
        <p:spPr bwMode="auto">
          <a:xfrm>
            <a:off x="1790700" y="3289300"/>
            <a:ext cx="33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552985" name="Object 25"/>
          <p:cNvGraphicFramePr>
            <a:graphicFrameLocks noChangeAspect="1"/>
          </p:cNvGraphicFramePr>
          <p:nvPr/>
        </p:nvGraphicFramePr>
        <p:xfrm>
          <a:off x="5519738" y="2552700"/>
          <a:ext cx="547687" cy="1419225"/>
        </p:xfrm>
        <a:graphic>
          <a:graphicData uri="http://schemas.openxmlformats.org/presentationml/2006/ole">
            <p:oleObj spid="_x0000_s3076" name="Формула" r:id="rId8" imgW="152280" imgH="393480" progId="Equation.3">
              <p:embed/>
            </p:oleObj>
          </a:graphicData>
        </a:graphic>
      </p:graphicFrame>
      <p:sp>
        <p:nvSpPr>
          <p:cNvPr id="552986" name="Freeform 26"/>
          <p:cNvSpPr>
            <a:spLocks/>
          </p:cNvSpPr>
          <p:nvPr/>
        </p:nvSpPr>
        <p:spPr bwMode="auto">
          <a:xfrm>
            <a:off x="5905500" y="2540000"/>
            <a:ext cx="304800" cy="254000"/>
          </a:xfrm>
          <a:custGeom>
            <a:avLst/>
            <a:gdLst/>
            <a:ahLst/>
            <a:cxnLst>
              <a:cxn ang="0">
                <a:pos x="192" y="160"/>
              </a:cxn>
              <a:cxn ang="0">
                <a:pos x="0" y="0"/>
              </a:cxn>
            </a:cxnLst>
            <a:rect l="0" t="0" r="r" b="b"/>
            <a:pathLst>
              <a:path w="192" h="160">
                <a:moveTo>
                  <a:pt x="192" y="16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52990" name="Text Box 30"/>
          <p:cNvSpPr txBox="1">
            <a:spLocks noChangeArrowheads="1"/>
          </p:cNvSpPr>
          <p:nvPr/>
        </p:nvSpPr>
        <p:spPr bwMode="auto">
          <a:xfrm>
            <a:off x="6003925" y="2136775"/>
            <a:ext cx="361950" cy="5191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>
                <a:effectLst/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552993" name="Object 33"/>
          <p:cNvGraphicFramePr>
            <a:graphicFrameLocks noChangeAspect="1"/>
          </p:cNvGraphicFramePr>
          <p:nvPr/>
        </p:nvGraphicFramePr>
        <p:xfrm>
          <a:off x="2214563" y="2540000"/>
          <a:ext cx="1189037" cy="1419225"/>
        </p:xfrm>
        <a:graphic>
          <a:graphicData uri="http://schemas.openxmlformats.org/presentationml/2006/ole">
            <p:oleObj spid="_x0000_s3077" name="Формула" r:id="rId9" imgW="330120" imgH="393480" progId="Equation.3">
              <p:embed/>
            </p:oleObj>
          </a:graphicData>
        </a:graphic>
      </p:graphicFrame>
      <p:sp>
        <p:nvSpPr>
          <p:cNvPr id="552994" name="WordArt 34"/>
          <p:cNvSpPr>
            <a:spLocks noChangeArrowheads="1" noChangeShapeType="1" noTextEdit="1"/>
          </p:cNvSpPr>
          <p:nvPr/>
        </p:nvSpPr>
        <p:spPr bwMode="auto">
          <a:xfrm>
            <a:off x="698500" y="374650"/>
            <a:ext cx="7645400" cy="20193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endParaRPr lang="ru-RU" sz="3600" kern="10" dirty="0">
              <a:ln w="3175">
                <a:solidFill>
                  <a:srgbClr val="8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467544" y="692696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Пример 3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2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2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52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2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52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52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52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52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500"/>
                                        <p:tgtEl>
                                          <p:spTgt spid="552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52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52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52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552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52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52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55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5529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5" presetClass="emph" presetSubtype="0" repeatCount="7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500" fill="hold"/>
                                        <p:tgtEl>
                                          <p:spTgt spid="55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2" grpId="0" animBg="1"/>
      <p:bldP spid="552986" grpId="0" animBg="1"/>
      <p:bldP spid="552990" grpId="0"/>
      <p:bldP spid="552990" grpId="1"/>
      <p:bldP spid="552990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Пример 4.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B59E6F-2B5B-47D6-B883-6C0CB49485EB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8BDAD-F10E-4FCC-BBBB-32147C75652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762250" y="1341438"/>
          <a:ext cx="3016250" cy="1524000"/>
        </p:xfrm>
        <a:graphic>
          <a:graphicData uri="http://schemas.openxmlformats.org/presentationml/2006/ole">
            <p:oleObj spid="_x0000_s5122" name="Формула" r:id="rId4" imgW="698400" imgH="39348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570163" y="2997200"/>
          <a:ext cx="3400425" cy="1524000"/>
        </p:xfrm>
        <a:graphic>
          <a:graphicData uri="http://schemas.openxmlformats.org/presentationml/2006/ole">
            <p:oleObj spid="_x0000_s5123" name="Формула" r:id="rId5" imgW="787320" imgH="39348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563888" y="4725144"/>
          <a:ext cx="1700213" cy="1524000"/>
        </p:xfrm>
        <a:graphic>
          <a:graphicData uri="http://schemas.openxmlformats.org/presentationml/2006/ole">
            <p:oleObj spid="_x0000_s5124" name="Формула" r:id="rId6" imgW="3934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Пример 5.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B59E6F-2B5B-47D6-B883-6C0CB49485EB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8BDAD-F10E-4FCC-BBBB-32147C75652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23528" y="1412776"/>
          <a:ext cx="8579371" cy="1524000"/>
        </p:xfrm>
        <a:graphic>
          <a:graphicData uri="http://schemas.openxmlformats.org/presentationml/2006/ole">
            <p:oleObj spid="_x0000_s6146" name="Формула" r:id="rId4" imgW="2133360" imgH="39348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425450" y="3429000"/>
          <a:ext cx="8374063" cy="1524000"/>
        </p:xfrm>
        <a:graphic>
          <a:graphicData uri="http://schemas.openxmlformats.org/presentationml/2006/ole">
            <p:oleObj spid="_x0000_s6147" name="Формула" r:id="rId5" imgW="20826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Пример 6.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>
            <p:ph idx="1"/>
          </p:nvPr>
        </p:nvGraphicFramePr>
        <p:xfrm>
          <a:off x="814388" y="1341438"/>
          <a:ext cx="7631112" cy="1408112"/>
        </p:xfrm>
        <a:graphic>
          <a:graphicData uri="http://schemas.openxmlformats.org/presentationml/2006/ole">
            <p:oleObj spid="_x0000_s35842" name="Формула" r:id="rId4" imgW="2133360" imgH="393480" progId="Equation.3">
              <p:embed/>
            </p:oleObj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B59E6F-2B5B-47D6-B883-6C0CB49485EB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8BDAD-F10E-4FCC-BBBB-32147C756527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323528" y="3212976"/>
          <a:ext cx="8471628" cy="1368152"/>
        </p:xfrm>
        <a:graphic>
          <a:graphicData uri="http://schemas.openxmlformats.org/presentationml/2006/ole">
            <p:oleObj spid="_x0000_s35843" name="Формула" r:id="rId5" imgW="2438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018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Список источников основного содержания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Математика  6  класс: учебник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общеобразоват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учреждений/ Н.Я.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Виленкин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В.И. Жохов, А.С Чесноков, С.И.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Шварцбурд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24-е изд., стер. -   М.: Мнемозина,  2009. – 288с.:ил.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Дидактические материалы по математике для 6 класса/ А.С. Чесноков, К.И.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Нешков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- 9-е изд. – М.: Просвещение, 2011. –160с.: ил.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B59E6F-2B5B-47D6-B883-6C0CB49485EB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8BDAD-F10E-4FCC-BBBB-32147C75652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Список источников иллюстраций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2"/>
            <a:r>
              <a:rPr lang="ru-RU" sz="36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http://anime.toppik.ru/</a:t>
            </a: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ru-RU" sz="36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3"/>
              </a:rPr>
              <a:t>http://www.uchportal.ru/</a:t>
            </a: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ru-RU" sz="36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4"/>
              </a:rPr>
              <a:t>http://gifanimation.ru/</a:t>
            </a: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ru-RU" sz="36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5"/>
              </a:rPr>
              <a:t>http://www.rosinka.vrn.ru/</a:t>
            </a: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B59E6F-2B5B-47D6-B883-6C0CB49485EB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8BDAD-F10E-4FCC-BBBB-32147C756527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Сложение и вычитание дробей с разными знаменателями </a:t>
            </a:r>
            <a:endParaRPr lang="ru-RU" sz="4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720079"/>
          </a:xfrm>
        </p:spPr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Основное свойство дроби</a:t>
            </a:r>
            <a:endParaRPr lang="ru-R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8BDAD-F10E-4FCC-BBBB-32147C75652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467544" y="2204864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ru-RU" sz="3200" b="1" i="0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Сокращение дробей</a:t>
            </a:r>
            <a:endParaRPr kumimoji="0" lang="ru-RU" sz="3200" b="1" i="0" u="none" strike="noStrike" kern="1200" normalizeH="0" baseline="0" noProof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467544" y="2780928"/>
            <a:ext cx="82296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ru-RU" sz="2800" b="1" i="0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Приведение дробей к общему знаменателю</a:t>
            </a:r>
            <a:endParaRPr kumimoji="0" lang="ru-RU" sz="2800" b="1" i="0" u="none" strike="noStrike" kern="1200" normalizeH="0" baseline="0" noProof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467544" y="3429000"/>
            <a:ext cx="808558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ru-RU" sz="3200" b="1" i="0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Сравнение, сложение и вычитание дробей с разными знаменателями</a:t>
            </a:r>
            <a:endParaRPr kumimoji="0" lang="ru-RU" sz="3200" b="1" i="0" u="none" strike="noStrike" kern="1200" normalizeH="0" baseline="0" noProof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8024" y="5229200"/>
            <a:ext cx="21836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7" action="ppaction://hlinkpres?slideindex=1&amp;slidetitle="/>
              </a:rPr>
              <a:t>Вариант 1.</a:t>
            </a:r>
            <a:endParaRPr lang="ru-RU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8" action="ppaction://hlinkpres?slideindex=1&amp;slidetitle="/>
              </a:rPr>
              <a:t>Вариант 2.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 bwMode="auto">
          <a:xfrm>
            <a:off x="467544" y="4509120"/>
            <a:ext cx="82296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ru-RU" sz="3200" b="1" i="0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Сложение и вычитание </a:t>
            </a: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смешанных чисел</a:t>
            </a:r>
            <a:endParaRPr kumimoji="0" lang="ru-RU" sz="3200" b="1" i="0" u="none" strike="noStrike" kern="1200" normalizeH="0" baseline="0" noProof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1720" y="5445224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Пройти тест: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645024"/>
            <a:ext cx="7772400" cy="1470025"/>
          </a:xfrm>
        </p:spPr>
        <p:txBody>
          <a:bodyPr rtlCol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  <a:cs typeface="Times New Roman" pitchFamily="18" charset="0"/>
              </a:rPr>
              <a:t>Если числитель и знаменатель дроби умножить или разделить на одно и то же натуральное число, то получится равная ей дробь.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</a:rPr>
              <a:t/>
            </a:r>
            <a:b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</a:rPr>
            </a:b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Пример 1.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28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5" name="Picture 7" descr="H:\Documents and Settings\Aida\Рабочий стол\текстуры и фоны, клипарты\новеньки картинки\graph ordered pairs ha.gif"/>
          <p:cNvPicPr>
            <a:picLocks noChangeAspect="1" noChangeArrowheads="1" noCrop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757231">
            <a:off x="6832002" y="4484870"/>
            <a:ext cx="1285884" cy="1714512"/>
          </a:xfrm>
          <a:prstGeom prst="rect">
            <a:avLst/>
          </a:prstGeom>
          <a:noFill/>
        </p:spPr>
      </p:pic>
      <p:pic>
        <p:nvPicPr>
          <p:cNvPr id="2054" name="Picture 6" descr="H:\Documents and Settings\Aida\Рабочий стол\текстуры и фоны, клипарты\новеньки картинки\graph equation ha.gif"/>
          <p:cNvPicPr>
            <a:picLocks noChangeAspect="1" noChangeArrowheads="1" noCrop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21311149">
            <a:off x="7305973" y="3695959"/>
            <a:ext cx="1285884" cy="17145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475656" y="620688"/>
            <a:ext cx="67417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Основное свойство дроби</a:t>
            </a:r>
          </a:p>
          <a:p>
            <a:pPr algn="ctr"/>
            <a:endParaRPr lang="ru-RU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Сокращение дробей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Деление числителя и знаменателя на их общий делитель, отличный от единицы, называют сокращением дроби.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Пример 2.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B59E6F-2B5B-47D6-B883-6C0CB49485EB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8BDAD-F10E-4FCC-BBBB-32147C75652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7" name="Picture 7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5733256"/>
            <a:ext cx="2697163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H:\Documents and Settings\Aida\Рабочий стол\текстуры и фоны, клипарты\idpenci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406918">
            <a:off x="5028554" y="5089835"/>
            <a:ext cx="2598737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Приведение дробей к общему знаменателю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Чтобы привести дроби к наименьшему общему знаменателю, надо: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1) найти наименьшее общее кратное знаменателей этих дробей, оно и будет их наименьшим общим знаменателем;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2) разделить наименьший общий знаменатель на знаменатели данных дробей, т. е. найти для каждой дроби дополнительный множитель;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3) умножить числитель и знаменатели каждой дроби на ее дополнительный множитель.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Пример 3.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129AE7-CE79-4101-B9D9-2DC6B0631FD5}" type="datetime1">
              <a:rPr lang="ru-RU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4E154-473B-47FC-84D3-5B337A56BD70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Сравнение, сложение и вычитание дробей с разными знаменателями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Чтобы сравнить (сложить или вычесть) дроби с разными знаменателями, надо: 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1) привести данные дроби к наименьшему общему знаменателю; 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2) сравнить (сложить или вычесть) полученные дроби. </a:t>
            </a:r>
          </a:p>
          <a:p>
            <a:pPr lvl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Пример 4.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Пример 5.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B59E6F-2B5B-47D6-B883-6C0CB49485EB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8BDAD-F10E-4FCC-BBBB-32147C756527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864096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Сложение и вычитание смешанных чисел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311178"/>
            <a:ext cx="7509520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Чтобы сложить смешанные числа, надо: </a:t>
            </a:r>
          </a:p>
          <a:p>
            <a:pPr lvl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1) привести дробные части этих чисел к наименьшему общему знаменателю; </a:t>
            </a:r>
          </a:p>
          <a:p>
            <a:pPr lvl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2) отдельно выполнить сложение целых частей и отдельно – дробных частей. Если при сложении дробных частей получилась неправильная дробь, выделить целую часть из этой дроби и прибавить ее к ее полученной целой части.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Чтобы  выполнить вычитание смешанных чисел, надо: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1) привести дробные части этих чисел к наименьшему общему знаменателю; если дробная часть уменьшаемого меньше дробной части вычитаемого, превратить ее в неправильную дробь, уменьшив на единицу целую часть;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2) ) отдельно выполнить вычитание целых частей и отдельно – дробных частей. </a:t>
            </a: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Пример 6.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B59E6F-2B5B-47D6-B883-6C0CB49485EB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8BDAD-F10E-4FCC-BBBB-32147C756527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Пример 1.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idx="1"/>
          </p:nvPr>
        </p:nvGraphicFramePr>
        <p:xfrm>
          <a:off x="3708400" y="1628775"/>
          <a:ext cx="1876425" cy="1711325"/>
        </p:xfrm>
        <a:graphic>
          <a:graphicData uri="http://schemas.openxmlformats.org/presentationml/2006/ole">
            <p:oleObj spid="_x0000_s1026" name="Формула" r:id="rId4" imgW="431640" imgH="393480" progId="Equation.3">
              <p:embed/>
            </p:oleObj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B59E6F-2B5B-47D6-B883-6C0CB49485EB}" type="datetime1">
              <a:rPr lang="ru-RU" smtClean="0"/>
              <a:pPr>
                <a:defRPr/>
              </a:pPr>
              <a:t>20.02.2015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8BDAD-F10E-4FCC-BBBB-32147C756527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763688" y="3645024"/>
          <a:ext cx="2952328" cy="2435427"/>
        </p:xfrm>
        <a:graphic>
          <a:graphicData uri="http://schemas.openxmlformats.org/presentationml/2006/ole">
            <p:oleObj spid="_x0000_s1027" name="Формула" r:id="rId5" imgW="596880" imgH="6602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580112" y="3717032"/>
          <a:ext cx="2239962" cy="1419225"/>
        </p:xfrm>
        <a:graphic>
          <a:graphicData uri="http://schemas.openxmlformats.org/presentationml/2006/ole">
            <p:oleObj spid="_x0000_s1029" name="Формула" r:id="rId6" imgW="6220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Пример 2.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idx="1"/>
          </p:nvPr>
        </p:nvGraphicFramePr>
        <p:xfrm>
          <a:off x="3132138" y="1412875"/>
          <a:ext cx="2681287" cy="1662113"/>
        </p:xfrm>
        <a:graphic>
          <a:graphicData uri="http://schemas.openxmlformats.org/presentationml/2006/ole">
            <p:oleObj spid="_x0000_s2050" name="Формула" r:id="rId4" imgW="634680" imgH="393480" progId="Equation.3">
              <p:embed/>
            </p:oleObj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8BDAD-F10E-4FCC-BBBB-32147C75652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059832" y="3356992"/>
          <a:ext cx="3276861" cy="1563241"/>
        </p:xfrm>
        <a:graphic>
          <a:graphicData uri="http://schemas.openxmlformats.org/presentationml/2006/ole">
            <p:oleObj spid="_x0000_s2052" name="Формула" r:id="rId5" imgW="8254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768</TotalTime>
  <Words>265</Words>
  <Application>Microsoft Office PowerPoint</Application>
  <PresentationFormat>Экран (4:3)</PresentationFormat>
  <Paragraphs>100</Paragraphs>
  <Slides>15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Яркая</vt:lpstr>
      <vt:lpstr>Формула</vt:lpstr>
      <vt:lpstr>              «Сложение и вычитание дробей с разными знаменателями». МАТЕМАТИКА. 6 класс. </vt:lpstr>
      <vt:lpstr>Сложение и вычитание дробей с разными знаменателями </vt:lpstr>
      <vt:lpstr>Если числитель и знаменатель дроби умножить или разделить на одно и то же натуральное число, то получится равная ей дробь.  Пример 1.    </vt:lpstr>
      <vt:lpstr> Сокращение дробей </vt:lpstr>
      <vt:lpstr>  Приведение дробей к общему знаменателю  </vt:lpstr>
      <vt:lpstr>Сравнение, сложение и вычитание дробей с разными знаменателями </vt:lpstr>
      <vt:lpstr>Сложение и вычитание смешанных чисел </vt:lpstr>
      <vt:lpstr>Пример 1.</vt:lpstr>
      <vt:lpstr>Пример 2.</vt:lpstr>
      <vt:lpstr>Слайд 10</vt:lpstr>
      <vt:lpstr>Пример 4. </vt:lpstr>
      <vt:lpstr>Пример 5.</vt:lpstr>
      <vt:lpstr>Пример 6.</vt:lpstr>
      <vt:lpstr>Список источников основного содержания  </vt:lpstr>
      <vt:lpstr>Список источников иллюстраций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Катя</dc:creator>
  <dc:description>http://aida.ucoz.ru</dc:description>
  <cp:lastModifiedBy>admin</cp:lastModifiedBy>
  <cp:revision>69</cp:revision>
  <dcterms:created xsi:type="dcterms:W3CDTF">2011-09-16T17:25:02Z</dcterms:created>
  <dcterms:modified xsi:type="dcterms:W3CDTF">2015-02-20T02:56:40Z</dcterms:modified>
</cp:coreProperties>
</file>