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ppt/tags/tag8.xml" ContentType="application/vnd.openxmlformats-officedocument.presentationml.tags+xml"/>
  <Override PartName="/ppt/embeddings/oleObject30.bin" ContentType="application/vnd.openxmlformats-officedocument.oleObject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customUI/images/Hour.png" ContentType="application/octet-stream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customUI/images/Vosst.png" ContentType="application/octet-stream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embeddings/oleObject8.bin" ContentType="application/vnd.openxmlformats-officedocument.oleObject"/>
  <Override PartName="/customUI/images/Vopros.png" ContentType="application/octet-stream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6.bin" ContentType="application/vnd.openxmlformats-officedocument.oleObject"/>
  <Override PartName="/ppt/embeddings/oleObject39.bin" ContentType="application/vnd.openxmlformats-officedocument.oleObject"/>
  <Override PartName="/customUI/images/Delmac.png" ContentType="application/octet-stream"/>
  <Override PartName="/ppt/embeddings/oleObject4.bin" ContentType="application/vnd.openxmlformats-officedocument.oleObject"/>
  <Override PartName="/ppt/embeddings/oleObject19.bin" ContentType="application/vnd.openxmlformats-officedocument.oleObject"/>
  <Override PartName="/ppt/embeddings/oleObject28.bin" ContentType="application/vnd.openxmlformats-officedocument.oleObject"/>
  <Override PartName="/ppt/notesSlides/notesSlide9.xml" ContentType="application/vnd.openxmlformats-officedocument.presentationml.notesSlide+xml"/>
  <Override PartName="/ppt/embeddings/oleObject37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notesSlides/notesSlide7.xml" ContentType="application/vnd.openxmlformats-officedocument.presentationml.notesSlide+xml"/>
  <Override PartName="/ppt/embeddings/oleObject26.bin" ContentType="application/vnd.openxmlformats-officedocument.oleObject"/>
  <Override PartName="/ppt/embeddings/oleObject35.bin" ContentType="application/vnd.openxmlformats-officedocument.oleObjec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embeddings/oleObject15.bin" ContentType="application/vnd.openxmlformats-officedocument.oleObject"/>
  <Override PartName="/ppt/notesSlides/notesSlide5.xml" ContentType="application/vnd.openxmlformats-officedocument.presentationml.notesSlide+xml"/>
  <Override PartName="/ppt/embeddings/oleObject24.bin" ContentType="application/vnd.openxmlformats-officedocument.oleObject"/>
  <Override PartName="/ppt/embeddings/oleObject33.bin" ContentType="application/vnd.openxmlformats-officedocument.oleObject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embeddings/oleObject22.bin" ContentType="application/vnd.openxmlformats-officedocument.oleObject"/>
  <Override PartName="/ppt/tags/tag7.xml" ContentType="application/vnd.openxmlformats-officedocument.presentationml.tags+xml"/>
  <Override PartName="/ppt/embeddings/oleObject31.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embeddings/oleObject20.bin" ContentType="application/vnd.openxmlformats-officedocument.oleObject"/>
  <Override PartName="/customUI/images/fix3.png" ContentType="application/octet-stream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Override PartName="/ppt/embeddings/oleObject9.bin" ContentType="application/vnd.openxmlformats-officedocument.oleObject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customUI/images/NewName.png" ContentType="application/octet-stream"/>
  <Override PartName="/ppt/embeddings/oleObject5.bin" ContentType="application/vnd.openxmlformats-officedocument.oleObject"/>
  <Override PartName="/ppt/embeddings/oleObject29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Default Extension="gif" ContentType="image/gif"/>
  <Override PartName="/ppt/embeddings/oleObject18.bin" ContentType="application/vnd.openxmlformats-officedocument.oleObject"/>
  <Override PartName="/ppt/embeddings/oleObject27.bin" ContentType="application/vnd.openxmlformats-officedocument.oleObject"/>
  <Override PartName="/ppt/notesSlides/notesSlide8.xml" ContentType="application/vnd.openxmlformats-officedocument.presentationml.notesSlide+xml"/>
  <Override PartName="/ppt/embeddings/oleObject3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Override PartName="/ppt/notesSlides/notesSlide6.xml" ContentType="application/vnd.openxmlformats-officedocument.presentationml.notesSlide+xml"/>
  <Override PartName="/ppt/embeddings/oleObject25.bin" ContentType="application/vnd.openxmlformats-officedocument.oleObject"/>
  <Override PartName="/ppt/embeddings/oleObject34.bin" ContentType="application/vnd.openxmlformats-officedocument.oleObject"/>
  <Override PartName="/ppt/embeddings/oleObject36.bin" ContentType="application/vnd.openxmlformats-officedocument.oleObject"/>
  <Override PartName="/customUI/images/ocenka.png" ContentType="application/octet-stream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embeddings/oleObject14.bin" ContentType="application/vnd.openxmlformats-officedocument.oleObject"/>
  <Override PartName="/ppt/embeddings/oleObject23.bin" ContentType="application/vnd.openxmlformats-officedocument.oleObject"/>
  <Override PartName="/ppt/embeddings/oleObject32.bin" ContentType="application/vnd.openxmlformats-officedocument.oleObjec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21.bin" ContentType="application/vnd.openxmlformats-officedocument.oleObject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embeddings/oleObject10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sldIdLst>
    <p:sldId id="256" r:id="rId2"/>
    <p:sldId id="257" r:id="rId3"/>
    <p:sldId id="261" r:id="rId4"/>
    <p:sldId id="265" r:id="rId5"/>
    <p:sldId id="266" r:id="rId6"/>
    <p:sldId id="264" r:id="rId7"/>
    <p:sldId id="263" r:id="rId8"/>
    <p:sldId id="262" r:id="rId9"/>
    <p:sldId id="267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6D92C-A892-4006-9BF6-43686422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19DAE-230D-42D3-8FB9-D9CD59A8DC7B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A5C4-ECB2-46EB-9C73-4DA99258E2A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Математика, 6 класс. Тест </a:t>
            </a:r>
            <a:r>
              <a:rPr lang="ru-RU" sz="1200" b="0" dirty="0" smtClean="0">
                <a:latin typeface="Arial" charset="0"/>
              </a:rPr>
              <a:t>по  теме «</a:t>
            </a: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1200" b="0" dirty="0" smtClean="0">
              <a:latin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96D92C-A892-4006-9BF6-436864229AE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D90243-CAF2-47A5-8A54-1528756E13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0C37D-E9E1-41A5-AF3D-263655B413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AB19A9-B480-4EB6-8B9A-1A931A67E5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462CBD-FB3C-43AE-BD81-2A6C137783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F60C6E-8065-47D0-A359-8E59EF69E0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32BAEF-FF2A-4C11-A7B1-7A81EB9CFF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565CD7-6A39-4C38-8126-85FD39F8AB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83095D-D974-4023-AACF-3D6B7C417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C94261-1827-47E1-B223-17471ACCC6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405FBA-37DA-4E16-9FC6-EB11309886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77801F-EB15-4981-88BC-30CC5FCF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5398559-D33E-404D-BBEB-582EDD1FD5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gi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hyperlink" Target="http://www.proshkolu.ru/user/shabai/file/758179/" TargetMode="External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9.bin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gif"/><Relationship Id="rId5" Type="http://schemas.openxmlformats.org/officeDocument/2006/relationships/oleObject" Target="../embeddings/oleObject7.bin"/><Relationship Id="rId10" Type="http://schemas.openxmlformats.org/officeDocument/2006/relationships/hyperlink" Target="http://www.proshkolu.ru/user/shabai/file/758175/" TargetMode="External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1.gi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gif"/><Relationship Id="rId5" Type="http://schemas.openxmlformats.org/officeDocument/2006/relationships/oleObject" Target="../embeddings/oleObject12.bin"/><Relationship Id="rId10" Type="http://schemas.openxmlformats.org/officeDocument/2006/relationships/hyperlink" Target="http://www.proshkolu.ru/user/shabai/file/758180/" TargetMode="External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9.bin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8.gi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7.gif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24.bin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4.gif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27.bin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9.jpeg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32.bin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5.gif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37.bin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51.png"/><Relationship Id="rId4" Type="http://schemas.openxmlformats.org/officeDocument/2006/relationships/notesSlide" Target="../notesSlides/notesSlide9.xml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3568" y="126876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1331640" y="2708920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</a:t>
            </a:r>
            <a:r>
              <a:rPr lang="ru-RU" sz="3200" dirty="0" smtClean="0">
                <a:latin typeface="Arial" charset="0"/>
              </a:rPr>
              <a:t>о  теме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Сложение и вычитание дробей с разными знаменателями» 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7740352" y="260648"/>
            <a:ext cx="1115616" cy="585912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</p:spTree>
    <p:custDataLst>
      <p:tags r:id="rId2"/>
    </p:custDataLst>
    <p:controls>
      <p:control spid="1026" name="TextBox1" r:id="rId3" imgW="2952720" imgH="285840"/>
    </p:controls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 hidden="1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 hidden="1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6155" name="Cena" hidden="1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Вычислите: 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395536" y="2492896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395536" y="3284984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395536" y="414908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395536" y="5013176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779838" y="1125538"/>
          <a:ext cx="2376487" cy="935037"/>
        </p:xfrm>
        <a:graphic>
          <a:graphicData uri="http://schemas.openxmlformats.org/presentationml/2006/ole">
            <p:oleObj spid="_x0000_s15362" name="Формула" r:id="rId5" imgW="495000" imgH="393480" progId="Equation.3">
              <p:embed/>
            </p:oleObj>
          </a:graphicData>
        </a:graphic>
      </p:graphicFrame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3779912" y="1124744"/>
          <a:ext cx="2376487" cy="935037"/>
        </p:xfrm>
        <a:graphic>
          <a:graphicData uri="http://schemas.openxmlformats.org/presentationml/2006/ole">
            <p:oleObj spid="_x0000_s15365" name="Формула" r:id="rId6" imgW="495000" imgH="39348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473299" y="4005064"/>
          <a:ext cx="506413" cy="649287"/>
        </p:xfrm>
        <a:graphic>
          <a:graphicData uri="http://schemas.openxmlformats.org/presentationml/2006/ole">
            <p:oleObj spid="_x0000_s1536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473299" y="3212976"/>
          <a:ext cx="506413" cy="649287"/>
        </p:xfrm>
        <a:graphic>
          <a:graphicData uri="http://schemas.openxmlformats.org/presentationml/2006/ole">
            <p:oleObj spid="_x0000_s15367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473299" y="2420888"/>
          <a:ext cx="506413" cy="649287"/>
        </p:xfrm>
        <a:graphic>
          <a:graphicData uri="http://schemas.openxmlformats.org/presentationml/2006/ole">
            <p:oleObj spid="_x0000_s15368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475656" y="4941168"/>
          <a:ext cx="506413" cy="649287"/>
        </p:xfrm>
        <a:graphic>
          <a:graphicData uri="http://schemas.openxmlformats.org/presentationml/2006/ole">
            <p:oleObj spid="_x0000_s15369" name="Формула" r:id="rId10" imgW="152280" imgH="393480" progId="Equation.3">
              <p:embed/>
            </p:oleObj>
          </a:graphicData>
        </a:graphic>
      </p:graphicFrame>
      <p:pic>
        <p:nvPicPr>
          <p:cNvPr id="15371" name="Picture 11" descr="Без названия - Юлия Владимировна Шабай">
            <a:hlinkClick r:id="rId11" tooltip="далее"/>
          </p:cNvPr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3848" y="2348880"/>
            <a:ext cx="4104456" cy="3627567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Вычислите: 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457648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346576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436510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67544" y="526596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779838" y="1125538"/>
          <a:ext cx="2376487" cy="933450"/>
        </p:xfrm>
        <a:graphic>
          <a:graphicData uri="http://schemas.openxmlformats.org/presentationml/2006/ole">
            <p:oleObj spid="_x0000_s16386" name="Формула" r:id="rId5" imgW="495000" imgH="393480" progId="Equation.3">
              <p:embed/>
            </p:oleObj>
          </a:graphicData>
        </a:graphic>
      </p:graphicFrame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691680" y="2133600"/>
          <a:ext cx="731837" cy="933450"/>
        </p:xfrm>
        <a:graphic>
          <a:graphicData uri="http://schemas.openxmlformats.org/presentationml/2006/ole">
            <p:oleObj spid="_x0000_s16387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1692275" y="3143250"/>
          <a:ext cx="731838" cy="933450"/>
        </p:xfrm>
        <a:graphic>
          <a:graphicData uri="http://schemas.openxmlformats.org/presentationml/2006/ole">
            <p:oleObj spid="_x0000_s16388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1679923" y="4079726"/>
          <a:ext cx="731837" cy="933450"/>
        </p:xfrm>
        <a:graphic>
          <a:graphicData uri="http://schemas.openxmlformats.org/presentationml/2006/ole">
            <p:oleObj spid="_x0000_s16389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1649413" y="5015830"/>
          <a:ext cx="671512" cy="933450"/>
        </p:xfrm>
        <a:graphic>
          <a:graphicData uri="http://schemas.openxmlformats.org/presentationml/2006/ole">
            <p:oleObj spid="_x0000_s16390" name="Формула" r:id="rId9" imgW="139680" imgH="393480" progId="Equation.3">
              <p:embed/>
            </p:oleObj>
          </a:graphicData>
        </a:graphic>
      </p:graphicFrame>
      <p:pic>
        <p:nvPicPr>
          <p:cNvPr id="16394" name="Picture 10" descr="Без названия - Юлия Владимировна Шабай">
            <a:hlinkClick r:id="rId10" tooltip="далее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3851920" y="2348880"/>
            <a:ext cx="3672408" cy="3017491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169616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335699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4437112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67544" y="5445224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1331640" y="26064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charset="0"/>
              </a:rPr>
              <a:t>Сколько содержится десятых  в        ?</a:t>
            </a:r>
            <a:endParaRPr lang="ru-RU" sz="2800" dirty="0">
              <a:latin typeface="Arial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732240" y="0"/>
          <a:ext cx="771103" cy="1080073"/>
        </p:xfrm>
        <a:graphic>
          <a:graphicData uri="http://schemas.openxmlformats.org/presentationml/2006/ole">
            <p:oleObj spid="_x0000_s17410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547664" y="1988840"/>
          <a:ext cx="720080" cy="1008062"/>
        </p:xfrm>
        <a:graphic>
          <a:graphicData uri="http://schemas.openxmlformats.org/presentationml/2006/ole">
            <p:oleObj spid="_x0000_s17411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47664" y="3068638"/>
          <a:ext cx="576064" cy="1008062"/>
        </p:xfrm>
        <a:graphic>
          <a:graphicData uri="http://schemas.openxmlformats.org/presentationml/2006/ole">
            <p:oleObj spid="_x0000_s17412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547664" y="4221163"/>
          <a:ext cx="524421" cy="1008062"/>
        </p:xfrm>
        <a:graphic>
          <a:graphicData uri="http://schemas.openxmlformats.org/presentationml/2006/ole">
            <p:oleObj spid="_x0000_s17413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528887" y="5157788"/>
          <a:ext cx="594841" cy="1008062"/>
        </p:xfrm>
        <a:graphic>
          <a:graphicData uri="http://schemas.openxmlformats.org/presentationml/2006/ole">
            <p:oleObj spid="_x0000_s17414" name="Формула" r:id="rId9" imgW="203040" imgH="393480" progId="Equation.3">
              <p:embed/>
            </p:oleObj>
          </a:graphicData>
        </a:graphic>
      </p:graphicFrame>
      <p:pic>
        <p:nvPicPr>
          <p:cNvPr id="17418" name="Picture 10" descr="улитка - Юлия Владимировна Шабай">
            <a:hlinkClick r:id="rId10" tooltip="далее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3347864" y="2996952"/>
            <a:ext cx="5184576" cy="1597192"/>
          </a:xfrm>
          <a:prstGeom prst="rect">
            <a:avLst/>
          </a:prstGeom>
          <a:noFill/>
        </p:spPr>
      </p:pic>
      <p:pic>
        <p:nvPicPr>
          <p:cNvPr id="63" name="Picture 9" descr="book3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23323" y="764704"/>
            <a:ext cx="2520677" cy="2520677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Сократите дробь: 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3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313632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324973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425784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526596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aphicFrame>
        <p:nvGraphicFramePr>
          <p:cNvPr id="18434" name="Object 269"/>
          <p:cNvGraphicFramePr>
            <a:graphicFrameLocks noChangeAspect="1"/>
          </p:cNvGraphicFramePr>
          <p:nvPr/>
        </p:nvGraphicFramePr>
        <p:xfrm>
          <a:off x="4211960" y="1196752"/>
          <a:ext cx="576064" cy="1124744"/>
        </p:xfrm>
        <a:graphic>
          <a:graphicData uri="http://schemas.openxmlformats.org/presentationml/2006/ole">
            <p:oleObj spid="_x0000_s18434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18435" name="Object 269"/>
          <p:cNvGraphicFramePr>
            <a:graphicFrameLocks noChangeAspect="1"/>
          </p:cNvGraphicFramePr>
          <p:nvPr/>
        </p:nvGraphicFramePr>
        <p:xfrm>
          <a:off x="1475656" y="2060575"/>
          <a:ext cx="407987" cy="863600"/>
        </p:xfrm>
        <a:graphic>
          <a:graphicData uri="http://schemas.openxmlformats.org/presentationml/2006/ole">
            <p:oleObj spid="_x0000_s18435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475656" y="2996952"/>
          <a:ext cx="407987" cy="863600"/>
        </p:xfrm>
        <a:graphic>
          <a:graphicData uri="http://schemas.openxmlformats.org/presentationml/2006/ole">
            <p:oleObj spid="_x0000_s18436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461046" y="4005263"/>
          <a:ext cx="374650" cy="863600"/>
        </p:xfrm>
        <a:graphic>
          <a:graphicData uri="http://schemas.openxmlformats.org/presentationml/2006/ole">
            <p:oleObj spid="_x0000_s18437" name="Формула" r:id="rId8" imgW="139680" imgH="3934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493838" y="5013325"/>
          <a:ext cx="373062" cy="863600"/>
        </p:xfrm>
        <a:graphic>
          <a:graphicData uri="http://schemas.openxmlformats.org/presentationml/2006/ole">
            <p:oleObj spid="_x0000_s18438" name="Формула" r:id="rId9" imgW="139680" imgH="393480" progId="Equation.3">
              <p:embed/>
            </p:oleObj>
          </a:graphicData>
        </a:graphic>
      </p:graphicFrame>
      <p:pic>
        <p:nvPicPr>
          <p:cNvPr id="61" name="Picture 10" descr="book37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3356992"/>
            <a:ext cx="3518577" cy="2088232"/>
          </a:xfrm>
          <a:prstGeom prst="rect">
            <a:avLst/>
          </a:prstGeom>
          <a:noFill/>
        </p:spPr>
      </p:pic>
      <p:pic>
        <p:nvPicPr>
          <p:cNvPr id="18439" name="Picture 7" descr="C:\Users\Владелец\Desktop\Презентации 6 класс\анимированные\30R6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44208" y="1340768"/>
            <a:ext cx="2304256" cy="2441414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 advClick="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4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673672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3537768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440186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5337968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323528" y="260648"/>
            <a:ext cx="86764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         Решите задачу:</a:t>
            </a:r>
          </a:p>
          <a:p>
            <a:pPr algn="just"/>
            <a:r>
              <a:rPr lang="ru-RU" sz="2000" dirty="0" smtClean="0"/>
              <a:t>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403648" y="2636912"/>
          <a:ext cx="1360487" cy="792088"/>
        </p:xfrm>
        <a:graphic>
          <a:graphicData uri="http://schemas.openxmlformats.org/presentationml/2006/ole">
            <p:oleObj spid="_x0000_s19458" name="Формула" r:id="rId5" imgW="507960" imgH="393480" progId="Equation.3">
              <p:embed/>
            </p:oleObj>
          </a:graphicData>
        </a:graphic>
      </p:graphicFrame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1403648" y="3429000"/>
          <a:ext cx="1360487" cy="792088"/>
        </p:xfrm>
        <a:graphic>
          <a:graphicData uri="http://schemas.openxmlformats.org/presentationml/2006/ole">
            <p:oleObj spid="_x0000_s19462" name="Формула" r:id="rId6" imgW="507960" imgH="393480" progId="Equation.3">
              <p:embed/>
            </p:oleObj>
          </a:graphicData>
        </a:graphic>
      </p:graphicFrame>
      <p:graphicFrame>
        <p:nvGraphicFramePr>
          <p:cNvPr id="19464" name="Object 2"/>
          <p:cNvGraphicFramePr>
            <a:graphicFrameLocks noChangeAspect="1"/>
          </p:cNvGraphicFramePr>
          <p:nvPr/>
        </p:nvGraphicFramePr>
        <p:xfrm>
          <a:off x="1403648" y="4221088"/>
          <a:ext cx="1360488" cy="792162"/>
        </p:xfrm>
        <a:graphic>
          <a:graphicData uri="http://schemas.openxmlformats.org/presentationml/2006/ole">
            <p:oleObj spid="_x0000_s19464" name="Формула" r:id="rId7" imgW="507960" imgH="393480" progId="Equation.3">
              <p:embed/>
            </p:oleObj>
          </a:graphicData>
        </a:graphic>
      </p:graphicFrame>
      <p:graphicFrame>
        <p:nvGraphicFramePr>
          <p:cNvPr id="19465" name="Object 2"/>
          <p:cNvGraphicFramePr>
            <a:graphicFrameLocks noChangeAspect="1"/>
          </p:cNvGraphicFramePr>
          <p:nvPr/>
        </p:nvGraphicFramePr>
        <p:xfrm>
          <a:off x="1403648" y="5301208"/>
          <a:ext cx="1360488" cy="792162"/>
        </p:xfrm>
        <a:graphic>
          <a:graphicData uri="http://schemas.openxmlformats.org/presentationml/2006/ole">
            <p:oleObj spid="_x0000_s19465" name="Формула" r:id="rId8" imgW="507960" imgH="393480" progId="Equation.3">
              <p:embed/>
            </p:oleObj>
          </a:graphicData>
        </a:graphic>
      </p:graphicFrame>
      <p:grpSp>
        <p:nvGrpSpPr>
          <p:cNvPr id="64" name="Group 15"/>
          <p:cNvGrpSpPr>
            <a:grpSpLocks/>
          </p:cNvGrpSpPr>
          <p:nvPr/>
        </p:nvGrpSpPr>
        <p:grpSpPr bwMode="auto">
          <a:xfrm flipH="1">
            <a:off x="6300192" y="2132856"/>
            <a:ext cx="2160240" cy="3958258"/>
            <a:chOff x="1842" y="459"/>
            <a:chExt cx="2075" cy="3402"/>
          </a:xfrm>
        </p:grpSpPr>
        <p:pic>
          <p:nvPicPr>
            <p:cNvPr id="65" name="Picture 9" descr="Рисунок13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842" y="459"/>
              <a:ext cx="2075" cy="3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2748" y="2523"/>
              <a:ext cx="269" cy="114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8" y="18"/>
                </a:cxn>
                <a:cxn ang="0">
                  <a:pos x="90" y="36"/>
                </a:cxn>
                <a:cxn ang="0">
                  <a:pos x="138" y="42"/>
                </a:cxn>
                <a:cxn ang="0">
                  <a:pos x="186" y="42"/>
                </a:cxn>
                <a:cxn ang="0">
                  <a:pos x="228" y="36"/>
                </a:cxn>
                <a:cxn ang="0">
                  <a:pos x="258" y="30"/>
                </a:cxn>
                <a:cxn ang="0">
                  <a:pos x="270" y="84"/>
                </a:cxn>
                <a:cxn ang="0">
                  <a:pos x="210" y="96"/>
                </a:cxn>
                <a:cxn ang="0">
                  <a:pos x="180" y="114"/>
                </a:cxn>
                <a:cxn ang="0">
                  <a:pos x="156" y="114"/>
                </a:cxn>
                <a:cxn ang="0">
                  <a:pos x="102" y="114"/>
                </a:cxn>
                <a:cxn ang="0">
                  <a:pos x="78" y="90"/>
                </a:cxn>
                <a:cxn ang="0">
                  <a:pos x="24" y="84"/>
                </a:cxn>
                <a:cxn ang="0">
                  <a:pos x="6" y="84"/>
                </a:cxn>
                <a:cxn ang="0">
                  <a:pos x="0" y="18"/>
                </a:cxn>
                <a:cxn ang="0">
                  <a:pos x="12" y="0"/>
                </a:cxn>
              </a:cxnLst>
              <a:rect l="0" t="0" r="r" b="b"/>
              <a:pathLst>
                <a:path w="270" h="114">
                  <a:moveTo>
                    <a:pt x="12" y="0"/>
                  </a:moveTo>
                  <a:lnTo>
                    <a:pt x="48" y="18"/>
                  </a:lnTo>
                  <a:lnTo>
                    <a:pt x="90" y="36"/>
                  </a:lnTo>
                  <a:lnTo>
                    <a:pt x="138" y="42"/>
                  </a:lnTo>
                  <a:lnTo>
                    <a:pt x="186" y="42"/>
                  </a:lnTo>
                  <a:lnTo>
                    <a:pt x="228" y="36"/>
                  </a:lnTo>
                  <a:lnTo>
                    <a:pt x="258" y="30"/>
                  </a:lnTo>
                  <a:lnTo>
                    <a:pt x="270" y="84"/>
                  </a:lnTo>
                  <a:lnTo>
                    <a:pt x="210" y="96"/>
                  </a:lnTo>
                  <a:lnTo>
                    <a:pt x="180" y="114"/>
                  </a:lnTo>
                  <a:lnTo>
                    <a:pt x="156" y="114"/>
                  </a:lnTo>
                  <a:lnTo>
                    <a:pt x="102" y="114"/>
                  </a:lnTo>
                  <a:lnTo>
                    <a:pt x="78" y="90"/>
                  </a:lnTo>
                  <a:lnTo>
                    <a:pt x="24" y="84"/>
                  </a:lnTo>
                  <a:lnTo>
                    <a:pt x="6" y="84"/>
                  </a:lnTo>
                  <a:lnTo>
                    <a:pt x="0" y="1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99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2370" y="2745"/>
              <a:ext cx="984" cy="810"/>
            </a:xfrm>
            <a:custGeom>
              <a:avLst/>
              <a:gdLst/>
              <a:ahLst/>
              <a:cxnLst>
                <a:cxn ang="0">
                  <a:pos x="384" y="72"/>
                </a:cxn>
                <a:cxn ang="0">
                  <a:pos x="450" y="66"/>
                </a:cxn>
                <a:cxn ang="0">
                  <a:pos x="510" y="12"/>
                </a:cxn>
                <a:cxn ang="0">
                  <a:pos x="588" y="0"/>
                </a:cxn>
                <a:cxn ang="0">
                  <a:pos x="654" y="0"/>
                </a:cxn>
                <a:cxn ang="0">
                  <a:pos x="684" y="0"/>
                </a:cxn>
                <a:cxn ang="0">
                  <a:pos x="690" y="84"/>
                </a:cxn>
                <a:cxn ang="0">
                  <a:pos x="726" y="216"/>
                </a:cxn>
                <a:cxn ang="0">
                  <a:pos x="768" y="324"/>
                </a:cxn>
                <a:cxn ang="0">
                  <a:pos x="780" y="372"/>
                </a:cxn>
                <a:cxn ang="0">
                  <a:pos x="984" y="678"/>
                </a:cxn>
                <a:cxn ang="0">
                  <a:pos x="918" y="726"/>
                </a:cxn>
                <a:cxn ang="0">
                  <a:pos x="738" y="444"/>
                </a:cxn>
                <a:cxn ang="0">
                  <a:pos x="660" y="288"/>
                </a:cxn>
                <a:cxn ang="0">
                  <a:pos x="630" y="138"/>
                </a:cxn>
                <a:cxn ang="0">
                  <a:pos x="660" y="306"/>
                </a:cxn>
                <a:cxn ang="0">
                  <a:pos x="732" y="444"/>
                </a:cxn>
                <a:cxn ang="0">
                  <a:pos x="924" y="732"/>
                </a:cxn>
                <a:cxn ang="0">
                  <a:pos x="852" y="768"/>
                </a:cxn>
                <a:cxn ang="0">
                  <a:pos x="738" y="786"/>
                </a:cxn>
                <a:cxn ang="0">
                  <a:pos x="630" y="810"/>
                </a:cxn>
                <a:cxn ang="0">
                  <a:pos x="534" y="792"/>
                </a:cxn>
                <a:cxn ang="0">
                  <a:pos x="444" y="792"/>
                </a:cxn>
                <a:cxn ang="0">
                  <a:pos x="372" y="786"/>
                </a:cxn>
                <a:cxn ang="0">
                  <a:pos x="258" y="768"/>
                </a:cxn>
                <a:cxn ang="0">
                  <a:pos x="78" y="702"/>
                </a:cxn>
                <a:cxn ang="0">
                  <a:pos x="0" y="684"/>
                </a:cxn>
                <a:cxn ang="0">
                  <a:pos x="150" y="402"/>
                </a:cxn>
                <a:cxn ang="0">
                  <a:pos x="162" y="312"/>
                </a:cxn>
                <a:cxn ang="0">
                  <a:pos x="198" y="204"/>
                </a:cxn>
                <a:cxn ang="0">
                  <a:pos x="342" y="210"/>
                </a:cxn>
                <a:cxn ang="0">
                  <a:pos x="384" y="72"/>
                </a:cxn>
              </a:cxnLst>
              <a:rect l="0" t="0" r="r" b="b"/>
              <a:pathLst>
                <a:path w="984" h="810">
                  <a:moveTo>
                    <a:pt x="384" y="72"/>
                  </a:moveTo>
                  <a:lnTo>
                    <a:pt x="450" y="66"/>
                  </a:lnTo>
                  <a:lnTo>
                    <a:pt x="510" y="12"/>
                  </a:lnTo>
                  <a:lnTo>
                    <a:pt x="588" y="0"/>
                  </a:lnTo>
                  <a:lnTo>
                    <a:pt x="654" y="0"/>
                  </a:lnTo>
                  <a:lnTo>
                    <a:pt x="684" y="0"/>
                  </a:lnTo>
                  <a:lnTo>
                    <a:pt x="690" y="84"/>
                  </a:lnTo>
                  <a:lnTo>
                    <a:pt x="726" y="216"/>
                  </a:lnTo>
                  <a:lnTo>
                    <a:pt x="768" y="324"/>
                  </a:lnTo>
                  <a:lnTo>
                    <a:pt x="780" y="372"/>
                  </a:lnTo>
                  <a:lnTo>
                    <a:pt x="984" y="678"/>
                  </a:lnTo>
                  <a:lnTo>
                    <a:pt x="918" y="726"/>
                  </a:lnTo>
                  <a:lnTo>
                    <a:pt x="738" y="444"/>
                  </a:lnTo>
                  <a:lnTo>
                    <a:pt x="660" y="288"/>
                  </a:lnTo>
                  <a:lnTo>
                    <a:pt x="630" y="138"/>
                  </a:lnTo>
                  <a:lnTo>
                    <a:pt x="660" y="306"/>
                  </a:lnTo>
                  <a:lnTo>
                    <a:pt x="732" y="444"/>
                  </a:lnTo>
                  <a:lnTo>
                    <a:pt x="924" y="732"/>
                  </a:lnTo>
                  <a:lnTo>
                    <a:pt x="852" y="768"/>
                  </a:lnTo>
                  <a:lnTo>
                    <a:pt x="738" y="786"/>
                  </a:lnTo>
                  <a:lnTo>
                    <a:pt x="630" y="810"/>
                  </a:lnTo>
                  <a:lnTo>
                    <a:pt x="534" y="792"/>
                  </a:lnTo>
                  <a:lnTo>
                    <a:pt x="444" y="792"/>
                  </a:lnTo>
                  <a:lnTo>
                    <a:pt x="372" y="786"/>
                  </a:lnTo>
                  <a:lnTo>
                    <a:pt x="258" y="768"/>
                  </a:lnTo>
                  <a:lnTo>
                    <a:pt x="78" y="702"/>
                  </a:lnTo>
                  <a:lnTo>
                    <a:pt x="0" y="684"/>
                  </a:lnTo>
                  <a:lnTo>
                    <a:pt x="150" y="402"/>
                  </a:lnTo>
                  <a:lnTo>
                    <a:pt x="162" y="312"/>
                  </a:lnTo>
                  <a:lnTo>
                    <a:pt x="198" y="204"/>
                  </a:lnTo>
                  <a:lnTo>
                    <a:pt x="342" y="210"/>
                  </a:lnTo>
                  <a:lnTo>
                    <a:pt x="384" y="72"/>
                  </a:lnTo>
                  <a:close/>
                </a:path>
              </a:pathLst>
            </a:custGeom>
            <a:solidFill>
              <a:srgbClr val="FF999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2940" y="2892"/>
              <a:ext cx="276" cy="618"/>
            </a:xfrm>
            <a:custGeom>
              <a:avLst/>
              <a:gdLst/>
              <a:ahLst/>
              <a:cxnLst>
                <a:cxn ang="0">
                  <a:pos x="276" y="618"/>
                </a:cxn>
                <a:cxn ang="0">
                  <a:pos x="42" y="216"/>
                </a:cxn>
                <a:cxn ang="0">
                  <a:pos x="0" y="0"/>
                </a:cxn>
              </a:cxnLst>
              <a:rect l="0" t="0" r="r" b="b"/>
              <a:pathLst>
                <a:path w="276" h="618">
                  <a:moveTo>
                    <a:pt x="276" y="618"/>
                  </a:moveTo>
                  <a:lnTo>
                    <a:pt x="42" y="216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2868" y="2892"/>
              <a:ext cx="133" cy="666"/>
            </a:xfrm>
            <a:custGeom>
              <a:avLst/>
              <a:gdLst/>
              <a:ahLst/>
              <a:cxnLst>
                <a:cxn ang="0">
                  <a:pos x="132" y="666"/>
                </a:cxn>
                <a:cxn ang="0">
                  <a:pos x="30" y="252"/>
                </a:cxn>
                <a:cxn ang="0">
                  <a:pos x="0" y="0"/>
                </a:cxn>
              </a:cxnLst>
              <a:rect l="0" t="0" r="r" b="b"/>
              <a:pathLst>
                <a:path w="132" h="666">
                  <a:moveTo>
                    <a:pt x="132" y="666"/>
                  </a:moveTo>
                  <a:lnTo>
                    <a:pt x="30" y="252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2814" y="2880"/>
              <a:ext cx="90" cy="654"/>
            </a:xfrm>
            <a:custGeom>
              <a:avLst/>
              <a:gdLst/>
              <a:ahLst/>
              <a:cxnLst>
                <a:cxn ang="0">
                  <a:pos x="90" y="654"/>
                </a:cxn>
                <a:cxn ang="0">
                  <a:pos x="18" y="264"/>
                </a:cxn>
                <a:cxn ang="0">
                  <a:pos x="0" y="0"/>
                </a:cxn>
              </a:cxnLst>
              <a:rect l="0" t="0" r="r" b="b"/>
              <a:pathLst>
                <a:path w="90" h="654">
                  <a:moveTo>
                    <a:pt x="90" y="654"/>
                  </a:moveTo>
                  <a:lnTo>
                    <a:pt x="18" y="264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71" name="Picture 17" descr="afficher_image56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3573016"/>
            <a:ext cx="1368152" cy="239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323528" y="1268760"/>
            <a:ext cx="8604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Из 20 м ткани сшили 8 одинаковых платьев для взрослых, а из 12 м ткани сшили 8 детских платьев. Сколько метров ткани пошло на одно детское платье и сколько на одно платье для взрослых?</a:t>
            </a:r>
            <a:endParaRPr lang="ru-RU" dirty="0"/>
          </a:p>
        </p:txBody>
      </p:sp>
    </p:spTree>
    <p:custDataLst>
      <p:tags r:id="rId2"/>
    </p:custData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Решите задачу: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5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529656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3573016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4473872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5409976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251520" y="112474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Из 42 м полотна сшили 10 пододеяльников, а из 33 м – 15 простыней. Сколько полотна идет на комплект, в который входит 1 простыня и 1 пододеяльник.</a:t>
            </a:r>
            <a:endParaRPr lang="ru-RU" sz="2400" dirty="0"/>
          </a:p>
        </p:txBody>
      </p:sp>
      <p:sp>
        <p:nvSpPr>
          <p:cNvPr id="59" name="Freeform 42" descr="Букет"/>
          <p:cNvSpPr>
            <a:spLocks/>
          </p:cNvSpPr>
          <p:nvPr/>
        </p:nvSpPr>
        <p:spPr bwMode="auto">
          <a:xfrm rot="2286530">
            <a:off x="5816188" y="2813773"/>
            <a:ext cx="2294794" cy="2957767"/>
          </a:xfrm>
          <a:custGeom>
            <a:avLst/>
            <a:gdLst/>
            <a:ahLst/>
            <a:cxnLst>
              <a:cxn ang="0">
                <a:pos x="3" y="2152"/>
              </a:cxn>
              <a:cxn ang="0">
                <a:pos x="115" y="1640"/>
              </a:cxn>
              <a:cxn ang="0">
                <a:pos x="627" y="792"/>
              </a:cxn>
              <a:cxn ang="0">
                <a:pos x="787" y="184"/>
              </a:cxn>
              <a:cxn ang="0">
                <a:pos x="723" y="24"/>
              </a:cxn>
              <a:cxn ang="0">
                <a:pos x="787" y="40"/>
              </a:cxn>
              <a:cxn ang="0">
                <a:pos x="1251" y="248"/>
              </a:cxn>
              <a:cxn ang="0">
                <a:pos x="1923" y="664"/>
              </a:cxn>
              <a:cxn ang="0">
                <a:pos x="2291" y="760"/>
              </a:cxn>
              <a:cxn ang="0">
                <a:pos x="2227" y="808"/>
              </a:cxn>
              <a:cxn ang="0">
                <a:pos x="2051" y="1112"/>
              </a:cxn>
              <a:cxn ang="0">
                <a:pos x="1619" y="2184"/>
              </a:cxn>
              <a:cxn ang="0">
                <a:pos x="1587" y="2584"/>
              </a:cxn>
              <a:cxn ang="0">
                <a:pos x="1443" y="2552"/>
              </a:cxn>
              <a:cxn ang="0">
                <a:pos x="1011" y="2504"/>
              </a:cxn>
              <a:cxn ang="0">
                <a:pos x="531" y="2344"/>
              </a:cxn>
              <a:cxn ang="0">
                <a:pos x="99" y="2232"/>
              </a:cxn>
              <a:cxn ang="0">
                <a:pos x="3" y="2152"/>
              </a:cxn>
            </a:cxnLst>
            <a:rect l="0" t="0" r="r" b="b"/>
            <a:pathLst>
              <a:path w="2342" h="2645">
                <a:moveTo>
                  <a:pt x="3" y="2152"/>
                </a:moveTo>
                <a:cubicBezTo>
                  <a:pt x="6" y="2053"/>
                  <a:pt x="11" y="1867"/>
                  <a:pt x="115" y="1640"/>
                </a:cubicBezTo>
                <a:cubicBezTo>
                  <a:pt x="219" y="1413"/>
                  <a:pt x="515" y="1035"/>
                  <a:pt x="627" y="792"/>
                </a:cubicBezTo>
                <a:cubicBezTo>
                  <a:pt x="739" y="549"/>
                  <a:pt x="771" y="312"/>
                  <a:pt x="787" y="184"/>
                </a:cubicBezTo>
                <a:cubicBezTo>
                  <a:pt x="803" y="56"/>
                  <a:pt x="723" y="48"/>
                  <a:pt x="723" y="24"/>
                </a:cubicBezTo>
                <a:cubicBezTo>
                  <a:pt x="723" y="0"/>
                  <a:pt x="699" y="3"/>
                  <a:pt x="787" y="40"/>
                </a:cubicBezTo>
                <a:cubicBezTo>
                  <a:pt x="875" y="77"/>
                  <a:pt x="1062" y="144"/>
                  <a:pt x="1251" y="248"/>
                </a:cubicBezTo>
                <a:cubicBezTo>
                  <a:pt x="1440" y="352"/>
                  <a:pt x="1750" y="579"/>
                  <a:pt x="1923" y="664"/>
                </a:cubicBezTo>
                <a:cubicBezTo>
                  <a:pt x="2096" y="749"/>
                  <a:pt x="2240" y="736"/>
                  <a:pt x="2291" y="760"/>
                </a:cubicBezTo>
                <a:cubicBezTo>
                  <a:pt x="2342" y="784"/>
                  <a:pt x="2267" y="749"/>
                  <a:pt x="2227" y="808"/>
                </a:cubicBezTo>
                <a:cubicBezTo>
                  <a:pt x="2187" y="867"/>
                  <a:pt x="2152" y="883"/>
                  <a:pt x="2051" y="1112"/>
                </a:cubicBezTo>
                <a:cubicBezTo>
                  <a:pt x="1950" y="1341"/>
                  <a:pt x="1696" y="1939"/>
                  <a:pt x="1619" y="2184"/>
                </a:cubicBezTo>
                <a:cubicBezTo>
                  <a:pt x="1542" y="2429"/>
                  <a:pt x="1616" y="2523"/>
                  <a:pt x="1587" y="2584"/>
                </a:cubicBezTo>
                <a:cubicBezTo>
                  <a:pt x="1558" y="2645"/>
                  <a:pt x="1539" y="2565"/>
                  <a:pt x="1443" y="2552"/>
                </a:cubicBezTo>
                <a:cubicBezTo>
                  <a:pt x="1347" y="2539"/>
                  <a:pt x="1163" y="2539"/>
                  <a:pt x="1011" y="2504"/>
                </a:cubicBezTo>
                <a:cubicBezTo>
                  <a:pt x="859" y="2469"/>
                  <a:pt x="683" y="2389"/>
                  <a:pt x="531" y="2344"/>
                </a:cubicBezTo>
                <a:cubicBezTo>
                  <a:pt x="379" y="2299"/>
                  <a:pt x="187" y="2259"/>
                  <a:pt x="99" y="2232"/>
                </a:cubicBezTo>
                <a:cubicBezTo>
                  <a:pt x="11" y="2205"/>
                  <a:pt x="0" y="2251"/>
                  <a:pt x="3" y="2152"/>
                </a:cubicBez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0" name="Group 45"/>
          <p:cNvGrpSpPr>
            <a:grpSpLocks/>
          </p:cNvGrpSpPr>
          <p:nvPr/>
        </p:nvGrpSpPr>
        <p:grpSpPr bwMode="auto">
          <a:xfrm rot="1131811">
            <a:off x="4262169" y="2202901"/>
            <a:ext cx="2563878" cy="3409110"/>
            <a:chOff x="1765" y="1475"/>
            <a:chExt cx="2336" cy="2578"/>
          </a:xfrm>
        </p:grpSpPr>
        <p:sp>
          <p:nvSpPr>
            <p:cNvPr id="61" name="Freeform 43" descr="Букет"/>
            <p:cNvSpPr>
              <a:spLocks/>
            </p:cNvSpPr>
            <p:nvPr/>
          </p:nvSpPr>
          <p:spPr bwMode="auto">
            <a:xfrm>
              <a:off x="1765" y="1475"/>
              <a:ext cx="2336" cy="2578"/>
            </a:xfrm>
            <a:custGeom>
              <a:avLst/>
              <a:gdLst/>
              <a:ahLst/>
              <a:cxnLst>
                <a:cxn ang="0">
                  <a:pos x="3" y="2085"/>
                </a:cxn>
                <a:cxn ang="0">
                  <a:pos x="115" y="1573"/>
                </a:cxn>
                <a:cxn ang="0">
                  <a:pos x="627" y="725"/>
                </a:cxn>
                <a:cxn ang="0">
                  <a:pos x="787" y="117"/>
                </a:cxn>
                <a:cxn ang="0">
                  <a:pos x="835" y="21"/>
                </a:cxn>
                <a:cxn ang="0">
                  <a:pos x="963" y="53"/>
                </a:cxn>
                <a:cxn ang="0">
                  <a:pos x="1251" y="181"/>
                </a:cxn>
                <a:cxn ang="0">
                  <a:pos x="1955" y="501"/>
                </a:cxn>
                <a:cxn ang="0">
                  <a:pos x="2291" y="693"/>
                </a:cxn>
                <a:cxn ang="0">
                  <a:pos x="2227" y="741"/>
                </a:cxn>
                <a:cxn ang="0">
                  <a:pos x="2051" y="1045"/>
                </a:cxn>
                <a:cxn ang="0">
                  <a:pos x="1619" y="2117"/>
                </a:cxn>
                <a:cxn ang="0">
                  <a:pos x="1587" y="2517"/>
                </a:cxn>
                <a:cxn ang="0">
                  <a:pos x="1443" y="2485"/>
                </a:cxn>
                <a:cxn ang="0">
                  <a:pos x="1011" y="2437"/>
                </a:cxn>
                <a:cxn ang="0">
                  <a:pos x="531" y="2277"/>
                </a:cxn>
                <a:cxn ang="0">
                  <a:pos x="99" y="2165"/>
                </a:cxn>
                <a:cxn ang="0">
                  <a:pos x="3" y="2085"/>
                </a:cxn>
              </a:cxnLst>
              <a:rect l="0" t="0" r="r" b="b"/>
              <a:pathLst>
                <a:path w="2336" h="2578">
                  <a:moveTo>
                    <a:pt x="3" y="2085"/>
                  </a:moveTo>
                  <a:cubicBezTo>
                    <a:pt x="6" y="1986"/>
                    <a:pt x="11" y="1800"/>
                    <a:pt x="115" y="1573"/>
                  </a:cubicBezTo>
                  <a:cubicBezTo>
                    <a:pt x="219" y="1346"/>
                    <a:pt x="515" y="968"/>
                    <a:pt x="627" y="725"/>
                  </a:cubicBezTo>
                  <a:cubicBezTo>
                    <a:pt x="739" y="482"/>
                    <a:pt x="752" y="234"/>
                    <a:pt x="787" y="117"/>
                  </a:cubicBezTo>
                  <a:cubicBezTo>
                    <a:pt x="822" y="0"/>
                    <a:pt x="806" y="32"/>
                    <a:pt x="835" y="21"/>
                  </a:cubicBezTo>
                  <a:cubicBezTo>
                    <a:pt x="864" y="10"/>
                    <a:pt x="894" y="26"/>
                    <a:pt x="963" y="53"/>
                  </a:cubicBezTo>
                  <a:cubicBezTo>
                    <a:pt x="1032" y="80"/>
                    <a:pt x="1086" y="106"/>
                    <a:pt x="1251" y="181"/>
                  </a:cubicBezTo>
                  <a:cubicBezTo>
                    <a:pt x="1416" y="256"/>
                    <a:pt x="1782" y="416"/>
                    <a:pt x="1955" y="501"/>
                  </a:cubicBezTo>
                  <a:cubicBezTo>
                    <a:pt x="2128" y="586"/>
                    <a:pt x="2246" y="653"/>
                    <a:pt x="2291" y="693"/>
                  </a:cubicBezTo>
                  <a:cubicBezTo>
                    <a:pt x="2336" y="733"/>
                    <a:pt x="2267" y="682"/>
                    <a:pt x="2227" y="741"/>
                  </a:cubicBezTo>
                  <a:cubicBezTo>
                    <a:pt x="2187" y="800"/>
                    <a:pt x="2152" y="816"/>
                    <a:pt x="2051" y="1045"/>
                  </a:cubicBezTo>
                  <a:cubicBezTo>
                    <a:pt x="1950" y="1274"/>
                    <a:pt x="1696" y="1872"/>
                    <a:pt x="1619" y="2117"/>
                  </a:cubicBezTo>
                  <a:cubicBezTo>
                    <a:pt x="1542" y="2362"/>
                    <a:pt x="1616" y="2456"/>
                    <a:pt x="1587" y="2517"/>
                  </a:cubicBezTo>
                  <a:cubicBezTo>
                    <a:pt x="1558" y="2578"/>
                    <a:pt x="1539" y="2498"/>
                    <a:pt x="1443" y="2485"/>
                  </a:cubicBezTo>
                  <a:cubicBezTo>
                    <a:pt x="1347" y="2472"/>
                    <a:pt x="1163" y="2472"/>
                    <a:pt x="1011" y="2437"/>
                  </a:cubicBezTo>
                  <a:cubicBezTo>
                    <a:pt x="859" y="2402"/>
                    <a:pt x="683" y="2322"/>
                    <a:pt x="531" y="2277"/>
                  </a:cubicBezTo>
                  <a:cubicBezTo>
                    <a:pt x="379" y="2232"/>
                    <a:pt x="187" y="2192"/>
                    <a:pt x="99" y="2165"/>
                  </a:cubicBezTo>
                  <a:cubicBezTo>
                    <a:pt x="11" y="2138"/>
                    <a:pt x="0" y="2184"/>
                    <a:pt x="3" y="2085"/>
                  </a:cubicBez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Freeform 44"/>
            <p:cNvSpPr>
              <a:spLocks/>
            </p:cNvSpPr>
            <p:nvPr/>
          </p:nvSpPr>
          <p:spPr bwMode="auto">
            <a:xfrm>
              <a:off x="2503" y="2232"/>
              <a:ext cx="848" cy="1120"/>
            </a:xfrm>
            <a:custGeom>
              <a:avLst/>
              <a:gdLst/>
              <a:ahLst/>
              <a:cxnLst>
                <a:cxn ang="0">
                  <a:pos x="528" y="96"/>
                </a:cxn>
                <a:cxn ang="0">
                  <a:pos x="0" y="416"/>
                </a:cxn>
                <a:cxn ang="0">
                  <a:pos x="208" y="1120"/>
                </a:cxn>
                <a:cxn ang="0">
                  <a:pos x="848" y="752"/>
                </a:cxn>
                <a:cxn ang="0">
                  <a:pos x="624" y="16"/>
                </a:cxn>
                <a:cxn ang="0">
                  <a:pos x="0" y="432"/>
                </a:cxn>
                <a:cxn ang="0">
                  <a:pos x="112" y="464"/>
                </a:cxn>
                <a:cxn ang="0">
                  <a:pos x="592" y="160"/>
                </a:cxn>
                <a:cxn ang="0">
                  <a:pos x="624" y="0"/>
                </a:cxn>
                <a:cxn ang="0">
                  <a:pos x="592" y="144"/>
                </a:cxn>
                <a:cxn ang="0">
                  <a:pos x="752" y="704"/>
                </a:cxn>
                <a:cxn ang="0">
                  <a:pos x="848" y="752"/>
                </a:cxn>
                <a:cxn ang="0">
                  <a:pos x="752" y="720"/>
                </a:cxn>
                <a:cxn ang="0">
                  <a:pos x="256" y="992"/>
                </a:cxn>
                <a:cxn ang="0">
                  <a:pos x="224" y="1104"/>
                </a:cxn>
                <a:cxn ang="0">
                  <a:pos x="256" y="992"/>
                </a:cxn>
                <a:cxn ang="0">
                  <a:pos x="112" y="480"/>
                </a:cxn>
              </a:cxnLst>
              <a:rect l="0" t="0" r="r" b="b"/>
              <a:pathLst>
                <a:path w="848" h="1120">
                  <a:moveTo>
                    <a:pt x="528" y="96"/>
                  </a:moveTo>
                  <a:lnTo>
                    <a:pt x="0" y="416"/>
                  </a:lnTo>
                  <a:lnTo>
                    <a:pt x="208" y="1120"/>
                  </a:lnTo>
                  <a:lnTo>
                    <a:pt x="848" y="752"/>
                  </a:lnTo>
                  <a:lnTo>
                    <a:pt x="624" y="16"/>
                  </a:lnTo>
                  <a:lnTo>
                    <a:pt x="0" y="432"/>
                  </a:lnTo>
                  <a:lnTo>
                    <a:pt x="112" y="464"/>
                  </a:lnTo>
                  <a:lnTo>
                    <a:pt x="592" y="160"/>
                  </a:lnTo>
                  <a:lnTo>
                    <a:pt x="624" y="0"/>
                  </a:lnTo>
                  <a:lnTo>
                    <a:pt x="592" y="144"/>
                  </a:lnTo>
                  <a:lnTo>
                    <a:pt x="752" y="704"/>
                  </a:lnTo>
                  <a:lnTo>
                    <a:pt x="848" y="752"/>
                  </a:lnTo>
                  <a:lnTo>
                    <a:pt x="752" y="720"/>
                  </a:lnTo>
                  <a:lnTo>
                    <a:pt x="256" y="992"/>
                  </a:lnTo>
                  <a:lnTo>
                    <a:pt x="224" y="1104"/>
                  </a:lnTo>
                  <a:lnTo>
                    <a:pt x="256" y="992"/>
                  </a:lnTo>
                  <a:lnTo>
                    <a:pt x="112" y="480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730375" y="2420938"/>
          <a:ext cx="850900" cy="792162"/>
        </p:xfrm>
        <a:graphic>
          <a:graphicData uri="http://schemas.openxmlformats.org/presentationml/2006/ole">
            <p:oleObj spid="_x0000_s21506" name="Формула" r:id="rId6" imgW="317160" imgH="393480" progId="Equation.3">
              <p:embed/>
            </p:oleObj>
          </a:graphicData>
        </a:graphic>
      </p:graphicFrame>
      <p:graphicFrame>
        <p:nvGraphicFramePr>
          <p:cNvPr id="67" name="Object 2"/>
          <p:cNvGraphicFramePr>
            <a:graphicFrameLocks noChangeAspect="1"/>
          </p:cNvGraphicFramePr>
          <p:nvPr/>
        </p:nvGraphicFramePr>
        <p:xfrm>
          <a:off x="1691680" y="3356992"/>
          <a:ext cx="850900" cy="792162"/>
        </p:xfrm>
        <a:graphic>
          <a:graphicData uri="http://schemas.openxmlformats.org/presentationml/2006/ole">
            <p:oleObj spid="_x0000_s21507" name="Формула" r:id="rId7" imgW="317160" imgH="39348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760538" y="4221163"/>
          <a:ext cx="646112" cy="792162"/>
        </p:xfrm>
        <a:graphic>
          <a:graphicData uri="http://schemas.openxmlformats.org/presentationml/2006/ole">
            <p:oleObj spid="_x0000_s21509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819275" y="5157788"/>
          <a:ext cx="815975" cy="792162"/>
        </p:xfrm>
        <a:graphic>
          <a:graphicData uri="http://schemas.openxmlformats.org/presentationml/2006/ole">
            <p:oleObj spid="_x0000_s21510" name="Формула" r:id="rId9" imgW="304560" imgH="393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Решите: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5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601664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346576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4401864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5337968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051720" y="1124744"/>
          <a:ext cx="4567600" cy="1296491"/>
        </p:xfrm>
        <a:graphic>
          <a:graphicData uri="http://schemas.openxmlformats.org/presentationml/2006/ole">
            <p:oleObj spid="_x0000_s22530" name="Формула" r:id="rId5" imgW="1041120" imgH="39348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392238" y="4292600"/>
          <a:ext cx="817562" cy="792163"/>
        </p:xfrm>
        <a:graphic>
          <a:graphicData uri="http://schemas.openxmlformats.org/presentationml/2006/ole">
            <p:oleObj spid="_x0000_s22531" name="Формула" r:id="rId6" imgW="304560" imgH="39348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392238" y="3429000"/>
          <a:ext cx="817562" cy="792163"/>
        </p:xfrm>
        <a:graphic>
          <a:graphicData uri="http://schemas.openxmlformats.org/presentationml/2006/ole">
            <p:oleObj spid="_x0000_s22532" name="Формула" r:id="rId7" imgW="304560" imgH="39348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475656" y="2420888"/>
          <a:ext cx="647700" cy="792162"/>
        </p:xfrm>
        <a:graphic>
          <a:graphicData uri="http://schemas.openxmlformats.org/presentationml/2006/ole">
            <p:oleObj spid="_x0000_s22533" name="Формула" r:id="rId8" imgW="241200" imgH="39348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475656" y="5157192"/>
          <a:ext cx="647700" cy="792162"/>
        </p:xfrm>
        <a:graphic>
          <a:graphicData uri="http://schemas.openxmlformats.org/presentationml/2006/ole">
            <p:oleObj spid="_x0000_s22534" name="Формула" r:id="rId9" imgW="241200" imgH="393480" progId="Equation.3">
              <p:embed/>
            </p:oleObj>
          </a:graphicData>
        </a:graphic>
      </p:graphicFrame>
      <p:pic>
        <p:nvPicPr>
          <p:cNvPr id="62" name="Picture 2" descr="H:\Documents and Settings\Aida\Рабочий стол\текстуры и фоны, клипарты\новеньки картинки\girl reading to class a hc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2389036"/>
            <a:ext cx="2952328" cy="3331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2"/>
    </p:custDataLst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Решите уравнение: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dirty="0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 smtClean="0">
                <a:solidFill>
                  <a:schemeClr val="tx2"/>
                </a:solidFill>
              </a:rPr>
              <a:t>4 бал.</a:t>
            </a:r>
            <a:endParaRPr lang="ru-RU" sz="1000" dirty="0">
              <a:solidFill>
                <a:schemeClr val="tx2"/>
              </a:solidFill>
            </a:endParaRP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673672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3537768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4473872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5409976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 dirty="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latin typeface="Arial" charset="0"/>
              </a:endParaRPr>
            </a:p>
          </p:txBody>
        </p:sp>
      </p:grp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438275" y="1063625"/>
          <a:ext cx="5794375" cy="1420813"/>
        </p:xfrm>
        <a:graphic>
          <a:graphicData uri="http://schemas.openxmlformats.org/presentationml/2006/ole">
            <p:oleObj spid="_x0000_s23554" name="Формула" r:id="rId5" imgW="1320480" imgH="4316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392238" y="2420938"/>
          <a:ext cx="817562" cy="792162"/>
        </p:xfrm>
        <a:graphic>
          <a:graphicData uri="http://schemas.openxmlformats.org/presentationml/2006/ole">
            <p:oleObj spid="_x0000_s23555" name="Формула" r:id="rId6" imgW="304560" imgH="393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392238" y="3284538"/>
          <a:ext cx="817562" cy="792162"/>
        </p:xfrm>
        <a:graphic>
          <a:graphicData uri="http://schemas.openxmlformats.org/presentationml/2006/ole">
            <p:oleObj spid="_x0000_s23556" name="Формула" r:id="rId7" imgW="304560" imgH="39348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374775" y="4221163"/>
          <a:ext cx="852488" cy="792162"/>
        </p:xfrm>
        <a:graphic>
          <a:graphicData uri="http://schemas.openxmlformats.org/presentationml/2006/ole">
            <p:oleObj spid="_x0000_s23557" name="Формула" r:id="rId8" imgW="317160" imgH="39348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479550" y="5084763"/>
          <a:ext cx="784225" cy="792162"/>
        </p:xfrm>
        <a:graphic>
          <a:graphicData uri="http://schemas.openxmlformats.org/presentationml/2006/ole">
            <p:oleObj spid="_x0000_s23558" name="Формула" r:id="rId9" imgW="291960" imgH="393480" progId="Equation.3">
              <p:embed/>
            </p:oleObj>
          </a:graphicData>
        </a:graphic>
      </p:graphicFrame>
      <p:pic>
        <p:nvPicPr>
          <p:cNvPr id="60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16016" y="2636912"/>
            <a:ext cx="2376264" cy="333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M" val="True"/>
  <p:tag name="TFF" val="True"/>
  <p:tag name="TTIM" val="30"/>
  <p:tag name="TFS" val="True"/>
  <p:tag name="TFT" val="True"/>
  <p:tag name="TFC" val="True"/>
  <p:tag name="TK" val="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2.0. XML Code produced on 2010.08.09-->
<customUI xmlns="http://schemas.microsoft.com/office/2006/01/customui">
  <ribbon>
    <tabs>
      <tab id="TabTest" label="Тестирование" visible="true">
        <!--Osnovnye nastroiri testa-->
        <group id="GrOutRez" label="Результаты" visible="true">
          <checkBox description="description" enabled="true" id="ChOutFile" label="Вывод результатов в файл" supertip="Выводить результаты тестирования в текстовый файл" visible="true" getPressed="ChOutFile_getPressed" onAction="ChB_RezTx"/>
          <checkBox enabled="true" id="ChUchetOshibok" label="Вывод отчета об ошибках" supertip="Выводить отчет об ошибках на последний слайд" visible="true" getPressed="ChUchetOshibok_getPressed" onAction="ChB_OtOsh"/>
          <checkBox enabled="true" id="CbUchetDoley" label="Учет неполных ответов" supertip="Учитывать неполные ответы в заданиях с множественным выбором и в заданиях на соответствие" visible="true" getPressed="CbUchetDoley_getPressed" onAction="ChB_DolMV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Name" label="Именование" visible="true">
          <button enabled="true" id="BtName" image="NewName_png" label="Именование объектов" showImage="true" showLabel="true" size="large" supertip="Именование перемещаемых объектов, объектов конечных позиций и прочих объектов" visible="true" onAction="NewName"/>
        </group>
        <group id="GroupFix" label="Фиксация" visible="true">
          <button enabled="true" id="BtFix" image="fix3_png" label="Фиксировать объекты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</group>
        <group id="GroupFlagPerekl" label="Обновление" visible="true">
          <button enabled="true" id="BtFlagPerekl" image="Vosst_png" label="Флажки и переключатели" showImage="true" showLabel="true" size="large" supertip="Обновление флажков или переключателей после их преобразования" visible="true" onAction="ReconFP"/>
        </group>
        <group id="GrDelMac" label="Удаление" visible="true">
          <button enabled="true" id="BtDelMac" image="Delmac_png" label="Удаление макросов" showImage="true" showLabel="true" size="large" supertip="Удаление некоторых макросов Office 2007 для обеспечения работоспособности теста при его сохранении в формате pps или ppt" visible="true" onAction="DelMacro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602</TotalTime>
  <Words>439</Words>
  <Application>Microsoft Office PowerPoint</Application>
  <PresentationFormat>Экран (4:3)</PresentationFormat>
  <Paragraphs>150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Солнцестояние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Россошанская школа-интернат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Катя</dc:creator>
  <dc:description>В  конструкторе использована идея перемещения объектов в режиме просмотра демонстрации, предложенная Гансом Хофманом (Hans Werner Hofmann hw@lemitec.de)</dc:description>
  <cp:lastModifiedBy>admin</cp:lastModifiedBy>
  <cp:revision>121</cp:revision>
  <dcterms:created xsi:type="dcterms:W3CDTF">2009-11-15T10:01:00Z</dcterms:created>
  <dcterms:modified xsi:type="dcterms:W3CDTF">2015-02-20T02:58:33Z</dcterms:modified>
</cp:coreProperties>
</file>