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76" r:id="rId6"/>
    <p:sldId id="278" r:id="rId7"/>
    <p:sldId id="277" r:id="rId8"/>
  </p:sldIdLst>
  <p:sldSz cx="10693400" cy="756126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F94"/>
    <a:srgbClr val="041F64"/>
    <a:srgbClr val="9999FF"/>
    <a:srgbClr val="D4ECBA"/>
    <a:srgbClr val="E7F4D8"/>
    <a:srgbClr val="B6BDD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8" autoAdjust="0"/>
    <p:restoredTop sz="94660"/>
  </p:normalViewPr>
  <p:slideViewPr>
    <p:cSldViewPr>
      <p:cViewPr varScale="1">
        <p:scale>
          <a:sx n="67" d="100"/>
          <a:sy n="67" d="100"/>
        </p:scale>
        <p:origin x="-966" y="-10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2348893"/>
            <a:ext cx="9089390" cy="3654610"/>
          </a:xfrm>
        </p:spPr>
        <p:txBody>
          <a:bodyPr/>
          <a:lstStyle>
            <a:lvl1pPr algn="ctr">
              <a:defRPr sz="5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74200" y="6884988"/>
            <a:ext cx="684213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3E4A-6EEB-48B3-9644-E4C4E41D5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534988" y="6884988"/>
            <a:ext cx="2495550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3652838" y="6884988"/>
            <a:ext cx="3387725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58A5-303D-48D1-8368-B93068029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59510"/>
            <a:ext cx="2406015" cy="66948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59510"/>
            <a:ext cx="7039822" cy="66948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EB39E-AF04-47D4-AC76-9952E81E4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28141-E452-461B-8905-31ACDE33F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528" indent="0">
              <a:buNone/>
              <a:defRPr sz="2100"/>
            </a:lvl2pPr>
            <a:lvl3pPr marL="1043056" indent="0">
              <a:buNone/>
              <a:defRPr sz="1800"/>
            </a:lvl3pPr>
            <a:lvl4pPr marL="1564584" indent="0">
              <a:buNone/>
              <a:defRPr sz="1600"/>
            </a:lvl4pPr>
            <a:lvl5pPr marL="2086112" indent="0">
              <a:buNone/>
              <a:defRPr sz="1600"/>
            </a:lvl5pPr>
            <a:lvl6pPr marL="2607640" indent="0">
              <a:buNone/>
              <a:defRPr sz="1600"/>
            </a:lvl6pPr>
            <a:lvl7pPr marL="3129168" indent="0">
              <a:buNone/>
              <a:defRPr sz="1600"/>
            </a:lvl7pPr>
            <a:lvl8pPr marL="3650696" indent="0">
              <a:buNone/>
              <a:defRPr sz="1600"/>
            </a:lvl8pPr>
            <a:lvl9pPr marL="4172224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DEBF-0D2B-4CD4-9BB3-DEF10DF70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645D1-DEF5-4007-88ED-E544BFE46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1BC5-C0F0-4AEA-8112-F7122F6BC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83FF-D9D7-4D10-BED4-9B07ED73E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3B953-DF81-4017-AA18-11CC151AA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C24C-D5D2-4D39-B611-573AAF8BF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03E4-FC8C-4D23-8719-7FB312EC5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58738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7115175"/>
            <a:ext cx="2495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7115175"/>
            <a:ext cx="33861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04438" y="7115175"/>
            <a:ext cx="6318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2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CCE898-9A57-4B73-83D6-504685527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521528" algn="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1043056" algn="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564584" algn="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2086112" algn="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68404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89932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911460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432988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632056" y="3308350"/>
            <a:ext cx="7894657" cy="20224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КРИТЕРИИ ОЦЕНКИ ДЕЯТЕЛЬНОСТИ СКОУ</a:t>
            </a: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503363" y="5986463"/>
            <a:ext cx="79375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3200" b="1" i="1" kern="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i="1" kern="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200" b="1" i="1" kern="0" dirty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3200" b="1" i="1" kern="0" dirty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b="1" kern="0" dirty="0">
                <a:solidFill>
                  <a:schemeClr val="tx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г.Кемерово </a:t>
            </a:r>
            <a:r>
              <a:rPr lang="ru-RU" b="1" kern="0" dirty="0" smtClean="0">
                <a:solidFill>
                  <a:schemeClr val="tx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2011 </a:t>
            </a:r>
            <a:r>
              <a:rPr lang="ru-RU" b="1" kern="0" dirty="0">
                <a:solidFill>
                  <a:schemeClr val="tx1">
                    <a:lumMod val="75000"/>
                  </a:schemeClr>
                </a:solidFill>
                <a:latin typeface="Century" pitchFamily="18" charset="0"/>
                <a:ea typeface="+mj-ea"/>
                <a:cs typeface="+mj-cs"/>
              </a:rPr>
              <a:t>г.</a:t>
            </a:r>
            <a:r>
              <a:rPr lang="ru-RU" sz="4100" b="1" kern="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100" b="1" kern="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4100" b="1" kern="0" dirty="0">
              <a:solidFill>
                <a:schemeClr val="tx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6040" y="1338263"/>
            <a:ext cx="10347360" cy="5749925"/>
          </a:xfrm>
        </p:spPr>
        <p:txBody>
          <a:bodyPr/>
          <a:lstStyle/>
          <a:p>
            <a:pPr eaLnBrk="1" hangingPunct="1">
              <a:buNone/>
            </a:pPr>
            <a:endParaRPr lang="ru-RU" dirty="0" smtClean="0">
              <a:solidFill>
                <a:srgbClr val="062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eaLnBrk="1" hangingPunct="1">
              <a:buNone/>
            </a:pPr>
            <a:r>
              <a:rPr lang="ru-RU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Цель работы: </a:t>
            </a:r>
          </a:p>
          <a:p>
            <a:pPr eaLnBrk="1" hangingPunct="1">
              <a:buNone/>
            </a:pPr>
            <a:endParaRPr lang="ru-RU" sz="800" dirty="0" smtClean="0">
              <a:solidFill>
                <a:srgbClr val="062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eaLnBrk="1" hangingPunct="1">
              <a:buNone/>
            </a:pPr>
            <a:r>
              <a:rPr lang="ru-RU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000" b="1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разработка критериев оценки  деятельности коррекционных образовательных учреждений I-</a:t>
            </a:r>
            <a:r>
              <a:rPr lang="en-US" sz="4000" b="1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VI</a:t>
            </a:r>
            <a:r>
              <a:rPr lang="ru-RU" sz="4000" b="1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II вида.</a:t>
            </a:r>
          </a:p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4988" y="1338263"/>
            <a:ext cx="945518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</a:rPr>
              <a:t>адачи: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62F94"/>
                </a:solidFill>
                <a:effectLst/>
                <a:latin typeface="Century" pitchFamily="18" charset="0"/>
                <a:ea typeface="Times New Roman" pitchFamily="18" charset="0"/>
              </a:rPr>
              <a:t>1. провести анализ существующих методов повышения качества образования на основе процессного подхода;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62F94"/>
                </a:solidFill>
                <a:effectLst/>
                <a:latin typeface="Century" pitchFamily="18" charset="0"/>
                <a:ea typeface="Times New Roman" pitchFamily="18" charset="0"/>
              </a:rPr>
              <a:t>2. определить направления деятельности специального коррекционного образовательного учреждения, подвергаемые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62F94"/>
                </a:solidFill>
                <a:effectLst/>
                <a:latin typeface="Century" pitchFamily="18" charset="0"/>
                <a:ea typeface="Times New Roman" pitchFamily="18" charset="0"/>
              </a:rPr>
              <a:t>критериальной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62F94"/>
                </a:solidFill>
                <a:effectLst/>
                <a:latin typeface="Century" pitchFamily="18" charset="0"/>
                <a:ea typeface="Times New Roman" pitchFamily="18" charset="0"/>
              </a:rPr>
              <a:t> оценки;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62F94"/>
                </a:solidFill>
                <a:effectLst/>
                <a:latin typeface="Century" pitchFamily="18" charset="0"/>
                <a:ea typeface="Times New Roman" pitchFamily="18" charset="0"/>
              </a:rPr>
              <a:t>3. разработать методику формирования комплекса показателей качества образования;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62F94"/>
                </a:solidFill>
                <a:effectLst/>
                <a:latin typeface="Century" pitchFamily="18" charset="0"/>
                <a:ea typeface="Times New Roman" pitchFamily="18" charset="0"/>
              </a:rPr>
              <a:t>4. адаптировать разработанный перечень показателей оценки качества деятельности для применения в специальных коррекционных  образовательных учреждениях I-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62F94"/>
                </a:solidFill>
                <a:effectLst/>
                <a:latin typeface="Century" pitchFamily="18" charset="0"/>
                <a:ea typeface="Times New Roman" pitchFamily="18" charset="0"/>
              </a:rPr>
              <a:t>VI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62F94"/>
                </a:solidFill>
                <a:effectLst/>
                <a:latin typeface="Century" pitchFamily="18" charset="0"/>
                <a:ea typeface="Times New Roman" pitchFamily="18" charset="0"/>
              </a:rPr>
              <a:t>II видов.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62F94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493713"/>
            <a:ext cx="10693400" cy="76676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1280301"/>
            <a:ext cx="10693400" cy="578647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62F94"/>
                </a:solidFill>
                <a:latin typeface="Century" pitchFamily="18" charset="0"/>
              </a:rPr>
              <a:t>Оценка результатов деятельности </a:t>
            </a: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специального коррекционного образовательного учреждения I-</a:t>
            </a:r>
            <a:r>
              <a:rPr lang="en-US" sz="2000" dirty="0" smtClean="0">
                <a:solidFill>
                  <a:srgbClr val="062F94"/>
                </a:solidFill>
                <a:latin typeface="Century" pitchFamily="18" charset="0"/>
              </a:rPr>
              <a:t>VI</a:t>
            </a: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II видов может быть представлена следующими </a:t>
            </a:r>
            <a:r>
              <a:rPr lang="ru-RU" sz="2000" b="1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показателями</a:t>
            </a: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- качество результатов обучения и воспитания;</a:t>
            </a:r>
          </a:p>
          <a:p>
            <a:pPr>
              <a:buNone/>
            </a:pP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- обеспечение доступного качественного образования;</a:t>
            </a:r>
          </a:p>
          <a:p>
            <a:pPr>
              <a:buNone/>
            </a:pP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- эффективное использование современных образовательных технологий в воспитательно-образовательном процессе;</a:t>
            </a:r>
          </a:p>
          <a:p>
            <a:pPr>
              <a:buNone/>
            </a:pP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- эффективная    деятельность    органов    школьного    </a:t>
            </a:r>
            <a:r>
              <a:rPr lang="ru-RU" sz="2000" dirty="0" err="1" smtClean="0">
                <a:solidFill>
                  <a:srgbClr val="062F94"/>
                </a:solidFill>
                <a:latin typeface="Century" pitchFamily="18" charset="0"/>
              </a:rPr>
              <a:t>соуправления</a:t>
            </a: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;</a:t>
            </a:r>
          </a:p>
          <a:p>
            <a:pPr>
              <a:buNone/>
            </a:pP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- создание условий для сохранения и укрепления здоровья обучающихся;</a:t>
            </a:r>
          </a:p>
          <a:p>
            <a:pPr>
              <a:buNone/>
            </a:pP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- позитивное      отношение     родителей      (законных     представителей), выпускников и местного сообщества к учреждению;</a:t>
            </a:r>
          </a:p>
          <a:p>
            <a:pPr>
              <a:buNone/>
            </a:pP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- обеспечение    условий    безопасности    участников    образовательного процесса в образовательном учреждении;</a:t>
            </a:r>
          </a:p>
          <a:p>
            <a:pPr>
              <a:buNone/>
            </a:pP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- участие      в      муниципальных,      региональных      и      федеральных профессиональных конкурсах;</a:t>
            </a:r>
          </a:p>
          <a:p>
            <a:pPr>
              <a:buNone/>
            </a:pPr>
            <a:r>
              <a:rPr lang="ru-RU" sz="2000" dirty="0" smtClean="0">
                <a:solidFill>
                  <a:srgbClr val="062F94"/>
                </a:solidFill>
                <a:latin typeface="Century" pitchFamily="18" charset="0"/>
              </a:rPr>
              <a:t>- создание   условий   для   внеурочной   деятельности   обучающихся   и организации дополнительного образования.</a:t>
            </a:r>
          </a:p>
          <a:p>
            <a:endParaRPr lang="ru-RU" sz="1800" dirty="0" smtClean="0">
              <a:solidFill>
                <a:schemeClr val="accent2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02" y="351607"/>
            <a:ext cx="9623425" cy="1260475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</a:rPr>
              <a:t>Перечень показателей оценки качества деятельности СКОУ</a:t>
            </a:r>
            <a:r>
              <a:rPr lang="ru-RU" b="1" i="1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Century" pitchFamily="18" charset="0"/>
              </a:rPr>
            </a:br>
            <a:endParaRPr lang="ru-RU" b="1" i="1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164" y="1423177"/>
            <a:ext cx="10215634" cy="5572164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1. Права детей с ограниченными возможностями </a:t>
            </a: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здоровья.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2. Качество и общедоступность образования в </a:t>
            </a: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учреждении.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3. Создание условий для осуществления воспитательно-образовательного процесса с учетом сохранения здоровья воспитанников</a:t>
            </a: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4. Эффективность управленческой </a:t>
            </a: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деятельности.</a:t>
            </a:r>
            <a:endParaRPr lang="ru-RU" sz="2800" dirty="0" smtClean="0">
              <a:solidFill>
                <a:srgbClr val="062F9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5. Эффективность воспитательной </a:t>
            </a: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деятельности.</a:t>
            </a:r>
            <a:endParaRPr lang="ru-RU" sz="2800" dirty="0" smtClean="0">
              <a:solidFill>
                <a:srgbClr val="062F9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6. Социальная активность и социальное </a:t>
            </a:r>
            <a:r>
              <a:rPr lang="ru-RU" sz="2800" b="1" i="1" dirty="0" smtClean="0">
                <a:solidFill>
                  <a:srgbClr val="062F94"/>
                </a:solidFill>
                <a:latin typeface="Century" pitchFamily="18" charset="0"/>
              </a:rPr>
              <a:t>взаимодействие.</a:t>
            </a:r>
            <a:endParaRPr lang="ru-RU" sz="2800" dirty="0" smtClean="0">
              <a:solidFill>
                <a:srgbClr val="062F94"/>
              </a:solidFill>
              <a:latin typeface="Century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74601" y="1763713"/>
          <a:ext cx="10144196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866"/>
                <a:gridCol w="2334419"/>
                <a:gridCol w="2183812"/>
                <a:gridCol w="1690699"/>
                <a:gridCol w="2300404"/>
                <a:gridCol w="108099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п\п</a:t>
                      </a:r>
                      <a:endParaRPr lang="ru-RU" sz="10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Показатели качества деятельности учреждения</a:t>
                      </a:r>
                      <a:endParaRPr lang="ru-RU" sz="10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Индикаторы измерения</a:t>
                      </a:r>
                      <a:endParaRPr lang="ru-RU" sz="10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Измерители показателей</a:t>
                      </a:r>
                      <a:endParaRPr lang="ru-RU" sz="10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Целевое значение</a:t>
                      </a:r>
                      <a:endParaRPr lang="ru-RU" sz="10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Итоговое значение</a:t>
                      </a:r>
                      <a:endParaRPr lang="ru-RU" sz="10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Эффективность управленческой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4.1.Наличие программы </a:t>
                      </a:r>
                      <a:r>
                        <a:rPr lang="ru-RU" sz="180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развития </a:t>
                      </a:r>
                      <a:r>
                        <a:rPr lang="ru-RU" sz="1800" smtClean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учреждения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smtClean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smtClean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smtClean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smtClean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4.2. Наличие опубликованного в сети Интернет публичного доклада руководителя ОУ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Организация работы по реализации программы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smtClean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smtClean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smtClean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smtClean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Соответствие  </a:t>
                      </a:r>
                      <a:r>
                        <a:rPr lang="ru-RU" sz="180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структуры и содержания доклада требованиям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smtClean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Представление обоснованных документов, подтверждающих реализацию программы развития</a:t>
                      </a:r>
                      <a:r>
                        <a:rPr lang="ru-RU" sz="1800" dirty="0" smtClean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80 </a:t>
                      </a:r>
                      <a:r>
                        <a:rPr lang="ru-RU" sz="1800" dirty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– 100% выполнения программы развития  за отчетный период – 5 </a:t>
                      </a:r>
                      <a:r>
                        <a:rPr lang="ru-RU" sz="1800" dirty="0" smtClean="0">
                          <a:solidFill>
                            <a:srgbClr val="062F94"/>
                          </a:solidFill>
                          <a:latin typeface="Times New Roman"/>
                          <a:ea typeface="Times New Roman"/>
                        </a:rPr>
                        <a:t>баллов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62F9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164" y="994549"/>
            <a:ext cx="9955249" cy="576026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Рейтинг специальных</a:t>
            </a:r>
            <a:br>
              <a:rPr lang="ru-RU" sz="3600" b="1" i="1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3600" b="1" i="1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коррекционных образовательных </a:t>
            </a:r>
            <a:r>
              <a:rPr lang="ru-RU" sz="3600" b="1" i="1" dirty="0" smtClean="0">
                <a:solidFill>
                  <a:srgbClr val="062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учреждений г.Кемерово: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b="1" i="1" dirty="0" smtClean="0">
                <a:solidFill>
                  <a:srgbClr val="062F94"/>
                </a:solidFill>
                <a:latin typeface="Century" pitchFamily="18" charset="0"/>
              </a:rPr>
              <a:t>МС(К)ОУ « Школа-интернат №100»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b="1" i="1" dirty="0" smtClean="0">
                <a:solidFill>
                  <a:srgbClr val="062F94"/>
                </a:solidFill>
                <a:latin typeface="Century" pitchFamily="18" charset="0"/>
              </a:rPr>
              <a:t>МС(К)ОУ « Школа-интернат №27»</a:t>
            </a:r>
            <a:endParaRPr lang="ru-RU" sz="3600" dirty="0" smtClean="0">
              <a:solidFill>
                <a:srgbClr val="062F94"/>
              </a:solidFill>
              <a:latin typeface="Century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b="1" i="1" dirty="0" smtClean="0">
                <a:solidFill>
                  <a:srgbClr val="062F94"/>
                </a:solidFill>
                <a:latin typeface="Century" pitchFamily="18" charset="0"/>
              </a:rPr>
              <a:t>МС(К)ОУ « Школа-интернат №22»</a:t>
            </a:r>
            <a:endParaRPr lang="ru-RU" sz="3600" dirty="0" smtClean="0">
              <a:solidFill>
                <a:srgbClr val="062F94"/>
              </a:solidFill>
              <a:latin typeface="Century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b="1" i="1" dirty="0" smtClean="0">
                <a:solidFill>
                  <a:srgbClr val="062F94"/>
                </a:solidFill>
                <a:latin typeface="Century" pitchFamily="18" charset="0"/>
              </a:rPr>
              <a:t>МС(К)ОУ « Школа-интернат №101»</a:t>
            </a:r>
            <a:endParaRPr lang="ru-RU" sz="3600" dirty="0" smtClean="0">
              <a:solidFill>
                <a:srgbClr val="062F94"/>
              </a:solidFill>
              <a:latin typeface="Century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b="1" i="1" dirty="0" smtClean="0">
                <a:solidFill>
                  <a:srgbClr val="062F94"/>
                </a:solidFill>
                <a:latin typeface="Century" pitchFamily="18" charset="0"/>
              </a:rPr>
              <a:t>МС(К)ОУ « Школа-интернат №104»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b="1" i="1" dirty="0" smtClean="0">
                <a:solidFill>
                  <a:srgbClr val="062F94"/>
                </a:solidFill>
                <a:latin typeface="Century" pitchFamily="18" charset="0"/>
              </a:rPr>
              <a:t>МС(К)ОУ « Школа-интернат №9»</a:t>
            </a:r>
            <a:endParaRPr lang="ru-RU" sz="3600" dirty="0" smtClean="0">
              <a:solidFill>
                <a:srgbClr val="062F94"/>
              </a:solidFill>
              <a:latin typeface="Century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b="1" i="1" dirty="0" smtClean="0">
                <a:solidFill>
                  <a:srgbClr val="062F94"/>
                </a:solidFill>
                <a:latin typeface="Century" pitchFamily="18" charset="0"/>
              </a:rPr>
              <a:t>МС(К)ОУ « Школа-интернат №30»</a:t>
            </a:r>
            <a:endParaRPr lang="ru-RU" sz="3600" dirty="0" smtClean="0">
              <a:solidFill>
                <a:srgbClr val="062F94"/>
              </a:solidFill>
              <a:latin typeface="Century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3600" dirty="0" smtClean="0">
              <a:solidFill>
                <a:srgbClr val="062F94"/>
              </a:solidFill>
              <a:latin typeface="Century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3600" dirty="0">
              <a:solidFill>
                <a:srgbClr val="062F94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195092">
  <a:themeElements>
    <a:clrScheme name="1019509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19509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10195092</Template>
  <TotalTime>936</TotalTime>
  <Words>314</Words>
  <Application>Microsoft Office PowerPoint</Application>
  <PresentationFormat>Произвольный</PresentationFormat>
  <Paragraphs>67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</vt:lpstr>
      <vt:lpstr>Garamond</vt:lpstr>
      <vt:lpstr>Times New Roman</vt:lpstr>
      <vt:lpstr>Wingdings</vt:lpstr>
      <vt:lpstr>Gautami</vt:lpstr>
      <vt:lpstr>10195092</vt:lpstr>
      <vt:lpstr>КРИТЕРИИ ОЦЕНКИ ДЕЯТЕЛЬНОСТИ СКОУ</vt:lpstr>
      <vt:lpstr>Слайд 2</vt:lpstr>
      <vt:lpstr>Слайд 3</vt:lpstr>
      <vt:lpstr> </vt:lpstr>
      <vt:lpstr>Перечень показателей оценки качества деятельности СКОУ </vt:lpstr>
      <vt:lpstr>Слайд 6</vt:lpstr>
      <vt:lpstr>Слайд 7</vt:lpstr>
    </vt:vector>
  </TitlesOfParts>
  <Manager/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заставка</dc:title>
  <dc:subject/>
  <dc:creator>Customer</dc:creator>
  <cp:keywords/>
  <dc:description/>
  <cp:lastModifiedBy>st</cp:lastModifiedBy>
  <cp:revision>81</cp:revision>
  <dcterms:created xsi:type="dcterms:W3CDTF">2008-03-24T08:58:00Z</dcterms:created>
  <dcterms:modified xsi:type="dcterms:W3CDTF">2011-05-11T05:22:19Z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TC101950921049</vt:lpwstr>
  </property>
</Properties>
</file>