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69" r:id="rId16"/>
    <p:sldId id="270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164CD-FA25-4DA3-82EE-67E502A0525F}" type="datetimeFigureOut">
              <a:rPr lang="ru-RU" smtClean="0"/>
              <a:t>02.02.2014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4392-A687-44AC-B8C3-74D349F1E7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96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164CD-FA25-4DA3-82EE-67E502A0525F}" type="datetimeFigureOut">
              <a:rPr lang="ru-RU" smtClean="0"/>
              <a:t>02.02.2014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4392-A687-44AC-B8C3-74D349F1E7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135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164CD-FA25-4DA3-82EE-67E502A0525F}" type="datetimeFigureOut">
              <a:rPr lang="ru-RU" smtClean="0"/>
              <a:t>02.02.2014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4392-A687-44AC-B8C3-74D349F1E7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144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164CD-FA25-4DA3-82EE-67E502A0525F}" type="datetimeFigureOut">
              <a:rPr lang="ru-RU" smtClean="0"/>
              <a:t>02.02.2014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4392-A687-44AC-B8C3-74D349F1E7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8193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164CD-FA25-4DA3-82EE-67E502A0525F}" type="datetimeFigureOut">
              <a:rPr lang="ru-RU" smtClean="0"/>
              <a:t>02.02.2014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4392-A687-44AC-B8C3-74D349F1E7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2268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164CD-FA25-4DA3-82EE-67E502A0525F}" type="datetimeFigureOut">
              <a:rPr lang="ru-RU" smtClean="0"/>
              <a:t>02.02.2014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4392-A687-44AC-B8C3-74D349F1E7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438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164CD-FA25-4DA3-82EE-67E502A0525F}" type="datetimeFigureOut">
              <a:rPr lang="ru-RU" smtClean="0"/>
              <a:t>02.02.2014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4392-A687-44AC-B8C3-74D349F1E7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17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164CD-FA25-4DA3-82EE-67E502A0525F}" type="datetimeFigureOut">
              <a:rPr lang="ru-RU" smtClean="0"/>
              <a:t>02.02.2014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4392-A687-44AC-B8C3-74D349F1E7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532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164CD-FA25-4DA3-82EE-67E502A0525F}" type="datetimeFigureOut">
              <a:rPr lang="ru-RU" smtClean="0"/>
              <a:t>02.02.2014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4392-A687-44AC-B8C3-74D349F1E7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024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164CD-FA25-4DA3-82EE-67E502A0525F}" type="datetimeFigureOut">
              <a:rPr lang="ru-RU" smtClean="0"/>
              <a:t>02.02.2014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4392-A687-44AC-B8C3-74D349F1E7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4871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164CD-FA25-4DA3-82EE-67E502A0525F}" type="datetimeFigureOut">
              <a:rPr lang="ru-RU" smtClean="0"/>
              <a:t>02.02.2014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4392-A687-44AC-B8C3-74D349F1E7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1412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164CD-FA25-4DA3-82EE-67E502A0525F}" type="datetimeFigureOut">
              <a:rPr lang="ru-RU" smtClean="0"/>
              <a:t>02.02.2014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94392-A687-44AC-B8C3-74D349F1E7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42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Евгеша\Desktop\beregi-serd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381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529" y="3244334"/>
            <a:ext cx="8136903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Гипертонический криз (ГК) 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0207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Проявления:</a:t>
            </a:r>
            <a:endParaRPr lang="ru-RU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Кардиальные:</a:t>
            </a:r>
            <a:r>
              <a:rPr lang="ru-RU" dirty="0" smtClean="0"/>
              <a:t> одышка, боли и/или перебои в работе сердца, сердцебиение;</a:t>
            </a: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Церебральные: </a:t>
            </a:r>
            <a:r>
              <a:rPr lang="ru-RU" dirty="0" smtClean="0"/>
              <a:t>головная боль, головокружение, тошнота, рвота, мелькание «мушек», «пятен», «пелена», «туман» перед глазами, нарушения зрения, двоение в глазах, преходящая слепота;</a:t>
            </a: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Нейровегетативные:</a:t>
            </a:r>
            <a:r>
              <a:rPr lang="ru-RU" dirty="0" smtClean="0"/>
              <a:t> озноб, дрожь, повышенная потливость, чувство жара, страх смерти, чувство «проваливания».</a:t>
            </a:r>
          </a:p>
          <a:p>
            <a:pPr algn="just">
              <a:buFont typeface="Wingdings" pitchFamily="2" charset="2"/>
              <a:buChar char="Ø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2203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Неотложная помощь:</a:t>
            </a:r>
            <a:endParaRPr lang="ru-RU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170" name="Picture 2" descr="C:\Users\Евгеша\Desktop\1554849_20130411021851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556792"/>
            <a:ext cx="9144000" cy="5301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53864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Доврачебный этап:</a:t>
            </a:r>
            <a:endParaRPr lang="ru-RU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Успокоить, расстегнуть стесняющую одежду, обеспечить доступ свежего воздуха;</a:t>
            </a:r>
          </a:p>
          <a:p>
            <a:r>
              <a:rPr lang="ru-RU" dirty="0" smtClean="0"/>
              <a:t>Уложить с высоко поднятым изголовьем, при рвоте повернуть голову набок;</a:t>
            </a:r>
          </a:p>
          <a:p>
            <a:r>
              <a:rPr lang="ru-RU" dirty="0" smtClean="0"/>
              <a:t>Дать 1 таблетку размельченного Клофелина под язык. При отсутствии эффекта прием препарата через 30 мин повторить;</a:t>
            </a:r>
          </a:p>
          <a:p>
            <a:r>
              <a:rPr lang="ru-RU" dirty="0" smtClean="0"/>
              <a:t>Поставить горчичники на икроножные мышцы или сделать горячую ножную ванну;</a:t>
            </a:r>
          </a:p>
          <a:p>
            <a:r>
              <a:rPr lang="ru-RU" dirty="0" smtClean="0"/>
              <a:t>Дать увлажненный кислород;</a:t>
            </a:r>
          </a:p>
          <a:p>
            <a:r>
              <a:rPr lang="ru-RU" dirty="0" smtClean="0"/>
              <a:t>Госпитализация в терапевтическое (кардиологическое) отделение стационара.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4987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стационаре подготовить: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Одноразовую систему для внутривенного вливания, одноразовые шприцы, иглы, </a:t>
            </a:r>
            <a:r>
              <a:rPr lang="ru-RU" dirty="0" err="1" smtClean="0"/>
              <a:t>инфузомат</a:t>
            </a:r>
            <a:r>
              <a:rPr lang="ru-RU" dirty="0" smtClean="0"/>
              <a:t>, жгут, аппарат ЭКГ, кислород;</a:t>
            </a:r>
          </a:p>
          <a:p>
            <a:r>
              <a:rPr lang="ru-RU" b="1" dirty="0" err="1" smtClean="0">
                <a:solidFill>
                  <a:srgbClr val="FF0000"/>
                </a:solidFill>
              </a:rPr>
              <a:t>Анаприлин</a:t>
            </a:r>
            <a:r>
              <a:rPr lang="ru-RU" b="1" dirty="0" smtClean="0">
                <a:solidFill>
                  <a:srgbClr val="FF0000"/>
                </a:solidFill>
              </a:rPr>
              <a:t> (</a:t>
            </a:r>
            <a:r>
              <a:rPr lang="ru-RU" b="1" dirty="0" err="1" smtClean="0">
                <a:solidFill>
                  <a:srgbClr val="FF0000"/>
                </a:solidFill>
              </a:rPr>
              <a:t>Обзидан</a:t>
            </a:r>
            <a:r>
              <a:rPr lang="ru-RU" b="1" dirty="0" smtClean="0">
                <a:solidFill>
                  <a:srgbClr val="FF0000"/>
                </a:solidFill>
              </a:rPr>
              <a:t>) </a:t>
            </a:r>
            <a:r>
              <a:rPr lang="ru-RU" dirty="0" smtClean="0"/>
              <a:t>– 10 мг (таб.) и 0,25 % - 1 мл (</a:t>
            </a:r>
            <a:r>
              <a:rPr lang="ru-RU" dirty="0" err="1" smtClean="0"/>
              <a:t>амп</a:t>
            </a:r>
            <a:r>
              <a:rPr lang="ru-RU" dirty="0" smtClean="0"/>
              <a:t>.), </a:t>
            </a:r>
            <a:r>
              <a:rPr lang="ru-RU" b="1" dirty="0" smtClean="0">
                <a:solidFill>
                  <a:srgbClr val="FF0000"/>
                </a:solidFill>
              </a:rPr>
              <a:t>Клофелин</a:t>
            </a:r>
            <a:r>
              <a:rPr lang="ru-RU" dirty="0" smtClean="0"/>
              <a:t> – 0,075 мг (20 таб.) и 0,01% - 1 мл (</a:t>
            </a:r>
            <a:r>
              <a:rPr lang="ru-RU" dirty="0" err="1" smtClean="0"/>
              <a:t>амп</a:t>
            </a:r>
            <a:r>
              <a:rPr lang="ru-RU" dirty="0" smtClean="0"/>
              <a:t>.), </a:t>
            </a:r>
            <a:r>
              <a:rPr lang="ru-RU" b="1" dirty="0" smtClean="0">
                <a:solidFill>
                  <a:srgbClr val="FF0000"/>
                </a:solidFill>
              </a:rPr>
              <a:t>Фуросемид </a:t>
            </a:r>
            <a:r>
              <a:rPr lang="ru-RU" dirty="0" smtClean="0"/>
              <a:t>– 40 мг (таб.) и 1% - 2 мл (</a:t>
            </a:r>
            <a:r>
              <a:rPr lang="ru-RU" dirty="0" err="1" smtClean="0"/>
              <a:t>амп</a:t>
            </a:r>
            <a:r>
              <a:rPr lang="ru-RU" dirty="0" smtClean="0"/>
              <a:t>.), </a:t>
            </a:r>
            <a:r>
              <a:rPr lang="ru-RU" b="1" dirty="0" smtClean="0">
                <a:solidFill>
                  <a:srgbClr val="FF0000"/>
                </a:solidFill>
              </a:rPr>
              <a:t>Нитроглицерин </a:t>
            </a:r>
            <a:r>
              <a:rPr lang="ru-RU" dirty="0" smtClean="0"/>
              <a:t>– 0,5 мг, </a:t>
            </a:r>
            <a:r>
              <a:rPr lang="ru-RU" b="1" dirty="0" err="1" smtClean="0">
                <a:solidFill>
                  <a:srgbClr val="FF0000"/>
                </a:solidFill>
              </a:rPr>
              <a:t>Каптоприл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– 25 мг, </a:t>
            </a:r>
            <a:r>
              <a:rPr lang="ru-RU" b="1" dirty="0" err="1" smtClean="0">
                <a:solidFill>
                  <a:srgbClr val="FF0000"/>
                </a:solidFill>
              </a:rPr>
              <a:t>Коринфар</a:t>
            </a:r>
            <a:r>
              <a:rPr lang="ru-RU" dirty="0" smtClean="0"/>
              <a:t> – 10 мг, </a:t>
            </a:r>
            <a:r>
              <a:rPr lang="ru-RU" b="1" dirty="0" smtClean="0">
                <a:solidFill>
                  <a:srgbClr val="FF0000"/>
                </a:solidFill>
              </a:rPr>
              <a:t>Празозин</a:t>
            </a:r>
            <a:r>
              <a:rPr lang="ru-RU" dirty="0" smtClean="0"/>
              <a:t> – 0,005 г (таб.), </a:t>
            </a:r>
            <a:r>
              <a:rPr lang="ru-RU" b="1" dirty="0" err="1" smtClean="0">
                <a:solidFill>
                  <a:srgbClr val="FF0000"/>
                </a:solidFill>
              </a:rPr>
              <a:t>Арфонад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1% - 1 мл, </a:t>
            </a:r>
            <a:r>
              <a:rPr lang="ru-RU" b="1" dirty="0" err="1" smtClean="0">
                <a:solidFill>
                  <a:srgbClr val="FF0000"/>
                </a:solidFill>
              </a:rPr>
              <a:t>Диазепам</a:t>
            </a:r>
            <a:r>
              <a:rPr lang="ru-RU" b="1" dirty="0" smtClean="0">
                <a:solidFill>
                  <a:srgbClr val="FF0000"/>
                </a:solidFill>
              </a:rPr>
              <a:t> (</a:t>
            </a:r>
            <a:r>
              <a:rPr lang="ru-RU" b="1" dirty="0" err="1" smtClean="0">
                <a:solidFill>
                  <a:srgbClr val="FF0000"/>
                </a:solidFill>
              </a:rPr>
              <a:t>Реланиум</a:t>
            </a:r>
            <a:r>
              <a:rPr lang="ru-RU" b="1" dirty="0" smtClean="0">
                <a:solidFill>
                  <a:srgbClr val="FF0000"/>
                </a:solidFill>
              </a:rPr>
              <a:t>) </a:t>
            </a:r>
            <a:r>
              <a:rPr lang="ru-RU" dirty="0" smtClean="0"/>
              <a:t>0,5% - 2 мл,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48948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</a:rPr>
              <a:t>Диазоксид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1,5% - 20 мл, </a:t>
            </a:r>
            <a:r>
              <a:rPr lang="ru-RU" b="1" dirty="0" smtClean="0">
                <a:solidFill>
                  <a:srgbClr val="FF0000"/>
                </a:solidFill>
              </a:rPr>
              <a:t>Дибазол</a:t>
            </a:r>
            <a:r>
              <a:rPr lang="ru-RU" dirty="0" smtClean="0"/>
              <a:t> 1% - 5 мл, </a:t>
            </a:r>
            <a:r>
              <a:rPr lang="ru-RU" b="1" dirty="0" err="1" smtClean="0">
                <a:solidFill>
                  <a:srgbClr val="FF0000"/>
                </a:solidFill>
              </a:rPr>
              <a:t>Дроперидол</a:t>
            </a:r>
            <a:r>
              <a:rPr lang="ru-RU" dirty="0" smtClean="0"/>
              <a:t> 0,25% - 2 мл,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Лабетолол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1% - 5 мл, </a:t>
            </a:r>
            <a:r>
              <a:rPr lang="ru-RU" b="1" dirty="0" smtClean="0">
                <a:solidFill>
                  <a:srgbClr val="FF0000"/>
                </a:solidFill>
              </a:rPr>
              <a:t>Магния сульфат </a:t>
            </a:r>
            <a:r>
              <a:rPr lang="ru-RU" dirty="0" smtClean="0"/>
              <a:t>25% - 10 мл, </a:t>
            </a:r>
            <a:r>
              <a:rPr lang="ru-RU" b="1" dirty="0" smtClean="0">
                <a:solidFill>
                  <a:srgbClr val="FF0000"/>
                </a:solidFill>
              </a:rPr>
              <a:t>Натрия </a:t>
            </a:r>
            <a:r>
              <a:rPr lang="ru-RU" b="1" dirty="0" err="1" smtClean="0">
                <a:solidFill>
                  <a:srgbClr val="FF0000"/>
                </a:solidFill>
              </a:rPr>
              <a:t>нитропруссид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– 0,025 г, </a:t>
            </a:r>
            <a:r>
              <a:rPr lang="ru-RU" b="1" dirty="0" err="1" smtClean="0">
                <a:solidFill>
                  <a:srgbClr val="FF0000"/>
                </a:solidFill>
              </a:rPr>
              <a:t>Пентамин</a:t>
            </a:r>
            <a:r>
              <a:rPr lang="ru-RU" dirty="0" smtClean="0"/>
              <a:t> 5% - 1 мл (</a:t>
            </a:r>
            <a:r>
              <a:rPr lang="ru-RU" dirty="0" err="1" smtClean="0"/>
              <a:t>амп</a:t>
            </a:r>
            <a:r>
              <a:rPr lang="ru-RU" dirty="0" smtClean="0"/>
              <a:t>.), </a:t>
            </a:r>
            <a:r>
              <a:rPr lang="ru-RU" b="1" dirty="0" smtClean="0">
                <a:solidFill>
                  <a:srgbClr val="FF0000"/>
                </a:solidFill>
              </a:rPr>
              <a:t>Глюкоза </a:t>
            </a:r>
            <a:r>
              <a:rPr lang="ru-RU" dirty="0" smtClean="0"/>
              <a:t>5% раствор, </a:t>
            </a:r>
            <a:r>
              <a:rPr lang="ru-RU" b="1" dirty="0" smtClean="0">
                <a:solidFill>
                  <a:srgbClr val="FF0000"/>
                </a:solidFill>
              </a:rPr>
              <a:t>Натрия хлорид </a:t>
            </a:r>
            <a:r>
              <a:rPr lang="ru-RU" dirty="0" smtClean="0"/>
              <a:t>0,9% раствор (</a:t>
            </a:r>
            <a:r>
              <a:rPr lang="ru-RU" dirty="0" err="1" smtClean="0"/>
              <a:t>фл</a:t>
            </a:r>
            <a:r>
              <a:rPr lang="ru-RU" dirty="0" smtClean="0"/>
              <a:t>. </a:t>
            </a:r>
            <a:r>
              <a:rPr lang="ru-RU" dirty="0"/>
              <a:t>п</a:t>
            </a:r>
            <a:r>
              <a:rPr lang="ru-RU" dirty="0" smtClean="0"/>
              <a:t>о 400 мл).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11089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Инфузомат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194" name="Picture 2" descr="C:\Users\Евгеша\Desktop\fm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6752"/>
            <a:ext cx="9144000" cy="566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67738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9218" name="Picture 2" descr="C:\Users\Евгеша\Desktop\IP-7700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64400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9" name="Picture 3" descr="C:\Users\Евгеша\Desktop\1-dvushpritsevoj-infuzionnyij-nasos-sn-50f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7" y="0"/>
            <a:ext cx="4499993" cy="6741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00888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 descr="C:\Users\Евгеша\Desktop\3634155-191002-medical-stethoscope-on-electrocardiogram-ecg-close-u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3" y="0"/>
            <a:ext cx="912515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3244334"/>
            <a:ext cx="9187543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После купирования неосложненного ГК пациент должен находиться под наблюдением медицинской сестры/медицинского брата до прихода врача.</a:t>
            </a:r>
            <a:endParaRPr lang="ru-RU" sz="4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9097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Врачебный этап:</a:t>
            </a:r>
            <a:endParaRPr lang="ru-RU" sz="7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 неосложненном кризе:</a:t>
            </a:r>
          </a:p>
          <a:p>
            <a:r>
              <a:rPr lang="ru-RU" dirty="0" smtClean="0"/>
              <a:t>Клофелин под язык в дозе 0,15 мг;</a:t>
            </a:r>
          </a:p>
          <a:p>
            <a:r>
              <a:rPr lang="ru-RU" dirty="0" err="1" smtClean="0"/>
              <a:t>Коринфар</a:t>
            </a:r>
            <a:r>
              <a:rPr lang="ru-RU" dirty="0" smtClean="0"/>
              <a:t> под язык в начальной дозе 10-20 мг;</a:t>
            </a:r>
          </a:p>
          <a:p>
            <a:r>
              <a:rPr lang="ru-RU" dirty="0" smtClean="0"/>
              <a:t>Фуросемид 40 мг внутрь, запить горячей водой;</a:t>
            </a:r>
          </a:p>
          <a:p>
            <a:r>
              <a:rPr lang="ru-RU" dirty="0" smtClean="0"/>
              <a:t>Нитроглицерин под язык в дозе 0,5 мг.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43765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 отсутствии эффекта:</a:t>
            </a:r>
            <a:endParaRPr lang="ru-RU" sz="5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Клофелин или </a:t>
            </a:r>
            <a:r>
              <a:rPr lang="ru-RU" dirty="0" err="1" smtClean="0"/>
              <a:t>Коринфар</a:t>
            </a:r>
            <a:r>
              <a:rPr lang="ru-RU" dirty="0" smtClean="0"/>
              <a:t> под язык в той же дозе каждый час до снижения АД, Нитроглицерин – повторно </a:t>
            </a:r>
            <a:r>
              <a:rPr lang="ru-RU" dirty="0" err="1" smtClean="0"/>
              <a:t>сублингвально</a:t>
            </a:r>
            <a:r>
              <a:rPr lang="ru-RU" dirty="0" smtClean="0"/>
              <a:t> через 10-15 мин; или:</a:t>
            </a:r>
          </a:p>
          <a:p>
            <a:r>
              <a:rPr lang="ru-RU" dirty="0" err="1" smtClean="0"/>
              <a:t>Каптоприл</a:t>
            </a:r>
            <a:r>
              <a:rPr lang="ru-RU" dirty="0" smtClean="0"/>
              <a:t> в дозе 25 мг, </a:t>
            </a:r>
            <a:r>
              <a:rPr lang="ru-RU" dirty="0" err="1" smtClean="0"/>
              <a:t>Обзидан</a:t>
            </a:r>
            <a:r>
              <a:rPr lang="ru-RU" dirty="0" smtClean="0"/>
              <a:t> в дозе 40 мг под язык в сочетании с Нитроглицерином (в таблетке или аэрозоле) под язык.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5900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Гипертонический криз -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ru-RU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то остро возникшее значительное повышение артериального давления, сопровождающееся выраженными мозговыми симптомами, требующее неотложной терапии.</a:t>
            </a:r>
            <a:endParaRPr lang="ru-RU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Евгеша\Desktop\kardiologiya-izrail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62" y="1556792"/>
            <a:ext cx="4135437" cy="4752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0614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 неосложненном тяжелом кризе:</a:t>
            </a:r>
            <a:endParaRPr lang="ru-RU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Клофелин 1-2 мл 0,01% раствора в 20 мл 0,9% раствора </a:t>
            </a:r>
            <a:r>
              <a:rPr lang="en-US" dirty="0" err="1" smtClean="0"/>
              <a:t>NaCl</a:t>
            </a:r>
            <a:r>
              <a:rPr lang="en-US" dirty="0"/>
              <a:t> </a:t>
            </a:r>
            <a:r>
              <a:rPr lang="ru-RU" dirty="0" smtClean="0"/>
              <a:t>внутривенно медленно;</a:t>
            </a:r>
          </a:p>
          <a:p>
            <a:r>
              <a:rPr lang="ru-RU" dirty="0" smtClean="0"/>
              <a:t>Дибазол 6-12 мл 1% раствора внутривенно или в сочетании с 2-10 мл 1% раствора Фуросемида;</a:t>
            </a:r>
          </a:p>
          <a:p>
            <a:r>
              <a:rPr lang="ru-RU" dirty="0" smtClean="0"/>
              <a:t>Сочетанное внутривенное введение Дибазола 6-12 мл 1% раствора и </a:t>
            </a:r>
            <a:r>
              <a:rPr lang="ru-RU" dirty="0" err="1" smtClean="0"/>
              <a:t>Реланиума</a:t>
            </a:r>
            <a:r>
              <a:rPr lang="ru-RU" dirty="0" smtClean="0"/>
              <a:t> в дозе 2-4 мл 0,5% раствора.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931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упорных головных болях, заторможенности, снижении зрения внутримышечно 10 мл 25% раствора Сульфата магния.</a:t>
            </a:r>
            <a:endParaRPr lang="ru-RU" sz="3200" b="1" i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 descr="C:\Users\Евгеша\Desktop\9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644008" cy="674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539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 осложненном ГК:</a:t>
            </a:r>
            <a:endParaRPr lang="ru-RU" sz="60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 преобладанием энцефалопатии </a:t>
            </a:r>
            <a:r>
              <a:rPr lang="ru-RU" dirty="0" smtClean="0"/>
              <a:t>– </a:t>
            </a:r>
            <a:r>
              <a:rPr lang="ru-RU" dirty="0" err="1" smtClean="0"/>
              <a:t>Нитропруссид</a:t>
            </a:r>
            <a:r>
              <a:rPr lang="ru-RU" dirty="0" smtClean="0"/>
              <a:t> натрия внутривенно капельно через </a:t>
            </a:r>
            <a:r>
              <a:rPr lang="ru-RU" dirty="0" err="1" smtClean="0"/>
              <a:t>инфузомат</a:t>
            </a:r>
            <a:r>
              <a:rPr lang="ru-RU" dirty="0" smtClean="0"/>
              <a:t> в дозе 25-50 мг (1-2 </a:t>
            </a:r>
            <a:r>
              <a:rPr lang="ru-RU" dirty="0" err="1" smtClean="0"/>
              <a:t>амп</a:t>
            </a:r>
            <a:r>
              <a:rPr lang="ru-RU" dirty="0" smtClean="0"/>
              <a:t>.) в 250-500 мл 5% раствора Глюкозы с начальной скоростью 0,5 мкг/кг/мин. Затем скорость введения, по мере достижения клинического эффекта, увеличивается до 10 мкг/кг/мин.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83642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Медицинская сестра/медицинский брат под контролем врача проводит расчет дозы препарата и осуществляет его введение; </a:t>
            </a:r>
            <a:r>
              <a:rPr lang="ru-RU" dirty="0" err="1" smtClean="0"/>
              <a:t>Лабетолол</a:t>
            </a:r>
            <a:r>
              <a:rPr lang="ru-RU" dirty="0" smtClean="0"/>
              <a:t> внутривенно 5 мл (50 мг) 1% раствор болюсом медленно в течение 1 мин в 20 мл 0,9% раствора натрия хлорида. При необходимости введение </a:t>
            </a:r>
            <a:r>
              <a:rPr lang="ru-RU" dirty="0" err="1" smtClean="0"/>
              <a:t>Лабетолола</a:t>
            </a:r>
            <a:r>
              <a:rPr lang="ru-RU" dirty="0" smtClean="0"/>
              <a:t> повторяется каждые 10-15 мин до эффекта или суммарной дозы 300 мг.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70237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43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 фоне инфаркта миокарда </a:t>
            </a:r>
            <a:r>
              <a:rPr lang="ru-RU" dirty="0" smtClean="0"/>
              <a:t>– Нитроглицерин 0,1% - 10 мл внутривенно капельно медленно в 250 мл 0,9% раствора натрия хлорида под контролем АД с начальной скоростью 5-10 </a:t>
            </a:r>
            <a:r>
              <a:rPr lang="en-US" dirty="0" smtClean="0"/>
              <a:t> </a:t>
            </a:r>
            <a:r>
              <a:rPr lang="ru-RU" dirty="0" smtClean="0"/>
              <a:t>мкг в 1 мин с постепенным повышением до 100 мкг в 1 мин или при выраженном повышении АД Натрия </a:t>
            </a:r>
            <a:r>
              <a:rPr lang="ru-RU" dirty="0" err="1" smtClean="0"/>
              <a:t>нитропруссид</a:t>
            </a:r>
            <a:r>
              <a:rPr lang="ru-RU" dirty="0" smtClean="0"/>
              <a:t> 50 мг внутривенно капельно в 250 мл 5% глюкозы под контролем АД со скоростью 0,5-10 мкг/кг в 1 мин;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86213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err="1" smtClean="0"/>
              <a:t>Пропранолол</a:t>
            </a:r>
            <a:r>
              <a:rPr lang="ru-RU" dirty="0" smtClean="0"/>
              <a:t> 5 мл 0,1% раствора внутривенно струйно в 20 мл 0,9% раствора натрия хлорида в три приема с интервалом 5 мин под контролем АД и пульса или </a:t>
            </a:r>
            <a:r>
              <a:rPr lang="ru-RU" dirty="0" err="1" smtClean="0"/>
              <a:t>Метопролол</a:t>
            </a:r>
            <a:r>
              <a:rPr lang="ru-RU" dirty="0" smtClean="0"/>
              <a:t> 5 мг внутривенно струйно в три приема с интервалом 2 мин под контролем АД и пульса;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14853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 наличии аритмии или стенокардии</a:t>
            </a:r>
            <a:endParaRPr lang="ru-RU" sz="6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0" name="Picture 2" descr="C:\Users\Евгеша\Desktop\400_F_24274267_OBRTHeGaeKsdEeN4OomtDrkDXSAUou6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70050"/>
            <a:ext cx="9144000" cy="518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3244334"/>
            <a:ext cx="9097565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Вводится внутривенно </a:t>
            </a:r>
            <a:r>
              <a:rPr lang="ru-RU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Анаприлин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Обзидан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4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дозе 2,5 – 5 мг (1-2 мл 0,25% раствора) в 15-20 мл 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0,9% раствора натрия хлорида.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8743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 кризе, обусловленном </a:t>
            </a:r>
            <a:r>
              <a:rPr lang="ru-RU" b="1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феохромоцитомой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ru-RU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Пациента уложить с приподнятым под углом 45 градусов головным концом кровати;</a:t>
            </a:r>
          </a:p>
          <a:p>
            <a:pPr algn="just"/>
            <a:r>
              <a:rPr lang="ru-RU" dirty="0" err="1" smtClean="0"/>
              <a:t>Фентоламин</a:t>
            </a:r>
            <a:r>
              <a:rPr lang="ru-RU" dirty="0" smtClean="0"/>
              <a:t> 5-10 мг внутривенно струйно в 10 мл 0,9% раствора натрия хлорида каждые 5-15 мин, или </a:t>
            </a:r>
            <a:r>
              <a:rPr lang="ru-RU" dirty="0" err="1" smtClean="0"/>
              <a:t>Троподифен</a:t>
            </a:r>
            <a:r>
              <a:rPr lang="ru-RU" dirty="0" smtClean="0"/>
              <a:t> 1 мл 1% раствора внутривенно струйно в 10 мл 0,9% раствора натрия хлорида, или </a:t>
            </a:r>
            <a:r>
              <a:rPr lang="ru-RU" dirty="0" err="1" smtClean="0"/>
              <a:t>Лабеталол</a:t>
            </a:r>
            <a:r>
              <a:rPr lang="ru-RU" dirty="0" smtClean="0"/>
              <a:t> 20-80 мг внутривенно струйно каждые 5-10 мин до общей дозы 300 мг, или Празозин 1-2 мг, внутрь или </a:t>
            </a:r>
            <a:r>
              <a:rPr lang="ru-RU" dirty="0" err="1" smtClean="0"/>
              <a:t>Доксазозин</a:t>
            </a:r>
            <a:r>
              <a:rPr lang="ru-RU" dirty="0" smtClean="0"/>
              <a:t> 1-16 мг внутрь;</a:t>
            </a:r>
          </a:p>
          <a:p>
            <a:pPr algn="just"/>
            <a:r>
              <a:rPr lang="ru-RU" dirty="0" err="1" smtClean="0"/>
              <a:t>Дроперидол</a:t>
            </a:r>
            <a:r>
              <a:rPr lang="ru-RU" dirty="0" smtClean="0"/>
              <a:t> 2-4 мл 0,25% раствора внутривенно.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85256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Феохромоцитома</a:t>
            </a:r>
            <a:endParaRPr lang="ru-RU" sz="60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это гормонально-активная опухоль надпочечников. Она располагается в мозговом веществе или </a:t>
            </a:r>
            <a:r>
              <a:rPr lang="ru-RU" dirty="0" err="1" smtClean="0"/>
              <a:t>хромаффиновой</a:t>
            </a:r>
            <a:r>
              <a:rPr lang="ru-RU" dirty="0" smtClean="0"/>
              <a:t> ткани железы и считается одной из самых мало изученных эндокринологических патологий.</a:t>
            </a:r>
            <a:endParaRPr lang="ru-RU" dirty="0"/>
          </a:p>
        </p:txBody>
      </p:sp>
      <p:pic>
        <p:nvPicPr>
          <p:cNvPr id="13314" name="Picture 2" descr="C:\Users\Евгеша\Desktop\feohromocitom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4077073"/>
            <a:ext cx="6804248" cy="2780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60180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Особенности ухода за пожилыми пациентами при ГК.</a:t>
            </a:r>
            <a:endParaRPr lang="ru-RU" sz="4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/>
              <a:t>После введения гипотензивных препаратов необходимо обеспечить пациенту строгий постельный режим в течение не менее 2-3 ч.</a:t>
            </a:r>
          </a:p>
          <a:p>
            <a:pPr algn="just"/>
            <a:r>
              <a:rPr lang="ru-RU" dirty="0" smtClean="0"/>
              <a:t>Применение Но-шпы, Папаверина гидрохлорида в </a:t>
            </a:r>
            <a:r>
              <a:rPr lang="ru-RU" dirty="0" err="1" smtClean="0"/>
              <a:t>ишемизированных</a:t>
            </a:r>
            <a:r>
              <a:rPr lang="ru-RU" dirty="0" smtClean="0"/>
              <a:t> зонах мозга у пожилых пациентов могут вызвать феномен «обкрадывания» с ухудшением мозгового кровообращения. Поэтому их введение пожилым пациентам с нарушениями мозгового кровообращения противопоказано.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7532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Причины ГК: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Психоэмоциональный стресс;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Метеорологические влияния;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Внезапная отмена </a:t>
            </a:r>
            <a:r>
              <a:rPr lang="ru-RU" dirty="0" err="1" smtClean="0"/>
              <a:t>антигипертензивных</a:t>
            </a:r>
            <a:r>
              <a:rPr lang="ru-RU" dirty="0" smtClean="0"/>
              <a:t> препаратов (чаще Клофелина);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Водный или алкогольный эксцесс;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Цереброваскулярные нарушения;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Колики;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Физические перегрузки.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95940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C:\Users\Евгеша\Desktop\фото кардиология для презентаций\kardiologiya-izrail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8015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Евгеша\Desktop\cardiologist-ny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529" y="3244334"/>
            <a:ext cx="568040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Гипертонический криз обычно развивается при повышении </a:t>
            </a:r>
            <a:r>
              <a:rPr lang="ru-RU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АД более 180/120 мм </a:t>
            </a:r>
            <a:r>
              <a:rPr lang="ru-RU" sz="32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рт.ст</a:t>
            </a:r>
            <a:r>
              <a:rPr lang="ru-RU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однако возможно развитие его и при более низком артериальном давлении.</a:t>
            </a:r>
            <a:endParaRPr lang="ru-RU" sz="32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030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 течению ГК бывает: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Осложненный (или собственно гипертонический криз) </a:t>
            </a:r>
            <a:endParaRPr lang="ru-RU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Сопровождается развитием острого клинически значимого и потенциально фатального повреждения органов – мишеней.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Неосложненный </a:t>
            </a:r>
            <a:endParaRPr lang="ru-RU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езкое внезапное повышение АД до индивидуально высоких величин при минимальной субъективной и объективной симптоматики.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124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Осложненный (или собственно гипертонический криз):</a:t>
            </a:r>
            <a:endParaRPr lang="ru-RU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Острая гипертоническая энцефалопатия;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Субарахноидальное кровоизлияние;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Внутримозговое кровоизлияние;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Ишемический инсульт;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Острая левожелудочковая недостаточность;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Расслаивающая аневризма аорты;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Инфаркт миокарда;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ГК при </a:t>
            </a:r>
            <a:r>
              <a:rPr lang="ru-RU" dirty="0" err="1" smtClean="0"/>
              <a:t>феохромоцитоме</a:t>
            </a:r>
            <a:r>
              <a:rPr lang="ru-RU" dirty="0" smtClean="0"/>
              <a:t>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Эклампсия.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8334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Евгеша\Desktop\i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347737" y="3244334"/>
            <a:ext cx="6768520" cy="28623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ru-RU" sz="36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Деление ГК на осложненные и </a:t>
            </a:r>
          </a:p>
          <a:p>
            <a:pPr algn="just"/>
            <a:r>
              <a:rPr lang="ru-RU" sz="36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неосложненные </a:t>
            </a:r>
          </a:p>
          <a:p>
            <a:pPr algn="just"/>
            <a:r>
              <a:rPr lang="ru-RU" sz="36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диктует дифференцированный </a:t>
            </a:r>
          </a:p>
          <a:p>
            <a:pPr algn="just"/>
            <a:r>
              <a:rPr lang="ru-RU" sz="36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подход к оказанию</a:t>
            </a:r>
          </a:p>
          <a:p>
            <a:pPr algn="just"/>
            <a:r>
              <a:rPr lang="ru-RU" sz="3600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36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еотложной помощи.</a:t>
            </a:r>
            <a:endParaRPr lang="ru-RU" sz="3600" b="1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760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3" name="Picture 3" descr="C:\Users\Евгеша\Desktop\7b3be71b7d8d412ddbca7df799a041c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89380" y="3244334"/>
            <a:ext cx="8307156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Осложненные кризы требуют быстрого </a:t>
            </a:r>
          </a:p>
          <a:p>
            <a:pPr algn="just"/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нижения АД путем парентерального </a:t>
            </a:r>
          </a:p>
          <a:p>
            <a:pPr algn="just"/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ведения </a:t>
            </a:r>
            <a:r>
              <a:rPr lang="ru-RU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антигипертензивных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препаратов,но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не более 25% от </a:t>
            </a:r>
          </a:p>
          <a:p>
            <a:pPr algn="just"/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исходного уровня за первый час лечения.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082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7" name="Picture 3" descr="C:\Users\Евгеша\Desktop\16-2-500x5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" y="3244334"/>
            <a:ext cx="90364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 неосложненном ГК в зависимости от тяжести течения, уровня АД и клинических симптомов возможно как парентеральное, так и пероральное либо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сублингвальноевведение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антигипертензивных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препаратов с быстрым и коротким действием в амбулаторных условиях. Скорость снижения АД при неосложненном ГК не должна превышать25% от исходного уровня за первые </a:t>
            </a:r>
          </a:p>
          <a:p>
            <a:pPr algn="just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ч лечения с последующим  достижением целевого значения </a:t>
            </a:r>
          </a:p>
          <a:p>
            <a:pPr algn="just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течение 24-48 ч.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54406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1198</Words>
  <Application>Microsoft Office PowerPoint</Application>
  <PresentationFormat>Экран (4:3)</PresentationFormat>
  <Paragraphs>91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Презентация PowerPoint</vt:lpstr>
      <vt:lpstr>Гипертонический криз -</vt:lpstr>
      <vt:lpstr>Причины ГК:</vt:lpstr>
      <vt:lpstr>Презентация PowerPoint</vt:lpstr>
      <vt:lpstr>По течению ГК бывает:</vt:lpstr>
      <vt:lpstr>Осложненный (или собственно гипертонический криз):</vt:lpstr>
      <vt:lpstr>Презентация PowerPoint</vt:lpstr>
      <vt:lpstr>Презентация PowerPoint</vt:lpstr>
      <vt:lpstr>Презентация PowerPoint</vt:lpstr>
      <vt:lpstr>Проявления:</vt:lpstr>
      <vt:lpstr>Неотложная помощь:</vt:lpstr>
      <vt:lpstr>Доврачебный этап:</vt:lpstr>
      <vt:lpstr>В стационаре подготовить:</vt:lpstr>
      <vt:lpstr>Презентация PowerPoint</vt:lpstr>
      <vt:lpstr>Инфузомат </vt:lpstr>
      <vt:lpstr>Презентация PowerPoint</vt:lpstr>
      <vt:lpstr>Презентация PowerPoint</vt:lpstr>
      <vt:lpstr>Врачебный этап:</vt:lpstr>
      <vt:lpstr>При отсутствии эффекта:</vt:lpstr>
      <vt:lpstr>При неосложненном тяжелом кризе:</vt:lpstr>
      <vt:lpstr>Презентация PowerPoint</vt:lpstr>
      <vt:lpstr>При осложненном ГК:</vt:lpstr>
      <vt:lpstr>Презентация PowerPoint</vt:lpstr>
      <vt:lpstr>Презентация PowerPoint</vt:lpstr>
      <vt:lpstr>Презентация PowerPoint</vt:lpstr>
      <vt:lpstr>При наличии аритмии или стенокардии</vt:lpstr>
      <vt:lpstr>При кризе, обусловленном феохромоцитомой:</vt:lpstr>
      <vt:lpstr>Феохромоцитома</vt:lpstr>
      <vt:lpstr>Особенности ухода за пожилыми пациентами при ГК.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Евгеша</dc:creator>
  <cp:lastModifiedBy>Евгеша</cp:lastModifiedBy>
  <cp:revision>17</cp:revision>
  <dcterms:created xsi:type="dcterms:W3CDTF">2014-02-02T09:22:33Z</dcterms:created>
  <dcterms:modified xsi:type="dcterms:W3CDTF">2014-02-02T12:42:53Z</dcterms:modified>
</cp:coreProperties>
</file>