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BCABC-F5F2-4072-BF4C-7412678DFF67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2A0AA-794D-4145-A474-663D286BA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A0AA-794D-4145-A474-663D286BA5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A0AA-794D-4145-A474-663D286BA5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06344-F95A-44EB-BEE4-6420184786B6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AFE1-CD7B-4DC0-BAD0-3CF672367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6643710"/>
          </a:xfrm>
        </p:spPr>
        <p:txBody>
          <a:bodyPr>
            <a:noAutofit/>
          </a:bodyPr>
          <a:lstStyle/>
          <a:p>
            <a:r>
              <a:rPr lang="ru-RU" sz="1100" dirty="0" smtClean="0"/>
              <a:t>Основная часть</a:t>
            </a:r>
            <a:br>
              <a:rPr lang="ru-RU" sz="1100" dirty="0" smtClean="0"/>
            </a:br>
            <a:r>
              <a:rPr lang="ru-RU" sz="1100" dirty="0" smtClean="0"/>
              <a:t>Свою работу мы начали с выбора проекта лодки.Она должна была быть безопасной, недорогой, относительно дешевой и легкой. Просмотрев имеющуюся у нас литературу и информацию в интернете, остановились на популярных проектах: Рыболовная лодка «Краб» (рис.1) и швертбот «Оптимист».(рис.2.).Для приобретения практических навыков изготовили модель швертбота из пластика.По имеющимся чертежам, сделали разметку на пластике деталей корпуса.(рис.3.) и склеили корпус.(рис.4) раскроили и сшили парус(рис.5.) Изготовили руль, швертовый колодец и </a:t>
            </a:r>
            <a:r>
              <a:rPr lang="ru-RU" sz="1100" dirty="0" err="1" smtClean="0"/>
              <a:t>шверт</a:t>
            </a:r>
            <a:r>
              <a:rPr lang="ru-RU" sz="1100" dirty="0" smtClean="0"/>
              <a:t>. Когда модель была готова(рис.6.) мы научились работать с чертежами и материалами.</a:t>
            </a:r>
            <a:br>
              <a:rPr lang="ru-RU" sz="1100" dirty="0" smtClean="0"/>
            </a:br>
            <a:r>
              <a:rPr lang="ru-RU" sz="1100" dirty="0" smtClean="0"/>
              <a:t>Лодки такого типа изготавливают из фанеры, но мы решили делать из пластика. Минусом этого материала была недостаточная прочность, но это мы компенсировали дополнительными усилениями корпуса .Плюсы же этого материала , это относительная дешевизна , малый вес , легкая обработка , гигроскопичность , прочность склеиваемых швов.</a:t>
            </a:r>
            <a:br>
              <a:rPr lang="ru-RU" sz="1100" dirty="0" smtClean="0"/>
            </a:br>
            <a:r>
              <a:rPr lang="ru-RU" sz="1100" dirty="0" smtClean="0"/>
              <a:t>По имеющимся у нас чертежам мы изготовили из ДВП шаблоны деталей лодки(рис.7) и по ним вырезали детали корпуса. Сборка деталей производилась по методу «сшей и склей»(рис8.9.).Швы снаружи проклеили стеклотканью и эпоксидной смолой(рис.10.) , зачистили наждачной бумагой.</a:t>
            </a:r>
            <a:br>
              <a:rPr lang="ru-RU" sz="1100" dirty="0" smtClean="0"/>
            </a:br>
            <a:r>
              <a:rPr lang="ru-RU" sz="1100" dirty="0" smtClean="0"/>
              <a:t>Усилили носовой транец  кницами , установили степ для мачты ,заполнили свободные пространства пенопластом.(рис.11.)</a:t>
            </a:r>
            <a:br>
              <a:rPr lang="ru-RU" sz="1100" dirty="0" smtClean="0"/>
            </a:br>
            <a:r>
              <a:rPr lang="ru-RU" sz="1100" dirty="0" smtClean="0"/>
              <a:t>По всему днищу лодки изготовили обрешетку и заполнили пустоты пенопластом.(рис.12.)Это дало дополнительную жесткость и запас плавучести . Сверху наклеили пластик – палубу.</a:t>
            </a:r>
            <a:br>
              <a:rPr lang="ru-RU" sz="1100" dirty="0" smtClean="0"/>
            </a:br>
            <a:r>
              <a:rPr lang="ru-RU" sz="1100" dirty="0" smtClean="0"/>
              <a:t>Изготовили швертовый колодец (рис.13.)</a:t>
            </a:r>
            <a:br>
              <a:rPr lang="ru-RU" sz="1100" dirty="0" smtClean="0"/>
            </a:br>
            <a:r>
              <a:rPr lang="ru-RU" sz="1100" dirty="0" smtClean="0"/>
              <a:t>При изготовлении стационарной банки (рис.14.),низ заполнили пенопластом , а верх оставлен полым для рундука.</a:t>
            </a:r>
            <a:br>
              <a:rPr lang="ru-RU" sz="1100" dirty="0" smtClean="0"/>
            </a:br>
            <a:r>
              <a:rPr lang="ru-RU" sz="1100" dirty="0" smtClean="0"/>
              <a:t>Носовую часть сделали закрытой с лючком(рис.15.).У нас получился герметичный отсек.</a:t>
            </a:r>
            <a:br>
              <a:rPr lang="ru-RU" sz="1100" dirty="0" smtClean="0"/>
            </a:br>
            <a:r>
              <a:rPr lang="ru-RU" sz="1100" dirty="0" smtClean="0"/>
              <a:t>По низу палубы изготовлен и заполнен пенопластом короб(рис.16.) ,выполняющий роль стрингеров и кормовая банка(рис.17.) также заполненная пенопластом.</a:t>
            </a:r>
            <a:br>
              <a:rPr lang="ru-RU" sz="1100" dirty="0" smtClean="0"/>
            </a:br>
            <a:r>
              <a:rPr lang="ru-RU" sz="1100" dirty="0" smtClean="0"/>
              <a:t>По верхним кромкам бортов изготовлен привальный брус из деревянных реек.</a:t>
            </a:r>
            <a:br>
              <a:rPr lang="ru-RU" sz="1100" dirty="0" smtClean="0"/>
            </a:br>
            <a:r>
              <a:rPr lang="ru-RU" sz="1100" dirty="0" smtClean="0"/>
              <a:t>Шверт и перо руля из экструзионного поликарбоната. Румпель березовый цилиндрический.</a:t>
            </a:r>
            <a:br>
              <a:rPr lang="ru-RU" sz="1100" dirty="0" smtClean="0"/>
            </a:br>
            <a:r>
              <a:rPr lang="ru-RU" sz="1100" dirty="0" smtClean="0"/>
              <a:t>Наружное днище усилили полосками пластика(рис.18)</a:t>
            </a:r>
            <a:br>
              <a:rPr lang="ru-RU" sz="1100" dirty="0" smtClean="0"/>
            </a:br>
            <a:r>
              <a:rPr lang="ru-RU" sz="1100" dirty="0" smtClean="0"/>
              <a:t>Снаружи корпус окрасили алкидной эмалью и покрыли яхтенным лаком(рис.19.)</a:t>
            </a:r>
            <a:br>
              <a:rPr lang="ru-RU" sz="1100" dirty="0" smtClean="0"/>
            </a:br>
            <a:r>
              <a:rPr lang="ru-RU" sz="1100" dirty="0" smtClean="0"/>
              <a:t>Парус 3,5 м2 , сшили из плащевой ткани, имеет два лат – кармана для жесткости(рис.20.). Мачта березовая 3х секционная(для удобства перевозки) двухслойная. Весла кедровые четырехслойные. Лопасти пластмассовые(рис.21.).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Результатом нашей работы стал небольшой , легкий в управлении парусный швертбот. Испытания на воде показали , что сборка парусного вооружения легкая(рис22.).Лодка легкая в управлении . Для движения достаточно легкого бриза(рис.23.)</a:t>
            </a:r>
            <a:br>
              <a:rPr lang="ru-RU" sz="1100" dirty="0" smtClean="0"/>
            </a:br>
            <a:r>
              <a:rPr lang="ru-RU" sz="1100" dirty="0" smtClean="0"/>
              <a:t>Легкая на ходу на веслах(рси.24.).С мотором 3,5 л.с. легко входит в режим глиссирования.</a:t>
            </a:r>
            <a:br>
              <a:rPr lang="ru-RU" sz="1100" dirty="0" smtClean="0"/>
            </a:br>
            <a:r>
              <a:rPr lang="ru-RU" sz="1100" dirty="0" smtClean="0"/>
              <a:t>Лодка получилась многоцелевой , На такой лодке можно учиться ходить под парусом . Хороша она для прогулок на веслах. Комфортно посидеть с удочкой , а так же ,  отправиться в путешествие.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715148"/>
            <a:ext cx="7786742" cy="142852"/>
          </a:xfrm>
        </p:spPr>
        <p:txBody>
          <a:bodyPr>
            <a:noAutofit/>
          </a:bodyPr>
          <a:lstStyle/>
          <a:p>
            <a:endParaRPr lang="ru-RU" sz="11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32250" y="2889250"/>
          <a:ext cx="1079500" cy="1079500"/>
        </p:xfrm>
        <a:graphic>
          <a:graphicData uri="http://schemas.openxmlformats.org/presentationml/2006/ole">
            <p:oleObj spid="_x0000_s1026" name="FDF" r:id="rId4" imgW="1080000" imgH="1080000" progId="FoxitReader.FDFDoc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Результатом нашей работы стал небольшой , легкий в управлении парусный швертбот. Испытания на воде показали , что сборка парусного вооружения незатруднительна(рис21.).Лодка легкая в управлении . Для движения достаточно легкого бриза(рис.22.)</a:t>
            </a:r>
            <a:br>
              <a:rPr lang="ru-RU" sz="1400" dirty="0" smtClean="0"/>
            </a:br>
            <a:r>
              <a:rPr lang="ru-RU" sz="1400" dirty="0" smtClean="0"/>
              <a:t>Легкая на ходу на веслах(рси.23.).С мотором 3,5 л.с. легко входит в режим глиссирования.</a:t>
            </a:r>
            <a:br>
              <a:rPr lang="ru-RU" sz="1400" dirty="0" smtClean="0"/>
            </a:br>
            <a:r>
              <a:rPr lang="ru-RU" sz="1400" dirty="0" smtClean="0"/>
              <a:t>Лодка получилась многоцелевой , На такой лодке можно учиться ходить под парусом . Хороша она для прогулок на веслах. Комфортно посидеть с удочкой , а так же  отправиться в путешествие</a:t>
            </a:r>
            <a:endParaRPr lang="ru-RU" sz="1400" dirty="0"/>
          </a:p>
        </p:txBody>
      </p:sp>
      <p:pic>
        <p:nvPicPr>
          <p:cNvPr id="4" name="Содержимое 3" descr="27 августа2011 01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42910" y="1643050"/>
            <a:ext cx="3429024" cy="2071702"/>
          </a:xfrm>
        </p:spPr>
      </p:pic>
      <p:pic>
        <p:nvPicPr>
          <p:cNvPr id="25602" name="Picture 2" descr="C:\Documents and Settings\user\Рабочий стол\постройка швербота\27 августа2011 02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3503" y="1571612"/>
            <a:ext cx="3286149" cy="2143139"/>
          </a:xfrm>
          <a:prstGeom prst="rect">
            <a:avLst/>
          </a:prstGeom>
          <a:noFill/>
        </p:spPr>
      </p:pic>
      <p:pic>
        <p:nvPicPr>
          <p:cNvPr id="25603" name="Picture 3" descr="C:\Documents and Settings\user\Рабочий стол\постройка швербота\27 августа2011 02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2910" y="4286256"/>
            <a:ext cx="3500462" cy="2047892"/>
          </a:xfrm>
          <a:prstGeom prst="rect">
            <a:avLst/>
          </a:prstGeom>
          <a:noFill/>
        </p:spPr>
      </p:pic>
      <p:pic>
        <p:nvPicPr>
          <p:cNvPr id="25604" name="Picture 4" descr="C:\Documents and Settings\user\Рабочий стол\постройка швербота\27 августа2011 02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3504" y="4286256"/>
            <a:ext cx="3357586" cy="20478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71604" y="3786190"/>
            <a:ext cx="4217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Рис.21                                                                            Рис.22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6488668"/>
            <a:ext cx="6357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Рис22                                                                                            Рис.23</a:t>
            </a:r>
            <a:endParaRPr lang="ru-RU" dirty="0"/>
          </a:p>
        </p:txBody>
      </p:sp>
      <p:pic>
        <p:nvPicPr>
          <p:cNvPr id="10" name="Picture 3" descr="C:\Documents and Settings\user\Рабочий стол\постройка швербота\27 августа2011 02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073386" y="-1285908"/>
            <a:ext cx="3500462" cy="2047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15370" cy="5072098"/>
          </a:xfrm>
        </p:spPr>
        <p:txBody>
          <a:bodyPr>
            <a:normAutofit fontScale="90000"/>
          </a:bodyPr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Основные данные</a:t>
            </a:r>
            <a:br>
              <a:rPr lang="ru-RU" sz="1400" dirty="0" smtClean="0"/>
            </a:br>
            <a:r>
              <a:rPr lang="ru-RU" sz="1400" dirty="0" smtClean="0"/>
              <a:t>Длина – 2300</a:t>
            </a:r>
            <a:br>
              <a:rPr lang="ru-RU" sz="1400" dirty="0" smtClean="0"/>
            </a:br>
            <a:r>
              <a:rPr lang="ru-RU" sz="1400" dirty="0" smtClean="0"/>
              <a:t>Ширина – 1340</a:t>
            </a:r>
            <a:br>
              <a:rPr lang="ru-RU" sz="1400" dirty="0" smtClean="0"/>
            </a:br>
            <a:r>
              <a:rPr lang="ru-RU" sz="1400" dirty="0" smtClean="0"/>
              <a:t>Высота борта -0,40</a:t>
            </a:r>
            <a:br>
              <a:rPr lang="ru-RU" sz="1400" dirty="0" smtClean="0"/>
            </a:br>
            <a:r>
              <a:rPr lang="ru-RU" sz="1400" dirty="0" smtClean="0"/>
              <a:t>Площадь паруса – 3,500 м2</a:t>
            </a:r>
            <a:br>
              <a:rPr lang="ru-RU" sz="1400" dirty="0" smtClean="0"/>
            </a:br>
            <a:r>
              <a:rPr lang="ru-RU" sz="1400" dirty="0" smtClean="0"/>
              <a:t>Масса – 35 кг</a:t>
            </a:r>
            <a:br>
              <a:rPr lang="ru-RU" sz="1400" dirty="0" smtClean="0"/>
            </a:br>
            <a:r>
              <a:rPr lang="ru-RU" sz="1400" dirty="0" smtClean="0"/>
              <a:t>Грузоподъемность – 200 кг</a:t>
            </a:r>
            <a:br>
              <a:rPr lang="ru-RU" sz="1400" dirty="0" smtClean="0"/>
            </a:br>
            <a:r>
              <a:rPr lang="ru-RU" sz="1400" dirty="0" smtClean="0"/>
              <a:t>Запас плавучести  </a:t>
            </a:r>
            <a:r>
              <a:rPr lang="ru-RU" sz="1400" smtClean="0"/>
              <a:t>- 100 </a:t>
            </a:r>
            <a:r>
              <a:rPr lang="ru-RU" sz="1400" dirty="0" smtClean="0"/>
              <a:t>кг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Затраты  на постройку лодки составили:</a:t>
            </a:r>
            <a:br>
              <a:rPr lang="ru-RU" sz="1400" dirty="0" smtClean="0"/>
            </a:br>
            <a:r>
              <a:rPr lang="ru-RU" sz="1400" dirty="0" smtClean="0"/>
              <a:t>Пластик2,5</a:t>
            </a:r>
            <a:r>
              <a:rPr lang="en-US" sz="1400" dirty="0" smtClean="0"/>
              <a:t>x2</a:t>
            </a:r>
            <a:r>
              <a:rPr lang="ru-RU" sz="1400" dirty="0" smtClean="0"/>
              <a:t>м2 -3200рублей</a:t>
            </a:r>
            <a:br>
              <a:rPr lang="ru-RU" sz="1400" dirty="0" smtClean="0"/>
            </a:br>
            <a:r>
              <a:rPr lang="ru-RU" sz="1400" dirty="0" smtClean="0"/>
              <a:t>Ткань плащевая 2,5м.п – 237 рублей</a:t>
            </a:r>
            <a:br>
              <a:rPr lang="ru-RU" sz="1400" dirty="0" smtClean="0"/>
            </a:br>
            <a:r>
              <a:rPr lang="ru-RU" sz="1400" dirty="0" smtClean="0"/>
              <a:t>Эмаль алкидная 3кг -330 рублей</a:t>
            </a:r>
            <a:br>
              <a:rPr lang="ru-RU" sz="1400" dirty="0" smtClean="0"/>
            </a:br>
            <a:r>
              <a:rPr lang="ru-RU" sz="1400" dirty="0" smtClean="0"/>
              <a:t>Лак яхтенный 1 кг -80 рублей</a:t>
            </a:r>
            <a:br>
              <a:rPr lang="ru-RU" sz="1400" dirty="0" smtClean="0"/>
            </a:br>
            <a:r>
              <a:rPr lang="ru-RU" sz="1400" dirty="0" smtClean="0"/>
              <a:t>Клей «Космофен» 8 тюбиков -880 рублей</a:t>
            </a:r>
            <a:br>
              <a:rPr lang="ru-RU" sz="1400" dirty="0" smtClean="0"/>
            </a:br>
            <a:r>
              <a:rPr lang="ru-RU" sz="1400" dirty="0" smtClean="0"/>
              <a:t>Лопасти для весел , клей»Мастер», шурупы -</a:t>
            </a:r>
            <a:r>
              <a:rPr lang="en-US" sz="1400" dirty="0" smtClean="0"/>
              <a:t>500 </a:t>
            </a:r>
            <a:r>
              <a:rPr lang="ru-RU" sz="1400" dirty="0" smtClean="0"/>
              <a:t>рублей</a:t>
            </a:r>
            <a:br>
              <a:rPr lang="ru-RU" sz="1400" dirty="0" smtClean="0"/>
            </a:br>
            <a:r>
              <a:rPr lang="ru-RU" sz="1400" dirty="0" smtClean="0"/>
              <a:t>Итого  - 5227 рублей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1285884"/>
          </a:xfrm>
        </p:spPr>
        <p:txBody>
          <a:bodyPr>
            <a:normAutofit/>
          </a:bodyPr>
          <a:lstStyle/>
          <a:p>
            <a:pPr lvl="2"/>
            <a:r>
              <a:rPr lang="ru-RU" sz="1400" dirty="0" smtClean="0"/>
              <a:t>Литература: Б . Бонд  «Справочник яхтсмена» 1985 год</a:t>
            </a:r>
            <a:br>
              <a:rPr lang="ru-RU" sz="1400" dirty="0" smtClean="0"/>
            </a:br>
            <a:r>
              <a:rPr lang="ru-RU" sz="1400" dirty="0" smtClean="0"/>
              <a:t>С . Ветров «Пионерская судоверфь» 1983 год</a:t>
            </a:r>
            <a:br>
              <a:rPr lang="ru-RU" sz="1400" dirty="0" smtClean="0"/>
            </a:br>
            <a:r>
              <a:rPr lang="ru-RU" sz="1400" dirty="0" smtClean="0"/>
              <a:t>А.М.Горбов «Малый флот своими руками»2007год</a:t>
            </a:r>
            <a:br>
              <a:rPr lang="ru-RU" sz="1400" dirty="0" smtClean="0"/>
            </a:br>
            <a:r>
              <a:rPr lang="ru-RU" sz="1400" dirty="0" smtClean="0"/>
              <a:t>Д.А.Курбатов «15 проектов судов для любительской постройки»1985 год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543956" cy="271464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Свою работу мы начали с выбора проекта лодки</a:t>
            </a:r>
            <a:r>
              <a:rPr lang="en-US" sz="1400" dirty="0" smtClean="0"/>
              <a:t>. </a:t>
            </a:r>
            <a:r>
              <a:rPr lang="ru-RU" sz="1400" dirty="0" smtClean="0"/>
              <a:t>Она должна была быть безопасной, недорогой и легкой. Просмотрев имеющуюся у нас литературу и информацию в интернете, остановились на популярных проектах: Рыболовная лодка «Краб» (рис.1) и швертбот «Оптимист».(рис.2.).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42976" y="3143248"/>
            <a:ext cx="2928958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57752" y="2786058"/>
            <a:ext cx="300039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0800000" flipV="1">
            <a:off x="214282" y="182529"/>
            <a:ext cx="87154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В объединении стендового судомоделирования уже есть опыт хождения под парусом . Во время совместных с родителями , выездов на водоемы , учащиеся освоили управление парусом на резиновых лодках  .В период обучения , изучали правила хождения под парусом и правила безопасности на воде. Получив одобрение родителей и помощь спонсоров , решено было строить свой швербот.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5786454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Рис.1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5929330"/>
            <a:ext cx="2143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Рис.2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Для приобретения практических навыков изготовили модель швертбота из пластика.По имеющимся чертежам, сделали разметку на пластике деталей корпуса.(рис.3.) и склеили корпус.(рис.4) раскроили и сшили парус(рис.5.) Изготовили руль, швертовый колодец и </a:t>
            </a:r>
            <a:r>
              <a:rPr lang="ru-RU" sz="1600" dirty="0" err="1" smtClean="0"/>
              <a:t>шверт</a:t>
            </a:r>
            <a:r>
              <a:rPr lang="ru-RU" sz="1600" dirty="0" smtClean="0"/>
              <a:t>. Когда модель была готова(рис.6.) мы научились работать с чертежами и материалами.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user\Рабочий стол\швербот\швер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201" y="2643182"/>
            <a:ext cx="3647350" cy="2735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Documents and Settings\user\Рабочий стол\швербот\швербо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786315" y="2651906"/>
            <a:ext cx="3647350" cy="27355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571604" y="5857892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Рис.3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5786454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Рис.5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швербот\швер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8001" y="381000"/>
            <a:ext cx="3706810" cy="2780107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швербот\швер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381000"/>
            <a:ext cx="3778248" cy="2833686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швербот\шве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8000" y="3589734"/>
            <a:ext cx="3849686" cy="2887265"/>
          </a:xfrm>
          <a:prstGeom prst="rect">
            <a:avLst/>
          </a:prstGeom>
          <a:noFill/>
        </p:spPr>
      </p:pic>
      <p:pic>
        <p:nvPicPr>
          <p:cNvPr id="3077" name="Picture 5" descr="C:\Documents and Settings\user\Рабочий стол\швербот\шверб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62500" y="3571876"/>
            <a:ext cx="3873499" cy="29051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3214686"/>
            <a:ext cx="5857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Рис.3.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3214687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Рис.4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650083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Рис.6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650083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Рис.4.</a:t>
            </a:r>
            <a:endParaRPr lang="ru-RU" sz="1400" dirty="0"/>
          </a:p>
        </p:txBody>
      </p:sp>
      <p:pic>
        <p:nvPicPr>
          <p:cNvPr id="11" name="Picture 3" descr="C:\Documents and Settings\user\Рабочий стол\швербот\швер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357166"/>
            <a:ext cx="3778248" cy="2833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Лодки такого типа изготавливают из фанеры, но мы решили делать из пластика. Минусом этого материала была недостаточная прочность, но это мы компенсировали дополнительными усилениями корпуса .Плюсы же этого материала , это относительная дешевизна , малый вес , легкая обработка , гигроскопичность , прочность склеиваемых швов.</a:t>
            </a:r>
            <a:br>
              <a:rPr lang="ru-RU" sz="1400" dirty="0" smtClean="0"/>
            </a:br>
            <a:r>
              <a:rPr lang="ru-RU" sz="1400" dirty="0" smtClean="0"/>
              <a:t>По имеющимся у нас чертежам мы изготовили из ДВП шаблоны деталей лодки(рис.7) и по ним вырезали детали корпуса.</a:t>
            </a:r>
            <a:endParaRPr lang="ru-RU" sz="1400" dirty="0"/>
          </a:p>
        </p:txBody>
      </p:sp>
      <p:pic>
        <p:nvPicPr>
          <p:cNvPr id="5122" name="Picture 2" descr="C:\Documents and Settings\user\Рабочий стол\постройка швербота\IMG_53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67" y="2071678"/>
            <a:ext cx="5131872" cy="31432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5715016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Рис.7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501090" cy="121444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Сборка деталей производилась по методу «сшей и склей»(рис8.9.).Швы снаружи проклеили стеклотканью и эпоксидной смолой(рис.10.) , зачистили наждачной бумагой.</a:t>
            </a:r>
            <a:br>
              <a:rPr lang="ru-RU" sz="1400" dirty="0" smtClean="0"/>
            </a:br>
            <a:r>
              <a:rPr lang="ru-RU" sz="1400" dirty="0" smtClean="0"/>
              <a:t>Усилили носовой транец  кницами , установили степ для мачты ,заполнили свободные пространства пенопластом.(рис.11.)</a:t>
            </a:r>
            <a:endParaRPr lang="ru-RU" sz="1400" dirty="0"/>
          </a:p>
        </p:txBody>
      </p:sp>
      <p:pic>
        <p:nvPicPr>
          <p:cNvPr id="6147" name="Picture 3" descr="C:\Documents and Settings\user\Рабочий стол\постройка швербота\IMG_46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9" y="1214422"/>
            <a:ext cx="3117938" cy="2013683"/>
          </a:xfrm>
          <a:prstGeom prst="rect">
            <a:avLst/>
          </a:prstGeom>
          <a:noFill/>
        </p:spPr>
      </p:pic>
      <p:pic>
        <p:nvPicPr>
          <p:cNvPr id="6148" name="Picture 4" descr="C:\Documents and Settings\user\Рабочий стол\строим швербот\IMG_468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1214422"/>
            <a:ext cx="3247877" cy="1948726"/>
          </a:xfrm>
          <a:prstGeom prst="rect">
            <a:avLst/>
          </a:prstGeom>
          <a:noFill/>
        </p:spPr>
      </p:pic>
      <p:pic>
        <p:nvPicPr>
          <p:cNvPr id="6149" name="Picture 5" descr="C:\Documents and Settings\user\Рабочий стол\строим швербот\IMG_471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00100" y="3857629"/>
            <a:ext cx="3117961" cy="2273513"/>
          </a:xfrm>
          <a:prstGeom prst="rect">
            <a:avLst/>
          </a:prstGeom>
          <a:noFill/>
        </p:spPr>
      </p:pic>
      <p:pic>
        <p:nvPicPr>
          <p:cNvPr id="6150" name="Picture 6" descr="C:\Documents and Settings\user\Рабочий стол\строим швербот\IMG_470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86315" y="3857629"/>
            <a:ext cx="3500462" cy="22735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14546" y="3500438"/>
            <a:ext cx="3268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Рис.8                                                                 Рис.9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6357958"/>
            <a:ext cx="4137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Рис.10                                                                          Рис.11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smtClean="0"/>
              <a:t>По всему днищу лодки изготовили обрешетку и заполнили пустоты пенопластом.(рис.12.)Это дало дополнительную жесткость и запас плавучести . Сверху наклеили пластик – палубу.</a:t>
            </a:r>
            <a:br>
              <a:rPr lang="ru-RU" sz="1400" dirty="0" smtClean="0"/>
            </a:br>
            <a:r>
              <a:rPr lang="ru-RU" sz="1400" dirty="0" smtClean="0"/>
              <a:t>Изготовили  и вклеили швертовый колодец (рис.13.)</a:t>
            </a:r>
            <a:br>
              <a:rPr lang="ru-RU" sz="1400" dirty="0" smtClean="0"/>
            </a:br>
            <a:r>
              <a:rPr lang="ru-RU" sz="1400" dirty="0" smtClean="0"/>
              <a:t>При изготовлении стационарной банки (рис.14.),низ заполнили пенопластом , а верх оставлен полым для рундука.</a:t>
            </a:r>
            <a:br>
              <a:rPr lang="ru-RU" sz="1400" dirty="0" smtClean="0"/>
            </a:br>
            <a:r>
              <a:rPr lang="ru-RU" sz="1400" dirty="0" smtClean="0"/>
              <a:t>Носовую часть сделали закрытой с лючком(рис.15.).У нас получился герметичный отсек.</a:t>
            </a:r>
            <a:endParaRPr lang="ru-RU" sz="1400" dirty="0"/>
          </a:p>
        </p:txBody>
      </p:sp>
      <p:pic>
        <p:nvPicPr>
          <p:cNvPr id="7170" name="Picture 2" descr="C:\Documents and Settings\user\Рабочий стол\постройка швербота\IMG_47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9" y="1600201"/>
            <a:ext cx="3500461" cy="2043113"/>
          </a:xfrm>
          <a:prstGeom prst="rect">
            <a:avLst/>
          </a:prstGeom>
          <a:noFill/>
        </p:spPr>
      </p:pic>
      <p:pic>
        <p:nvPicPr>
          <p:cNvPr id="7171" name="Picture 3" descr="C:\Documents and Settings\user\Рабочий стол\строим швербот\IMG_470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86380" y="1571612"/>
            <a:ext cx="3349620" cy="2071702"/>
          </a:xfrm>
          <a:prstGeom prst="rect">
            <a:avLst/>
          </a:prstGeom>
          <a:noFill/>
        </p:spPr>
      </p:pic>
      <p:pic>
        <p:nvPicPr>
          <p:cNvPr id="7172" name="Picture 4" descr="C:\Documents and Settings\user\Рабочий стол\постройка швербота\IMG_470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85786" y="4071942"/>
            <a:ext cx="3714776" cy="2405058"/>
          </a:xfrm>
          <a:prstGeom prst="rect">
            <a:avLst/>
          </a:prstGeom>
          <a:noFill/>
        </p:spPr>
      </p:pic>
      <p:pic>
        <p:nvPicPr>
          <p:cNvPr id="7173" name="Picture 5" descr="C:\Documents and Settings\user\Рабочий стол\строим швербот\IMG_470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72066" y="4071942"/>
            <a:ext cx="3563934" cy="240505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728" y="3786190"/>
            <a:ext cx="6715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Рис.12                                                                              Рис.14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6500834"/>
            <a:ext cx="6715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Рис13                                                                             Рис.15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По верхним кромкам бортов изготовлен привальный брус из деревянных реек.</a:t>
            </a:r>
            <a:br>
              <a:rPr lang="ru-RU" sz="1400" dirty="0" smtClean="0"/>
            </a:br>
            <a:r>
              <a:rPr lang="ru-RU" sz="1400" dirty="0" smtClean="0"/>
              <a:t>Шверт и перо руля из экструзионного поликарбоната. Румпель березовый цилиндрический.</a:t>
            </a:r>
            <a:br>
              <a:rPr lang="ru-RU" sz="1400" dirty="0" smtClean="0"/>
            </a:br>
            <a:r>
              <a:rPr lang="ru-RU" sz="1400" dirty="0" smtClean="0"/>
              <a:t>Наружное днище усилили полосками пластика(рис.16)</a:t>
            </a:r>
            <a:br>
              <a:rPr lang="ru-RU" sz="1400" dirty="0" smtClean="0"/>
            </a:br>
            <a:r>
              <a:rPr lang="ru-RU" sz="1400" dirty="0" smtClean="0"/>
              <a:t>Снаружи корпус окрасили алкидной эмалью и покрыли яхтенным лак(рис.17)</a:t>
            </a:r>
            <a:endParaRPr lang="ru-RU" sz="1400" dirty="0"/>
          </a:p>
        </p:txBody>
      </p:sp>
      <p:pic>
        <p:nvPicPr>
          <p:cNvPr id="8196" name="Picture 4" descr="C:\Documents and Settings\user\Рабочий стол\строим швербот\IMG_472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785786" y="1571612"/>
            <a:ext cx="3858466" cy="2956322"/>
          </a:xfrm>
        </p:spPr>
      </p:pic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357554" y="3071810"/>
          <a:ext cx="1105068" cy="1079369"/>
        </p:xfrm>
        <a:graphic>
          <a:graphicData uri="http://schemas.openxmlformats.org/presentationml/2006/ole">
            <p:oleObj spid="_x0000_s8194" name="FDF" r:id="rId4" imgW="1080000" imgH="1080000" progId="FoxitReader.FDFDoc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155353" y="3105151"/>
          <a:ext cx="1105068" cy="1079369"/>
        </p:xfrm>
        <a:graphic>
          <a:graphicData uri="http://schemas.openxmlformats.org/presentationml/2006/ole">
            <p:oleObj spid="_x0000_s8195" name="FDF" r:id="rId5" imgW="1080000" imgH="1080000" progId="FoxitReader.FDFDoc">
              <p:embed/>
            </p:oleObj>
          </a:graphicData>
        </a:graphic>
      </p:graphicFrame>
      <p:pic>
        <p:nvPicPr>
          <p:cNvPr id="8197" name="Picture 5" descr="C:\Documents and Settings\user\Рабочий стол\строим швербот\IMG_4732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890803" y="1571614"/>
            <a:ext cx="3575218" cy="28216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28794" y="4786322"/>
            <a:ext cx="6143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Рис.16.                                                                      рис.17.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>Парус 3,5 м2 , сшили из плащевой ткани, имеет два лат – кармана для жесткости(рис.18.). Мачта березовая 3х секционная(для удобства перевозки) двухслойная. Весла кедровые четырехслойные. Лопасти пластмассовые(рис.19.).</a:t>
            </a:r>
            <a:br>
              <a:rPr lang="ru-RU" sz="1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C:\Documents and Settings\user\Рабочий стол\постройка швербота\IMG_4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5" y="1142984"/>
            <a:ext cx="3786214" cy="2714644"/>
          </a:xfrm>
          <a:prstGeom prst="rect">
            <a:avLst/>
          </a:prstGeom>
          <a:noFill/>
        </p:spPr>
      </p:pic>
      <p:pic>
        <p:nvPicPr>
          <p:cNvPr id="9220" name="Picture 4" descr="C:\Documents and Settings\user\Рабочий стол\постройка швербота\IMG_473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2066" y="1142984"/>
            <a:ext cx="3563933" cy="2714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4286256"/>
            <a:ext cx="3857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Рис.18                                                                   Рис.19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299</Words>
  <Application>Microsoft Office PowerPoint</Application>
  <PresentationFormat>Экран (4:3)</PresentationFormat>
  <Paragraphs>38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FDF</vt:lpstr>
      <vt:lpstr>Основная часть Свою работу мы начали с выбора проекта лодки.Она должна была быть безопасной, недорогой, относительно дешевой и легкой. Просмотрев имеющуюся у нас литературу и информацию в интернете, остановились на популярных проектах: Рыболовная лодка «Краб» (рис.1) и швертбот «Оптимист».(рис.2.).Для приобретения практических навыков изготовили модель швертбота из пластика.По имеющимся чертежам, сделали разметку на пластике деталей корпуса.(рис.3.) и склеили корпус.(рис.4) раскроили и сшили парус(рис.5.) Изготовили руль, швертовый колодец и шверт. Когда модель была готова(рис.6.) мы научились работать с чертежами и материалами. Лодки такого типа изготавливают из фанеры, но мы решили делать из пластика. Минусом этого материала была недостаточная прочность, но это мы компенсировали дополнительными усилениями корпуса .Плюсы же этого материала , это относительная дешевизна , малый вес , легкая обработка , гигроскопичность , прочность склеиваемых швов. По имеющимся у нас чертежам мы изготовили из ДВП шаблоны деталей лодки(рис.7) и по ним вырезали детали корпуса. Сборка деталей производилась по методу «сшей и склей»(рис8.9.).Швы снаружи проклеили стеклотканью и эпоксидной смолой(рис.10.) , зачистили наждачной бумагой. Усилили носовой транец  кницами , установили степ для мачты ,заполнили свободные пространства пенопластом.(рис.11.) По всему днищу лодки изготовили обрешетку и заполнили пустоты пенопластом.(рис.12.)Это дало дополнительную жесткость и запас плавучести . Сверху наклеили пластик – палубу. Изготовили швертовый колодец (рис.13.) При изготовлении стационарной банки (рис.14.),низ заполнили пенопластом , а верх оставлен полым для рундука. Носовую часть сделали закрытой с лючком(рис.15.).У нас получился герметичный отсек. По низу палубы изготовлен и заполнен пенопластом короб(рис.16.) ,выполняющий роль стрингеров и кормовая банка(рис.17.) также заполненная пенопластом. По верхним кромкам бортов изготовлен привальный брус из деревянных реек. Шверт и перо руля из экструзионного поликарбоната. Румпель березовый цилиндрический. Наружное днище усилили полосками пластика(рис.18) Снаружи корпус окрасили алкидной эмалью и покрыли яхтенным лаком(рис.19.) Парус 3,5 м2 , сшили из плащевой ткани, имеет два лат – кармана для жесткости(рис.20.). Мачта березовая 3х секционная(для удобства перевозки) двухслойная. Весла кедровые четырехслойные. Лопасти пластмассовые(рис.21.).  Результатом нашей работы стал небольшой , легкий в управлении парусный швертбот. Испытания на воде показали , что сборка парусного вооружения легкая(рис22.).Лодка легкая в управлении . Для движения достаточно легкого бриза(рис.23.) Легкая на ходу на веслах(рси.24.).С мотором 3,5 л.с. легко входит в режим глиссирования. Лодка получилась многоцелевой , На такой лодке можно учиться ходить под парусом . Хороша она для прогулок на веслах. Комфортно посидеть с удочкой , а так же ,  отправиться в путешествие.      </vt:lpstr>
      <vt:lpstr> Свою работу мы начали с выбора проекта лодки. Она должна была быть безопасной, недорогой и легкой. Просмотрев имеющуюся у нас литературу и информацию в интернете, остановились на популярных проектах: Рыболовная лодка «Краб» (рис.1) и швертбот «Оптимист».(рис.2.). </vt:lpstr>
      <vt:lpstr>   Для приобретения практических навыков изготовили модель швертбота из пластика.По имеющимся чертежам, сделали разметку на пластике деталей корпуса.(рис.3.) и склеили корпус.(рис.4) раскроили и сшили парус(рис.5.) Изготовили руль, швертовый колодец и шверт. Когда модель была готова(рис.6.) мы научились работать с чертежами и материалами. </vt:lpstr>
      <vt:lpstr>Слайд 4</vt:lpstr>
      <vt:lpstr>Лодки такого типа изготавливают из фанеры, но мы решили делать из пластика. Минусом этого материала была недостаточная прочность, но это мы компенсировали дополнительными усилениями корпуса .Плюсы же этого материала , это относительная дешевизна , малый вес , легкая обработка , гигроскопичность , прочность склеиваемых швов. По имеющимся у нас чертежам мы изготовили из ДВП шаблоны деталей лодки(рис.7) и по ним вырезали детали корпуса.</vt:lpstr>
      <vt:lpstr>Сборка деталей производилась по методу «сшей и склей»(рис8.9.).Швы снаружи проклеили стеклотканью и эпоксидной смолой(рис.10.) , зачистили наждачной бумагой. Усилили носовой транец  кницами , установили степ для мачты ,заполнили свободные пространства пенопластом.(рис.11.)</vt:lpstr>
      <vt:lpstr>По всему днищу лодки изготовили обрешетку и заполнили пустоты пенопластом.(рис.12.)Это дало дополнительную жесткость и запас плавучести . Сверху наклеили пластик – палубу. Изготовили  и вклеили швертовый колодец (рис.13.) При изготовлении стационарной банки (рис.14.),низ заполнили пенопластом , а верх оставлен полым для рундука. Носовую часть сделали закрытой с лючком(рис.15.).У нас получился герметичный отсек.</vt:lpstr>
      <vt:lpstr>По верхним кромкам бортов изготовлен привальный брус из деревянных реек. Шверт и перо руля из экструзионного поликарбоната. Румпель березовый цилиндрический. Наружное днище усилили полосками пластика(рис.16) Снаружи корпус окрасили алкидной эмалью и покрыли яхтенным лак(рис.17)</vt:lpstr>
      <vt:lpstr> Парус 3,5 м2 , сшили из плащевой ткани, имеет два лат – кармана для жесткости(рис.18.). Мачта березовая 3х секционная(для удобства перевозки) двухслойная. Весла кедровые четырехслойные. Лопасти пластмассовые(рис.19.).   </vt:lpstr>
      <vt:lpstr>Результатом нашей работы стал небольшой , легкий в управлении парусный швертбот. Испытания на воде показали , что сборка парусного вооружения незатруднительна(рис21.).Лодка легкая в управлении . Для движения достаточно легкого бриза(рис.22.) Легкая на ходу на веслах(рси.23.).С мотором 3,5 л.с. легко входит в режим глиссирования. Лодка получилась многоцелевой , На такой лодке можно учиться ходить под парусом . Хороша она для прогулок на веслах. Комфортно посидеть с удочкой , а так же  отправиться в путешествие</vt:lpstr>
      <vt:lpstr>     Основные данные Длина – 2300 Ширина – 1340 Высота борта -0,40 Площадь паруса – 3,500 м2 Масса – 35 кг Грузоподъемность – 200 кг Запас плавучести  - 100 кг   Затраты  на постройку лодки составили: Пластик2,5x2м2 -3200рублей Ткань плащевая 2,5м.п – 237 рублей Эмаль алкидная 3кг -330 рублей Лак яхтенный 1 кг -80 рублей Клей «Космофен» 8 тюбиков -880 рублей Лопасти для весел , клей»Мастер», шурупы -500 рублей Итого  - 5227 рублей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75</cp:revision>
  <dcterms:created xsi:type="dcterms:W3CDTF">2014-02-01T09:08:47Z</dcterms:created>
  <dcterms:modified xsi:type="dcterms:W3CDTF">2014-02-22T11:32:55Z</dcterms:modified>
</cp:coreProperties>
</file>