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7" r:id="rId2"/>
    <p:sldId id="256" r:id="rId3"/>
    <p:sldId id="257" r:id="rId4"/>
    <p:sldId id="258" r:id="rId5"/>
    <p:sldId id="278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EB24-31B0-4A59-ADDD-84E1B0068FC4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85EC8-DA1B-4856-858E-1F3D3A5CF3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B37DE-984D-40EE-87FA-3F1D55C5A988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92E0-0E29-467F-B6B6-6960C026D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EB57-30A6-4850-ABDF-4BD806325D28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8974D-248A-42B6-B3E6-604A85129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84325-7136-470E-9F6C-4527DD254103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9EC88-5F7F-4DE9-AD30-6CBA83FD5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82C44-E4A4-4829-A9ED-1F676F4BB1EE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9A30-AC72-4834-A0BD-C09EFE5F9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3DAB8-3C67-4B41-9972-9EC0F8DCD68F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FADD-C9FF-44C7-A42B-AF85A4052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BD38E-2683-428F-86CF-5B34CF0CE699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071A8-F132-483B-A02C-06BF15CA1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5B37E-4B3C-42C5-BF18-173612C7FADE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02E95-B1C1-4FE8-8D85-E66FEAFCD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C40A4-F4B4-4D18-9255-71DE07CE2BFC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DC3C7-20F3-42E5-99AC-ABC674166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115C8-3217-4FD6-A356-3D4D76EEE223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7DF0-184E-4EFC-BC11-26330FD67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0250-C7F9-48D7-BB41-E353B0FB4B34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892DE-DDE7-4026-8349-5789F9B9D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05DFA1-F29B-47FA-8882-F9EF829F014D}" type="datetimeFigureOut">
              <a:rPr lang="ru-RU"/>
              <a:pPr>
                <a:defRPr/>
              </a:pPr>
              <a:t>23.02.2014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573A7E-B73D-47BA-B637-00E55C7CE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Freeform 11"/>
            <p:cNvGrpSpPr>
              <a:grpSpLocks/>
            </p:cNvGrpSpPr>
            <p:nvPr/>
          </p:nvGrpSpPr>
          <p:grpSpPr bwMode="auto"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1038" name="Freeform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63" y="42227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6"/>
          <p:cNvSpPr>
            <a:spLocks noGrp="1"/>
          </p:cNvSpPr>
          <p:nvPr>
            <p:ph type="title"/>
          </p:nvPr>
        </p:nvSpPr>
        <p:spPr>
          <a:xfrm>
            <a:off x="179388" y="514350"/>
            <a:ext cx="8856662" cy="898525"/>
          </a:xfrm>
        </p:spPr>
        <p:txBody>
          <a:bodyPr/>
          <a:lstStyle/>
          <a:p>
            <a:pPr eaLnBrk="1" hangingPunct="1"/>
            <a:r>
              <a:rPr lang="ru-RU" sz="1400" smtClean="0">
                <a:latin typeface="Arial" charset="0"/>
              </a:rPr>
              <a:t> Муниципальное образование  учреждения дополнительного образования детской школы   искусств г. Аркадака. Учебно-методический материал «музыкальные образы в мультипликациях.» (план конспект)</a:t>
            </a:r>
            <a:br>
              <a:rPr lang="ru-RU" sz="1400" smtClean="0">
                <a:latin typeface="Arial" charset="0"/>
              </a:rPr>
            </a:br>
            <a:r>
              <a:rPr lang="ru-RU" sz="1400" smtClean="0">
                <a:latin typeface="Arial" charset="0"/>
              </a:rPr>
              <a:t>интегрированный урок, презентация к уроку.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575050" y="3500438"/>
            <a:ext cx="5111750" cy="2747962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200" dirty="0" smtClean="0"/>
              <a:t>Презентацию  составила Преподаватель    МОУ-ДОД. ДШИ г. Аркадака. Саратовской обл.             Лукьянчикова Инна Александровна.                                                         </a:t>
            </a:r>
            <a:endParaRPr lang="ru-RU" sz="3200" dirty="0"/>
          </a:p>
        </p:txBody>
      </p:sp>
      <p:sp>
        <p:nvSpPr>
          <p:cNvPr id="13315" name="Текст 8"/>
          <p:cNvSpPr>
            <a:spLocks noGrp="1"/>
          </p:cNvSpPr>
          <p:nvPr>
            <p:ph type="body" idx="2"/>
          </p:nvPr>
        </p:nvSpPr>
        <p:spPr>
          <a:xfrm>
            <a:off x="685800" y="1714500"/>
            <a:ext cx="7243763" cy="1643063"/>
          </a:xfrm>
        </p:spPr>
        <p:txBody>
          <a:bodyPr/>
          <a:lstStyle/>
          <a:p>
            <a:pPr eaLnBrk="1" hangingPunct="1"/>
            <a:r>
              <a:rPr lang="ru-RU" sz="4000" smtClean="0"/>
              <a:t>Музыкальные образы в мультипликации.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4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Текст 6"/>
          <p:cNvSpPr>
            <a:spLocks noGrp="1"/>
          </p:cNvSpPr>
          <p:nvPr>
            <p:ph type="body" idx="2"/>
          </p:nvPr>
        </p:nvSpPr>
        <p:spPr>
          <a:xfrm>
            <a:off x="142875" y="1676400"/>
            <a:ext cx="3500438" cy="4824413"/>
          </a:xfrm>
        </p:spPr>
        <p:txBody>
          <a:bodyPr/>
          <a:lstStyle/>
          <a:p>
            <a:pPr eaLnBrk="1" hangingPunct="1"/>
            <a:r>
              <a:rPr lang="ru-RU" smtClean="0"/>
              <a:t>    </a:t>
            </a:r>
            <a:r>
              <a:rPr lang="ru-RU" sz="1600" smtClean="0"/>
              <a:t>     Музыкально-сценический жанр, произведение крупной  формы. В основу либретто «Спящей красавицы»-положена одна из популярных сказок известного французского писателя-сказочника  17 века Шарля  Перро.</a:t>
            </a:r>
            <a:endParaRPr lang="ru-RU" smtClean="0"/>
          </a:p>
        </p:txBody>
      </p:sp>
      <p:sp>
        <p:nvSpPr>
          <p:cNvPr id="22531" name="Содержимое 5"/>
          <p:cNvSpPr>
            <a:spLocks noGrp="1"/>
          </p:cNvSpPr>
          <p:nvPr>
            <p:ph sz="half" idx="1"/>
          </p:nvPr>
        </p:nvSpPr>
        <p:spPr>
          <a:xfrm>
            <a:off x="4429125" y="1676400"/>
            <a:ext cx="4257675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700213"/>
            <a:ext cx="431958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4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Текст 6"/>
          <p:cNvSpPr>
            <a:spLocks noGrp="1"/>
          </p:cNvSpPr>
          <p:nvPr>
            <p:ph type="body" idx="2"/>
          </p:nvPr>
        </p:nvSpPr>
        <p:spPr>
          <a:xfrm>
            <a:off x="214313" y="1676400"/>
            <a:ext cx="3214687" cy="4752975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mtClean="0">
                <a:latin typeface="Arial" charset="0"/>
              </a:rPr>
              <a:t>Благодаря изумительной музыки  П.И.Чайковского, сказка из скромного</a:t>
            </a:r>
          </a:p>
          <a:p>
            <a:pPr eaLnBrk="1" hangingPunct="1"/>
            <a:r>
              <a:rPr lang="ru-RU" smtClean="0">
                <a:latin typeface="Arial" charset="0"/>
              </a:rPr>
              <a:t>Нравоучительного повествования  превратилась в пышное зрелище и роскошную  феерию.</a:t>
            </a:r>
          </a:p>
        </p:txBody>
      </p:sp>
      <p:sp>
        <p:nvSpPr>
          <p:cNvPr id="23555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484313"/>
            <a:ext cx="43926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4"/>
          <p:cNvSpPr>
            <a:spLocks noGrp="1"/>
          </p:cNvSpPr>
          <p:nvPr>
            <p:ph type="title"/>
          </p:nvPr>
        </p:nvSpPr>
        <p:spPr>
          <a:xfrm>
            <a:off x="8143875" y="928688"/>
            <a:ext cx="528638" cy="5572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Текст 6"/>
          <p:cNvSpPr>
            <a:spLocks noGrp="1"/>
          </p:cNvSpPr>
          <p:nvPr>
            <p:ph type="body" idx="2"/>
          </p:nvPr>
        </p:nvSpPr>
        <p:spPr>
          <a:xfrm>
            <a:off x="142875" y="1214438"/>
            <a:ext cx="3286125" cy="5143500"/>
          </a:xfrm>
        </p:spPr>
        <p:txBody>
          <a:bodyPr/>
          <a:lstStyle/>
          <a:p>
            <a:pPr eaLnBrk="1" hangingPunct="1"/>
            <a:r>
              <a:rPr lang="ru-RU" sz="2000" smtClean="0"/>
              <a:t>   </a:t>
            </a:r>
            <a:endParaRPr lang="ru-RU" sz="2400" smtClean="0"/>
          </a:p>
          <a:p>
            <a:pPr eaLnBrk="1" hangingPunct="1"/>
            <a:r>
              <a:rPr lang="ru-RU" sz="1600" smtClean="0">
                <a:latin typeface="Arial" charset="0"/>
              </a:rPr>
              <a:t>В центре балета</a:t>
            </a:r>
            <a:r>
              <a:rPr lang="ru-RU" sz="2000" smtClean="0">
                <a:latin typeface="Arial" charset="0"/>
              </a:rPr>
              <a:t> –</a:t>
            </a:r>
            <a:r>
              <a:rPr lang="ru-RU" sz="1600" smtClean="0">
                <a:latin typeface="Arial" charset="0"/>
              </a:rPr>
              <a:t>романтические образы принцессы Авроры и пылко влюбленных принцев, доброй несущей радость и счастье феи Сирени. Именно в сочетании изысканной хореографии и своего рода сценической архаики таится особый шарм, магическая притягательность балета </a:t>
            </a:r>
          </a:p>
          <a:p>
            <a:pPr eaLnBrk="1" hangingPunct="1"/>
            <a:r>
              <a:rPr lang="ru-RU" sz="1600" smtClean="0">
                <a:latin typeface="Arial" charset="0"/>
              </a:rPr>
              <a:t>«Спящая красавица»                    </a:t>
            </a:r>
          </a:p>
        </p:txBody>
      </p:sp>
      <p:sp>
        <p:nvSpPr>
          <p:cNvPr id="24579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981075"/>
            <a:ext cx="4968875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4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Текст 6"/>
          <p:cNvSpPr>
            <a:spLocks noGrp="1"/>
          </p:cNvSpPr>
          <p:nvPr>
            <p:ph type="body" idx="2"/>
          </p:nvPr>
        </p:nvSpPr>
        <p:spPr>
          <a:xfrm>
            <a:off x="214313" y="1676400"/>
            <a:ext cx="3500437" cy="4572000"/>
          </a:xfrm>
        </p:spPr>
        <p:txBody>
          <a:bodyPr/>
          <a:lstStyle/>
          <a:p>
            <a:pPr eaLnBrk="1" hangingPunct="1"/>
            <a:r>
              <a:rPr lang="ru-RU" smtClean="0"/>
              <a:t>..</a:t>
            </a:r>
            <a:r>
              <a:rPr lang="ru-RU" smtClean="0">
                <a:latin typeface="Arial" charset="0"/>
              </a:rPr>
              <a:t>Классическая музыка продолжает жить в современности – наряду с той музыкой, которая создается сегодня. Она подвергается новым интерпретациям, получает свежее звучание на театральных сценах и в кинозалах, нередко ее можно услышать в самом неожиданном контексте, например в рекламном ролике. Мультипликация также стала не исключением. </a:t>
            </a:r>
          </a:p>
        </p:txBody>
      </p:sp>
      <p:sp>
        <p:nvSpPr>
          <p:cNvPr id="25603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1557338"/>
            <a:ext cx="504031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989138"/>
            <a:ext cx="74168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457200" y="1935163"/>
            <a:ext cx="3322638" cy="4389437"/>
          </a:xfrm>
        </p:spPr>
        <p:txBody>
          <a:bodyPr/>
          <a:lstStyle/>
          <a:p>
            <a:pPr eaLnBrk="1" hangingPunct="1"/>
            <a:r>
              <a:rPr lang="ru-RU" sz="1800" smtClean="0"/>
              <a:t>Хороший  мультфильм – незаменимый  источник  знаний,  уникальный тренажер  для детской фантазии,  он может оказать неоценимую  помощь воспитании  подрастающего  поколения.  Воспитать в детях чувство  сопереживания, веру  в добро  и  справедливость  на основе  шедевров  мирового музыкального  искусства.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916113"/>
            <a:ext cx="43195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060575"/>
            <a:ext cx="6624637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844675"/>
            <a:ext cx="58324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4"/>
          <p:cNvSpPr>
            <a:spLocks noGrp="1"/>
          </p:cNvSpPr>
          <p:nvPr>
            <p:ph type="title"/>
          </p:nvPr>
        </p:nvSpPr>
        <p:spPr>
          <a:xfrm>
            <a:off x="2786063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smtClean="0"/>
              <a:t> </a:t>
            </a:r>
          </a:p>
        </p:txBody>
      </p:sp>
      <p:sp>
        <p:nvSpPr>
          <p:cNvPr id="14338" name="Текст 6"/>
          <p:cNvSpPr>
            <a:spLocks noGrp="1"/>
          </p:cNvSpPr>
          <p:nvPr>
            <p:ph type="body" idx="1"/>
          </p:nvPr>
        </p:nvSpPr>
        <p:spPr>
          <a:xfrm>
            <a:off x="285750" y="214313"/>
            <a:ext cx="7429500" cy="1357312"/>
          </a:xfrm>
        </p:spPr>
        <p:txBody>
          <a:bodyPr/>
          <a:lstStyle/>
          <a:p>
            <a:pPr eaLnBrk="1" hangingPunct="1"/>
            <a:r>
              <a:rPr lang="ru-RU" sz="3200" smtClean="0"/>
              <a:t>Музыкальные образы в мультипликации.</a:t>
            </a:r>
          </a:p>
        </p:txBody>
      </p:sp>
      <p:sp>
        <p:nvSpPr>
          <p:cNvPr id="14339" name="Текст 9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40" name="Содержимое 8"/>
          <p:cNvSpPr>
            <a:spLocks noGrp="1"/>
          </p:cNvSpPr>
          <p:nvPr>
            <p:ph sz="quarter" idx="2"/>
          </p:nvPr>
        </p:nvSpPr>
        <p:spPr>
          <a:xfrm>
            <a:off x="214313" y="1714500"/>
            <a:ext cx="3500437" cy="4646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70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500" smtClean="0">
                <a:latin typeface="Arial" charset="0"/>
              </a:rPr>
              <a:t>Музыка  в анимации очень важна.   Ласково звучащая или   взволнованная  напрягающая слух зрителя, все начинается  только с музыки.</a:t>
            </a:r>
          </a:p>
        </p:txBody>
      </p:sp>
      <p:sp>
        <p:nvSpPr>
          <p:cNvPr id="1434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773238"/>
            <a:ext cx="48244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eaLnBrk="1" hangingPunct="1"/>
            <a:r>
              <a:rPr lang="ru-RU" smtClean="0"/>
              <a:t>                  </a:t>
            </a:r>
          </a:p>
        </p:txBody>
      </p:sp>
      <p:sp>
        <p:nvSpPr>
          <p:cNvPr id="15362" name="Текст 5"/>
          <p:cNvSpPr>
            <a:spLocks noGrp="1"/>
          </p:cNvSpPr>
          <p:nvPr>
            <p:ph type="body" idx="2"/>
          </p:nvPr>
        </p:nvSpPr>
        <p:spPr>
          <a:xfrm>
            <a:off x="214313" y="1071563"/>
            <a:ext cx="3357562" cy="5572125"/>
          </a:xfrm>
        </p:spPr>
        <p:txBody>
          <a:bodyPr/>
          <a:lstStyle/>
          <a:p>
            <a:pPr eaLnBrk="1" hangingPunct="1"/>
            <a:r>
              <a:rPr lang="ru-RU" sz="1600" smtClean="0"/>
              <a:t>  </a:t>
            </a:r>
            <a:r>
              <a:rPr lang="ru-RU" sz="1600" smtClean="0">
                <a:latin typeface="Arial" charset="0"/>
              </a:rPr>
              <a:t>  Не любит мальчишка </a:t>
            </a:r>
          </a:p>
          <a:p>
            <a:pPr eaLnBrk="1" hangingPunct="1"/>
            <a:r>
              <a:rPr lang="ru-RU" sz="1600" smtClean="0">
                <a:latin typeface="Arial" charset="0"/>
              </a:rPr>
              <a:t>     капать картошку,</a:t>
            </a:r>
          </a:p>
          <a:p>
            <a:pPr eaLnBrk="1" hangingPunct="1"/>
            <a:r>
              <a:rPr lang="ru-RU" sz="1600" smtClean="0">
                <a:latin typeface="Arial" charset="0"/>
              </a:rPr>
              <a:t>   А есть он пришел </a:t>
            </a:r>
          </a:p>
          <a:p>
            <a:pPr eaLnBrk="1" hangingPunct="1"/>
            <a:r>
              <a:rPr lang="ru-RU" sz="1600" smtClean="0">
                <a:latin typeface="Arial" charset="0"/>
              </a:rPr>
              <a:t>   с огромной ложкой!!!</a:t>
            </a:r>
          </a:p>
          <a:p>
            <a:pPr eaLnBrk="1" hangingPunct="1"/>
            <a:r>
              <a:rPr lang="ru-RU" sz="1600" smtClean="0">
                <a:latin typeface="Arial" charset="0"/>
              </a:rPr>
              <a:t>   У него в руках гармошка,</a:t>
            </a:r>
          </a:p>
          <a:p>
            <a:pPr eaLnBrk="1" hangingPunct="1"/>
            <a:r>
              <a:rPr lang="ru-RU" sz="1600" smtClean="0">
                <a:latin typeface="Arial" charset="0"/>
              </a:rPr>
              <a:t>   а зовут его Антошка!!!!</a:t>
            </a:r>
          </a:p>
        </p:txBody>
      </p:sp>
      <p:sp>
        <p:nvSpPr>
          <p:cNvPr id="15363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628775"/>
            <a:ext cx="4176712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4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Текст 16"/>
          <p:cNvSpPr>
            <a:spLocks noGrp="1"/>
          </p:cNvSpPr>
          <p:nvPr>
            <p:ph type="body" idx="2"/>
          </p:nvPr>
        </p:nvSpPr>
        <p:spPr>
          <a:xfrm>
            <a:off x="142875" y="1676400"/>
            <a:ext cx="3643313" cy="4824413"/>
          </a:xfrm>
        </p:spPr>
        <p:txBody>
          <a:bodyPr/>
          <a:lstStyle/>
          <a:p>
            <a:pPr eaLnBrk="1" hangingPunct="1"/>
            <a:r>
              <a:rPr lang="ru-RU" sz="1600" smtClean="0"/>
              <a:t>    Музыка </a:t>
            </a:r>
            <a:r>
              <a:rPr lang="ru-RU" sz="1600" smtClean="0">
                <a:latin typeface="Arial" charset="0"/>
              </a:rPr>
              <a:t>В.</a:t>
            </a:r>
            <a:r>
              <a:rPr lang="ru-RU" sz="1600" smtClean="0"/>
              <a:t> Шаинского  слова Ю.Энтина. Здесь тема воспитания  и уважения традиционны даже для этой  двухминутной заставки. Качество рисунка и краски традиционны для советской школы мультипликации, а музыка звучащая на протяжении всего мультфильма, только подчеркивает юмористическое звучание происходящего.</a:t>
            </a:r>
          </a:p>
        </p:txBody>
      </p:sp>
      <p:sp>
        <p:nvSpPr>
          <p:cNvPr id="16387" name="Содержимое 15"/>
          <p:cNvSpPr>
            <a:spLocks noGrp="1"/>
          </p:cNvSpPr>
          <p:nvPr>
            <p:ph sz="half" idx="1"/>
          </p:nvPr>
        </p:nvSpPr>
        <p:spPr>
          <a:xfrm>
            <a:off x="3929063" y="1676400"/>
            <a:ext cx="4757737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1214438"/>
            <a:ext cx="4675187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-6805613" y="6308725"/>
            <a:ext cx="8229601" cy="43894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1" name="Picture 4" descr="шаин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775" y="188913"/>
            <a:ext cx="9144000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4"/>
          <p:cNvSpPr>
            <a:spLocks noGrp="1"/>
          </p:cNvSpPr>
          <p:nvPr>
            <p:ph type="title"/>
          </p:nvPr>
        </p:nvSpPr>
        <p:spPr>
          <a:xfrm>
            <a:off x="357188" y="1000125"/>
            <a:ext cx="3143250" cy="2857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Текст 6"/>
          <p:cNvSpPr>
            <a:spLocks noGrp="1"/>
          </p:cNvSpPr>
          <p:nvPr>
            <p:ph type="body" idx="2"/>
          </p:nvPr>
        </p:nvSpPr>
        <p:spPr>
          <a:xfrm>
            <a:off x="323850" y="1484313"/>
            <a:ext cx="3429000" cy="4857750"/>
          </a:xfrm>
        </p:spPr>
        <p:txBody>
          <a:bodyPr/>
          <a:lstStyle/>
          <a:p>
            <a:pPr eaLnBrk="1" hangingPunct="1"/>
            <a:r>
              <a:rPr lang="ru-RU" smtClean="0"/>
              <a:t>.</a:t>
            </a:r>
            <a:r>
              <a:rPr lang="ru-RU" smtClean="0">
                <a:latin typeface="Arial" charset="0"/>
              </a:rPr>
              <a:t>   Включение в педагогический репертуар популярных детских песенок,</a:t>
            </a:r>
          </a:p>
          <a:p>
            <a:pPr eaLnBrk="1" hangingPunct="1"/>
            <a:r>
              <a:rPr lang="ru-RU" smtClean="0">
                <a:latin typeface="Arial" charset="0"/>
              </a:rPr>
              <a:t>Повышает интерес ребят к занятиям игры на инструменте, способствует более эффективному музыкальному развитию.</a:t>
            </a:r>
          </a:p>
        </p:txBody>
      </p:sp>
      <p:sp>
        <p:nvSpPr>
          <p:cNvPr id="18435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916113"/>
            <a:ext cx="475138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4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8" name="Текст 6"/>
          <p:cNvSpPr>
            <a:spLocks noGrp="1"/>
          </p:cNvSpPr>
          <p:nvPr>
            <p:ph type="body" idx="2"/>
          </p:nvPr>
        </p:nvSpPr>
        <p:spPr>
          <a:xfrm>
            <a:off x="214313" y="1714500"/>
            <a:ext cx="3429000" cy="4857750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  Из песенок для детей можно извлечь много полезного. Разнообразие фактурного изложения поможет в приобретении навыков чтения с листа- координации слуха и моторики, развитию навыков подбора по слуху, транспонированию.</a:t>
            </a:r>
          </a:p>
        </p:txBody>
      </p:sp>
      <p:sp>
        <p:nvSpPr>
          <p:cNvPr id="19459" name="Содержимое 5"/>
          <p:cNvSpPr>
            <a:spLocks noGrp="1"/>
          </p:cNvSpPr>
          <p:nvPr>
            <p:ph sz="half" idx="1"/>
          </p:nvPr>
        </p:nvSpPr>
        <p:spPr>
          <a:xfrm>
            <a:off x="3786188" y="1676400"/>
            <a:ext cx="4900612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700213"/>
            <a:ext cx="46799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4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1162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482" name="Текст 6"/>
          <p:cNvSpPr>
            <a:spLocks noGrp="1"/>
          </p:cNvSpPr>
          <p:nvPr>
            <p:ph type="body" idx="2"/>
          </p:nvPr>
        </p:nvSpPr>
        <p:spPr>
          <a:xfrm>
            <a:off x="468313" y="1844675"/>
            <a:ext cx="2743200" cy="4572000"/>
          </a:xfrm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Музыку Чайковского знают все. Во всем мире восхищаются его операми и симфоническими произведениями. Его справедливо относят к числу величайших композиторов мира. Композитор создал произведения почти во всех музыкальных жанрах.</a:t>
            </a:r>
          </a:p>
        </p:txBody>
      </p:sp>
      <p:sp>
        <p:nvSpPr>
          <p:cNvPr id="20483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700213"/>
            <a:ext cx="504031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4"/>
          <p:cNvSpPr>
            <a:spLocks noGrp="1"/>
          </p:cNvSpPr>
          <p:nvPr>
            <p:ph type="title"/>
          </p:nvPr>
        </p:nvSpPr>
        <p:spPr>
          <a:xfrm>
            <a:off x="685800" y="1714500"/>
            <a:ext cx="2743200" cy="42148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Текст 6"/>
          <p:cNvSpPr>
            <a:spLocks noGrp="1"/>
          </p:cNvSpPr>
          <p:nvPr>
            <p:ph type="body" idx="2"/>
          </p:nvPr>
        </p:nvSpPr>
        <p:spPr>
          <a:xfrm>
            <a:off x="250825" y="1700213"/>
            <a:ext cx="3429000" cy="4038600"/>
          </a:xfrm>
        </p:spPr>
        <p:txBody>
          <a:bodyPr/>
          <a:lstStyle/>
          <a:p>
            <a:pPr eaLnBrk="1" hangingPunct="1"/>
            <a:r>
              <a:rPr lang="ru-RU" smtClean="0"/>
              <a:t>    С</a:t>
            </a:r>
            <a:r>
              <a:rPr lang="ru-RU" smtClean="0">
                <a:latin typeface="Arial" charset="0"/>
              </a:rPr>
              <a:t>казки гуляют по свету</a:t>
            </a:r>
          </a:p>
          <a:p>
            <a:pPr eaLnBrk="1" hangingPunct="1"/>
            <a:r>
              <a:rPr lang="ru-RU" smtClean="0">
                <a:latin typeface="Arial" charset="0"/>
              </a:rPr>
              <a:t>    ночь запрягая в карету</a:t>
            </a:r>
          </a:p>
          <a:p>
            <a:pPr eaLnBrk="1" hangingPunct="1"/>
            <a:r>
              <a:rPr lang="ru-RU" smtClean="0">
                <a:latin typeface="Arial" charset="0"/>
              </a:rPr>
              <a:t>   Сказки живут на полянах</a:t>
            </a:r>
          </a:p>
          <a:p>
            <a:pPr eaLnBrk="1" hangingPunct="1"/>
            <a:r>
              <a:rPr lang="ru-RU" smtClean="0">
                <a:latin typeface="Arial" charset="0"/>
              </a:rPr>
              <a:t>   бродят на зорьке в туманах.</a:t>
            </a:r>
          </a:p>
          <a:p>
            <a:pPr eaLnBrk="1" hangingPunct="1"/>
            <a:r>
              <a:rPr lang="ru-RU" smtClean="0">
                <a:latin typeface="Arial" charset="0"/>
              </a:rPr>
              <a:t>  </a:t>
            </a:r>
          </a:p>
          <a:p>
            <a:pPr eaLnBrk="1" hangingPunct="1"/>
            <a:r>
              <a:rPr lang="ru-RU" smtClean="0">
                <a:latin typeface="Arial" charset="0"/>
              </a:rPr>
              <a:t>  Балет «Спящая красавица»-это   драгоценная энциклопедия классического танца, отвоеванная у времени и нам подаренная.</a:t>
            </a:r>
          </a:p>
        </p:txBody>
      </p:sp>
      <p:sp>
        <p:nvSpPr>
          <p:cNvPr id="21507" name="Содержимое 5"/>
          <p:cNvSpPr>
            <a:spLocks noGrp="1"/>
          </p:cNvSpPr>
          <p:nvPr>
            <p:ph sz="half" idx="1"/>
          </p:nvPr>
        </p:nvSpPr>
        <p:spPr>
          <a:xfrm>
            <a:off x="4214813" y="1676400"/>
            <a:ext cx="4471987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557338"/>
            <a:ext cx="4027488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605</TotalTime>
  <Words>377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 Муниципальное образование  учреждения дополнительного образования детской школы   искусств г. Аркадака. Учебно-методический материал «музыкальные образы в мультипликациях.» (план конспект) интегрированный урок, презентация к уроку.</vt:lpstr>
      <vt:lpstr> </vt:lpstr>
      <vt:lpstr>              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44</cp:revision>
  <dcterms:created xsi:type="dcterms:W3CDTF">2013-12-01T07:22:51Z</dcterms:created>
  <dcterms:modified xsi:type="dcterms:W3CDTF">2014-02-23T08:07:39Z</dcterms:modified>
</cp:coreProperties>
</file>