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71" r:id="rId2"/>
    <p:sldId id="265" r:id="rId3"/>
    <p:sldId id="273" r:id="rId4"/>
    <p:sldId id="268" r:id="rId5"/>
    <p:sldId id="260" r:id="rId6"/>
    <p:sldId id="270" r:id="rId7"/>
    <p:sldId id="274" r:id="rId8"/>
    <p:sldId id="275" r:id="rId9"/>
    <p:sldId id="277" r:id="rId10"/>
    <p:sldId id="278" r:id="rId11"/>
    <p:sldId id="279" r:id="rId12"/>
    <p:sldId id="281" r:id="rId13"/>
    <p:sldId id="282" r:id="rId14"/>
    <p:sldId id="280" r:id="rId15"/>
    <p:sldId id="276" r:id="rId16"/>
    <p:sldId id="269" r:id="rId17"/>
    <p:sldId id="256" r:id="rId18"/>
    <p:sldId id="267" r:id="rId19"/>
    <p:sldId id="26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68B1F8-5BD3-444E-99CF-F36320DDD9CB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12/16/2014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751EBF3-22EC-49F3-BAE9-E347CC8A0AD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2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9C03E7-724E-41D1-8D05-E42640404A73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12/16/2014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EAEDDF-FA74-400A-A2A7-D493BB5E46A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303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6144AD-992D-413D-B7F2-9221DF360DD8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12/16/2014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E151D-FCE2-4F8F-8CC0-BF23C68E0B0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336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096C4-01C2-4419-86C4-F1505D422315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12/16/2014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B74D78-FF35-40D1-B776-AB2CD385C93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091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FD8E33-5360-4A0A-B2DF-65568C150F64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12/16/2014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5A3F9-D65F-4569-9C2B-A11FCB7C9B7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24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226338-14F4-4EDA-B412-5BA2FF565F18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12/16/2014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E5B5EE-392A-4239-91F0-B2EA12B0286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647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4D6840-80D0-4714-B9BB-13682C399892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12/16/2014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037FE-4C10-4816-85B4-FE1D1F773ABE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14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BA14CB-10ED-4B80-94B3-B8ACE755BD63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12/16/2014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1E8D5D-9366-4C41-B450-E715FB59E32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591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551E244-A458-470A-B133-94CC0005F15B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12/16/2014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F31C6A-5AA6-4086-B410-1F8338B947D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86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BD5FB4-1D48-4F60-ACA3-2FDCF6564667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12/16/2014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27601A-8DAC-4E5A-8AB6-62FE21BAD4F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62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3038C3-386C-4DD3-961F-F12FBDD7D29F}" type="datetimeFigureOut">
              <a:rPr lang="en-US" smtClean="0">
                <a:solidFill>
                  <a:prstClr val="black"/>
                </a:solidFill>
              </a:rPr>
              <a:pPr>
                <a:defRPr/>
              </a:pPr>
              <a:t>12/16/2014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5941B-6CFA-42D4-BFA9-4161956B93E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67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42D38A8C-4465-4687-AB95-959DBB5C1B94}" type="datetimeFigureOut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12/16/2014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>
              <a:defRPr/>
            </a:pPr>
            <a:fld id="{980BDD36-C412-4FEC-9D54-6A7C8D5A6CE0}" type="slidenum">
              <a:rPr lang="en-US" smtClean="0">
                <a:solidFill>
                  <a:prstClr val="black"/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064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988840"/>
            <a:ext cx="7772400" cy="1470025"/>
          </a:xfrm>
        </p:spPr>
        <p:txBody>
          <a:bodyPr>
            <a:normAutofit/>
          </a:bodyPr>
          <a:lstStyle/>
          <a:p>
            <a:r>
              <a:rPr lang="ru-RU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Коучинг</a:t>
            </a:r>
            <a:r>
              <a:rPr 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образовании.</a:t>
            </a: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275856" y="3717032"/>
            <a:ext cx="5240734" cy="1388534"/>
          </a:xfrm>
        </p:spPr>
        <p:txBody>
          <a:bodyPr>
            <a:noAutofit/>
          </a:bodyPr>
          <a:lstStyle/>
          <a:p>
            <a:r>
              <a:rPr lang="ru-RU" sz="44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Педсовет</a:t>
            </a:r>
          </a:p>
          <a:p>
            <a:r>
              <a:rPr lang="ru-RU" sz="44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27.11.14.</a:t>
            </a:r>
          </a:p>
        </p:txBody>
      </p:sp>
    </p:spTree>
    <p:extLst>
      <p:ext uri="{BB962C8B-B14F-4D97-AF65-F5344CB8AC3E}">
        <p14:creationId xmlns:p14="http://schemas.microsoft.com/office/powerpoint/2010/main" val="168074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поддержка и принятие </a:t>
            </a:r>
            <a:r>
              <a:rPr lang="ru-RU" dirty="0" smtClean="0"/>
              <a:t>человека,</a:t>
            </a: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уважение </a:t>
            </a:r>
            <a:r>
              <a:rPr lang="ru-RU" dirty="0"/>
              <a:t>внутреннего </a:t>
            </a:r>
            <a:r>
              <a:rPr lang="ru-RU" dirty="0" smtClean="0"/>
              <a:t>мира.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Коучинг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- это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165081"/>
            <a:ext cx="2758446" cy="2848096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63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движение к самому </a:t>
            </a:r>
            <a:r>
              <a:rPr lang="ru-RU" dirty="0" smtClean="0"/>
              <a:t>важному,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возможность </a:t>
            </a:r>
            <a:r>
              <a:rPr lang="ru-RU" dirty="0"/>
              <a:t>для человека самому прийти к пониманию и </a:t>
            </a:r>
            <a:r>
              <a:rPr lang="ru-RU" dirty="0" smtClean="0"/>
              <a:t>решению.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Коучинг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- это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369803"/>
            <a:ext cx="3528392" cy="264387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1637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6905" y="1412776"/>
            <a:ext cx="85689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ru-RU" sz="2800" b="1" dirty="0"/>
              <a:t>Трансформирующие вопросы</a:t>
            </a:r>
            <a:r>
              <a:rPr lang="ru-RU" sz="2800" b="1" dirty="0" smtClean="0"/>
              <a:t>.</a:t>
            </a:r>
          </a:p>
          <a:p>
            <a:r>
              <a:rPr lang="ru-RU" sz="2800" dirty="0" smtClean="0"/>
              <a:t> </a:t>
            </a:r>
          </a:p>
          <a:p>
            <a:pPr algn="ctr"/>
            <a:r>
              <a:rPr lang="ru-RU" sz="2800" b="1" i="1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"Правильный" вопрос – ключ к внутреннему знанию.</a:t>
            </a:r>
          </a:p>
          <a:p>
            <a:endParaRPr lang="ru-RU" sz="2800" dirty="0"/>
          </a:p>
        </p:txBody>
      </p:sp>
      <p:pic>
        <p:nvPicPr>
          <p:cNvPr id="5124" name="Picture 4" descr="C:\Users\asus\Desktop\2014-15\картинки\абстр\glubinnye_vopros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3429000"/>
            <a:ext cx="3096344" cy="313179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Инструменты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Коучинга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3606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Колесо </a:t>
            </a:r>
            <a:r>
              <a:rPr lang="ru-RU" b="1" dirty="0" smtClean="0"/>
              <a:t>баланса. </a:t>
            </a:r>
          </a:p>
          <a:p>
            <a:pPr marL="0" indent="0">
              <a:buNone/>
            </a:pPr>
            <a:endParaRPr lang="ru-RU" b="1" dirty="0" smtClean="0"/>
          </a:p>
          <a:p>
            <a:r>
              <a:rPr lang="ru-RU" b="1" dirty="0" err="1" smtClean="0"/>
              <a:t>Шкалирование</a:t>
            </a:r>
            <a:r>
              <a:rPr lang="ru-RU" b="1" dirty="0"/>
              <a:t>.</a:t>
            </a: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72816"/>
            <a:ext cx="3684637" cy="368463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Инструменты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Коучинга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781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445624" cy="4525963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/>
              <a:t>Метод </a:t>
            </a:r>
            <a:r>
              <a:rPr lang="ru-RU" sz="2800" b="1" dirty="0"/>
              <a:t>глубинного </a:t>
            </a:r>
            <a:r>
              <a:rPr lang="ru-RU" sz="2800" b="1" dirty="0" smtClean="0"/>
              <a:t>слушания-</a:t>
            </a:r>
          </a:p>
          <a:p>
            <a:pPr marL="0" indent="0">
              <a:buNone/>
            </a:pPr>
            <a:r>
              <a:rPr lang="ru-RU" sz="2800" dirty="0" smtClean="0"/>
              <a:t>поверхностное </a:t>
            </a:r>
            <a:r>
              <a:rPr lang="ru-RU" sz="2800" dirty="0"/>
              <a:t>, сфокусированное, </a:t>
            </a:r>
            <a:r>
              <a:rPr lang="ru-RU" sz="2800" dirty="0" smtClean="0"/>
              <a:t>глобальное </a:t>
            </a:r>
            <a:r>
              <a:rPr lang="ru-RU" sz="2800" dirty="0"/>
              <a:t>слушание</a:t>
            </a:r>
            <a:r>
              <a:rPr lang="ru-RU" sz="2800" dirty="0" smtClean="0"/>
              <a:t>.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b="1" dirty="0" smtClean="0"/>
              <a:t>Тоны голоса</a:t>
            </a:r>
            <a:r>
              <a:rPr lang="ru-RU" sz="2800" dirty="0" smtClean="0"/>
              <a:t>.</a:t>
            </a:r>
            <a:endParaRPr lang="ru-RU" sz="2800" dirty="0"/>
          </a:p>
          <a:p>
            <a:endParaRPr lang="ru-RU" sz="2800" dirty="0" smtClean="0"/>
          </a:p>
          <a:p>
            <a:r>
              <a:rPr lang="ru-RU" sz="2800" b="1" dirty="0" err="1" smtClean="0"/>
              <a:t>Отзеркаливание</a:t>
            </a:r>
            <a:r>
              <a:rPr lang="ru-RU" sz="2800" b="1" dirty="0" smtClean="0"/>
              <a:t> собеседника.</a:t>
            </a:r>
          </a:p>
          <a:p>
            <a:endParaRPr lang="ru-RU" sz="2800" dirty="0" smtClean="0"/>
          </a:p>
          <a:p>
            <a:r>
              <a:rPr lang="ru-RU" sz="2800" b="1" dirty="0"/>
              <a:t>Стратегия </a:t>
            </a:r>
            <a:r>
              <a:rPr lang="ru-RU" sz="2800" b="1" dirty="0" smtClean="0"/>
              <a:t>Диснея-</a:t>
            </a:r>
          </a:p>
          <a:p>
            <a:pPr marL="0" indent="0">
              <a:buNone/>
            </a:pPr>
            <a:r>
              <a:rPr lang="ru-RU" sz="2800" dirty="0" smtClean="0"/>
              <a:t>взгляд с </a:t>
            </a:r>
            <a:r>
              <a:rPr lang="ru-RU" sz="2800" dirty="0"/>
              <a:t>трёх </a:t>
            </a:r>
            <a:r>
              <a:rPr lang="ru-RU" sz="2800" dirty="0" smtClean="0"/>
              <a:t>позиций:</a:t>
            </a:r>
          </a:p>
          <a:p>
            <a:pPr marL="0" indent="0">
              <a:buNone/>
            </a:pPr>
            <a:r>
              <a:rPr lang="ru-RU" sz="2800" dirty="0" smtClean="0"/>
              <a:t>мечтателя</a:t>
            </a:r>
            <a:r>
              <a:rPr lang="ru-RU" sz="2800" dirty="0"/>
              <a:t>, реалиста и </a:t>
            </a:r>
            <a:r>
              <a:rPr lang="ru-RU" sz="2800" dirty="0" smtClean="0"/>
              <a:t>критика.</a:t>
            </a:r>
            <a:endParaRPr lang="ru-RU" sz="2800" dirty="0"/>
          </a:p>
        </p:txBody>
      </p:sp>
      <p:pic>
        <p:nvPicPr>
          <p:cNvPr id="4098" name="Picture 2" descr="C:\Users\asus\Desktop\2014-15\картинки\личности\зеркала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2204863"/>
            <a:ext cx="2619528" cy="3933179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Инструменты </a:t>
            </a:r>
            <a:r>
              <a:rPr lang="ru-RU" sz="3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Коучинга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887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Четыре базовых этапа </a:t>
            </a:r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коучинга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:</a:t>
            </a:r>
            <a:b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</a:b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Arial"/>
              <a:buChar char="•"/>
            </a:pPr>
            <a:r>
              <a:rPr lang="ru-RU" dirty="0" smtClean="0"/>
              <a:t>постановка цели;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Arial"/>
              <a:buChar char="•"/>
            </a:pPr>
            <a:r>
              <a:rPr lang="ru-RU" dirty="0"/>
              <a:t>проверка реального положения </a:t>
            </a:r>
            <a:r>
              <a:rPr lang="ru-RU" dirty="0" smtClean="0"/>
              <a:t>вещей;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Arial"/>
              <a:buChar char="•"/>
            </a:pPr>
            <a:r>
              <a:rPr lang="ru-RU" dirty="0"/>
              <a:t>выстраивание путей достижения </a:t>
            </a:r>
            <a:r>
              <a:rPr lang="ru-RU" dirty="0" smtClean="0"/>
              <a:t>цели;</a:t>
            </a:r>
          </a:p>
          <a:p>
            <a:pPr marL="0" indent="0">
              <a:buNone/>
            </a:pPr>
            <a:endParaRPr lang="ru-RU" dirty="0"/>
          </a:p>
          <a:p>
            <a:pPr>
              <a:buFont typeface="Arial"/>
              <a:buChar char="•"/>
            </a:pPr>
            <a:r>
              <a:rPr lang="ru-RU" dirty="0"/>
              <a:t>достижение (он именуется также этапом воли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622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69074"/>
          </a:xfrm>
        </p:spPr>
        <p:txBody>
          <a:bodyPr>
            <a:noAutofit/>
          </a:bodyPr>
          <a:lstStyle/>
          <a:p>
            <a:pPr lvl="0"/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Идеи </a:t>
            </a:r>
            <a:r>
              <a:rPr lang="ru-RU" sz="2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коучингового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подхода в 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образовании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:</a:t>
            </a:r>
            <a:b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</a:b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5" y="1196752"/>
            <a:ext cx="7632849" cy="54006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80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- наполненность содержания обучения жизненными проблемами учащихся, создание ситуаций учения, в которых бы обучающиеся могли взаимодействовать с важными для них лично проблемами и вопросами, которые они хотели бы разрешить;</a:t>
            </a:r>
            <a:endParaRPr lang="ru-RU" sz="2000" b="1" dirty="0" smtClean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80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- принятие учителем учащегося таким, каков он есть, и понимание его чувств, безусловное позитивное отношение учителя к ученику;</a:t>
            </a:r>
            <a:endParaRPr lang="ru-RU" sz="2000" b="1" dirty="0" smtClean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80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- не директивная, диалогичная позиция учителя к источникам и способам получения знаний;</a:t>
            </a:r>
            <a:endParaRPr lang="ru-RU" sz="2000" b="1" dirty="0" smtClean="0">
              <a:effectLst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800"/>
              </a:spcAft>
              <a:tabLst>
                <a:tab pos="457200" algn="l"/>
              </a:tabLst>
            </a:pPr>
            <a:r>
              <a:rPr lang="ru-RU" sz="2000" b="1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- необходимость учителя опираться на </a:t>
            </a:r>
            <a:r>
              <a:rPr lang="ru-RU" sz="2000" b="1" dirty="0" err="1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самоактуализирующуюся</a:t>
            </a:r>
            <a:r>
              <a:rPr lang="ru-RU" sz="2000" b="1" dirty="0" smtClean="0">
                <a:solidFill>
                  <a:srgbClr val="000000"/>
                </a:solidFill>
                <a:effectLst/>
                <a:ea typeface="Times New Roman"/>
                <a:cs typeface="Times New Roman"/>
              </a:rPr>
              <a:t> тенденцию своих учащихся.</a:t>
            </a:r>
            <a:endParaRPr lang="ru-RU" sz="2000" b="1" dirty="0" smtClean="0">
              <a:effectLst/>
              <a:ea typeface="Calibri"/>
              <a:cs typeface="Times New Roman"/>
            </a:endParaRP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77528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5925"/>
            <a:ext cx="9144000" cy="6889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68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514034" cy="60706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УУД формируются, применяются, сохраняются </a:t>
            </a:r>
            <a:br>
              <a:rPr lang="ru-RU" alt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 </a:t>
            </a:r>
            <a:br>
              <a:rPr lang="ru-RU" alt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при активных действиях учащихся на уроке и во </a:t>
            </a:r>
            <a:r>
              <a:rPr lang="ru-RU" altLang="ru-RU" b="1" cap="all" dirty="0" err="1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внеучебной</a:t>
            </a:r>
            <a:r>
              <a:rPr lang="ru-RU" altLang="ru-RU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altLang="ru-RU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деятельности.</a:t>
            </a:r>
            <a:endParaRPr lang="ru-RU" altLang="ru-RU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3235" y="6756400"/>
            <a:ext cx="7514034" cy="101600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buClr>
                <a:schemeClr val="accent1">
                  <a:lumMod val="75000"/>
                </a:schemeClr>
              </a:buClr>
              <a:buFont typeface="Arial"/>
              <a:buChar char="•"/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73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9025" y="1477963"/>
            <a:ext cx="4425950" cy="3902075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1628800"/>
            <a:ext cx="9144000" cy="4320480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ru-RU" alt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   «Чтобы не ошибаться</a:t>
            </a:r>
            <a:r>
              <a:rPr lang="ru-RU" alt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,</a:t>
            </a:r>
            <a:br>
              <a:rPr lang="ru-RU" alt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ru-RU" alt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ru-RU" alt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ru-RU" alt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alt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нужно иметь опыт</a:t>
            </a:r>
            <a:r>
              <a:rPr lang="ru-RU" alt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.</a:t>
            </a:r>
            <a:br>
              <a:rPr lang="ru-RU" alt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ru-RU" alt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ru-RU" alt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ru-RU" alt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</a:t>
            </a:r>
            <a:r>
              <a:rPr lang="ru-RU" alt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Чтобы иметь опыт</a:t>
            </a:r>
            <a:r>
              <a:rPr lang="ru-RU" alt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,</a:t>
            </a:r>
            <a:br>
              <a:rPr lang="ru-RU" alt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ru-RU" alt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ru-RU" alt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ru-RU" alt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нужно ошибаться…»</a:t>
            </a:r>
            <a:br>
              <a:rPr lang="ru-RU" alt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</a:br>
            <a:r>
              <a:rPr lang="ru-RU" alt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/>
            </a:r>
            <a:br>
              <a:rPr lang="ru-RU" alt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</a:br>
            <a:endParaRPr lang="ru-RU" alt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545034"/>
            <a:ext cx="70162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613884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50138" cy="175260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«Зачем мне эти знания? 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Где это пригодится?»</a:t>
            </a:r>
            <a:r>
              <a:rPr lang="ru-RU" i="1" dirty="0" smtClean="0">
                <a:solidFill>
                  <a:srgbClr val="7030A0"/>
                </a:solidFill>
              </a:rPr>
              <a:t/>
            </a:r>
            <a:br>
              <a:rPr lang="ru-RU" i="1" dirty="0" smtClean="0">
                <a:solidFill>
                  <a:srgbClr val="7030A0"/>
                </a:solidFill>
              </a:rPr>
            </a:b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asus\Desktop\2014-15\картинки\личности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2503730"/>
            <a:ext cx="5819048" cy="353333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55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>
            <a:spLocks noGrp="1"/>
          </p:cNvSpPr>
          <p:nvPr>
            <p:ph idx="1"/>
          </p:nvPr>
        </p:nvSpPr>
        <p:spPr>
          <a:xfrm>
            <a:off x="467544" y="332656"/>
            <a:ext cx="8162106" cy="5976664"/>
          </a:xfrm>
        </p:spPr>
        <p:txBody>
          <a:bodyPr>
            <a:no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«Найти свою дорогу, узнать свое место – </a:t>
            </a:r>
            <a:endParaRPr lang="ru-RU" sz="4400" b="1" cap="all" dirty="0" smtClean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в </a:t>
            </a:r>
            <a:r>
              <a:rPr lang="ru-RU" sz="4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этом все для человека,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это для него значит сделаться самим собой». 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44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                         В</a:t>
            </a:r>
            <a:r>
              <a:rPr lang="ru-RU" sz="44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  <a:ea typeface="+mj-ea"/>
                <a:cs typeface="+mj-cs"/>
              </a:rPr>
              <a:t>. Г. Белинский</a:t>
            </a:r>
          </a:p>
          <a:p>
            <a:pPr algn="ctr"/>
            <a:endParaRPr lang="ru-RU" sz="48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4549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2805336"/>
          </a:xfrm>
        </p:spPr>
        <p:txBody>
          <a:bodyPr>
            <a:noAutofit/>
          </a:bodyPr>
          <a:lstStyle/>
          <a:p>
            <a:r>
              <a:rPr lang="ru-RU" altLang="ru-RU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Личностные качества учителя</a:t>
            </a:r>
            <a:r>
              <a:rPr lang="ru-RU" altLang="ru-RU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</a:t>
            </a:r>
            <a:br>
              <a:rPr lang="ru-RU" altLang="ru-RU" sz="3600" b="1" cap="all" dirty="0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ru-RU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altLang="ru-RU" sz="36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altLang="ru-RU" sz="3600" dirty="0"/>
              <a:t>отражающие его субъектную статусную позицию в образовательном процессе.</a:t>
            </a:r>
            <a:br>
              <a:rPr lang="ru-RU" altLang="ru-RU" sz="3600" dirty="0"/>
            </a:br>
            <a:endParaRPr lang="ru-RU" sz="3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708920"/>
            <a:ext cx="4324350" cy="391477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852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5125" y="548680"/>
            <a:ext cx="9144000" cy="1143000"/>
          </a:xfrm>
          <a:extLst/>
        </p:spPr>
        <p:txBody>
          <a:bodyPr rtlCol="0">
            <a:noAutofit/>
          </a:bodyPr>
          <a:lstStyle/>
          <a:p>
            <a:pPr>
              <a:defRPr/>
            </a:pPr>
            <a:r>
              <a:rPr lang="ru-RU" alt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«учитель»</a:t>
            </a:r>
            <a:br>
              <a:rPr lang="ru-RU" alt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</a:br>
            <a:endParaRPr lang="ru-RU" alt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ea typeface="+mn-ea"/>
              <a:cs typeface="+mn-cs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 flipH="1">
            <a:off x="1547664" y="1484784"/>
            <a:ext cx="1944216" cy="1224136"/>
          </a:xfrm>
          <a:prstGeom prst="straightConnector1">
            <a:avLst/>
          </a:prstGeom>
          <a:ln w="762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499157" y="1484784"/>
            <a:ext cx="0" cy="2809118"/>
          </a:xfrm>
          <a:prstGeom prst="straightConnector1">
            <a:avLst/>
          </a:prstGeom>
          <a:ln w="762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5580112" y="1484784"/>
            <a:ext cx="1656184" cy="1224136"/>
          </a:xfrm>
          <a:prstGeom prst="straightConnector1">
            <a:avLst/>
          </a:prstGeom>
          <a:ln w="76200"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180168" y="2708920"/>
            <a:ext cx="343427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Наставник </a:t>
            </a:r>
          </a:p>
          <a:p>
            <a:pPr algn="ctr"/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(управленец)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004048" y="2699017"/>
            <a:ext cx="369633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Тьютор</a:t>
            </a:r>
          </a:p>
          <a:p>
            <a:pPr algn="ctr"/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(организатор,</a:t>
            </a:r>
          </a:p>
          <a:p>
            <a:pPr algn="ctr"/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советчик)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40250" y="4312769"/>
            <a:ext cx="262539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Коуч</a:t>
            </a:r>
          </a:p>
          <a:p>
            <a:pPr algn="ctr"/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(партнер)</a:t>
            </a:r>
          </a:p>
        </p:txBody>
      </p:sp>
    </p:spTree>
    <p:extLst>
      <p:ext uri="{BB962C8B-B14F-4D97-AF65-F5344CB8AC3E}">
        <p14:creationId xmlns:p14="http://schemas.microsoft.com/office/powerpoint/2010/main" val="180612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4556" y="980728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Наставник</a:t>
            </a:r>
            <a:r>
              <a:rPr lang="ru-RU" sz="3200" b="1" dirty="0"/>
              <a:t> </a:t>
            </a:r>
            <a:r>
              <a:rPr lang="ru-RU" sz="3200" dirty="0"/>
              <a:t>(управленец</a:t>
            </a:r>
            <a:r>
              <a:rPr lang="ru-RU" sz="3200" dirty="0" smtClean="0"/>
              <a:t>),</a:t>
            </a:r>
            <a:br>
              <a:rPr lang="ru-RU" sz="3200" dirty="0" smtClean="0"/>
            </a:br>
            <a:r>
              <a:rPr lang="ru-RU" sz="3200" dirty="0" smtClean="0"/>
              <a:t>посредством </a:t>
            </a:r>
            <a:r>
              <a:rPr lang="ru-RU" sz="3200" dirty="0"/>
              <a:t>властных полномочий, инструктирования, указаний и систематического контроля направляет деятельность на решение сиюминутных педагогических </a:t>
            </a:r>
            <a:r>
              <a:rPr lang="ru-RU" sz="3200" dirty="0" smtClean="0"/>
              <a:t>задач.</a:t>
            </a:r>
            <a:endParaRPr lang="ru-RU" sz="3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227944"/>
            <a:ext cx="2378968" cy="3491985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227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Тьютор</a:t>
            </a:r>
            <a:r>
              <a:rPr lang="ru-RU" sz="3200" dirty="0" smtClean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3200" dirty="0">
                <a:solidFill>
                  <a:srgbClr val="000000"/>
                </a:solidFill>
                <a:latin typeface="Arial"/>
                <a:ea typeface="Times New Roman"/>
              </a:rPr>
              <a:t>(организатор, советчик), </a:t>
            </a:r>
            <a:r>
              <a:rPr lang="ru-RU" sz="3200" dirty="0" smtClean="0">
                <a:solidFill>
                  <a:srgbClr val="000000"/>
                </a:solidFill>
                <a:latin typeface="Arial"/>
                <a:ea typeface="Times New Roman"/>
              </a:rPr>
              <a:t/>
            </a:r>
            <a:br>
              <a:rPr lang="ru-RU" sz="3200" dirty="0" smtClean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3200" dirty="0" smtClean="0">
                <a:solidFill>
                  <a:srgbClr val="000000"/>
                </a:solidFill>
                <a:latin typeface="Arial"/>
                <a:ea typeface="Times New Roman"/>
              </a:rPr>
              <a:t>организующий </a:t>
            </a:r>
            <a:r>
              <a:rPr lang="ru-RU" sz="3200" dirty="0">
                <a:solidFill>
                  <a:srgbClr val="000000"/>
                </a:solidFill>
                <a:latin typeface="Arial"/>
                <a:ea typeface="Times New Roman"/>
              </a:rPr>
              <a:t>деятельность по решению образовательных и жизненных проблем в конкретных ситуациях и предлагающий способы их </a:t>
            </a:r>
            <a:r>
              <a:rPr lang="ru-RU" sz="3200" dirty="0" smtClean="0">
                <a:solidFill>
                  <a:srgbClr val="000000"/>
                </a:solidFill>
                <a:latin typeface="Arial"/>
                <a:ea typeface="Times New Roman"/>
              </a:rPr>
              <a:t>решения.</a:t>
            </a:r>
            <a:endParaRPr lang="ru-RU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3139712" cy="36579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61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1143000"/>
          </a:xfrm>
        </p:spPr>
        <p:txBody>
          <a:bodyPr>
            <a:noAutofit/>
          </a:bodyPr>
          <a:lstStyle/>
          <a:p>
            <a:r>
              <a:rPr lang="ru-RU" sz="40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Коуч</a:t>
            </a:r>
            <a:r>
              <a:rPr lang="ru-RU" sz="2800" b="1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</a:rPr>
              <a:t>(партнер</a:t>
            </a: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</a:rPr>
              <a:t>),</a:t>
            </a:r>
            <a:b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</a:rPr>
            </a:br>
            <a:r>
              <a:rPr lang="ru-RU" sz="2800" dirty="0">
                <a:solidFill>
                  <a:srgbClr val="000000"/>
                </a:solidFill>
                <a:latin typeface="Arial"/>
                <a:ea typeface="Times New Roman"/>
              </a:rPr>
              <a:t> актуализирующий посредством открытых вопросов, обращенных к внутренним ресурсам, субъектную активность в достижении успеха и сопровождающий в долговременном индивидуально-личностном </a:t>
            </a:r>
            <a:r>
              <a:rPr lang="ru-RU" sz="2800" dirty="0" smtClean="0">
                <a:solidFill>
                  <a:srgbClr val="000000"/>
                </a:solidFill>
                <a:latin typeface="Arial"/>
                <a:ea typeface="Times New Roman"/>
              </a:rPr>
              <a:t>развитии.</a:t>
            </a:r>
            <a:endParaRPr lang="ru-RU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3212976"/>
            <a:ext cx="2938527" cy="3049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17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Коучинг</a:t>
            </a:r>
            <a:r>
              <a:rPr lang="ru-RU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n-lt"/>
                <a:ea typeface="+mn-ea"/>
                <a:cs typeface="+mn-cs"/>
              </a:rPr>
              <a:t> - это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умение слышать и </a:t>
            </a:r>
            <a:r>
              <a:rPr lang="ru-RU" dirty="0" smtClean="0"/>
              <a:t>слушать,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pPr marL="0" indent="0" algn="r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отсутствие советов.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8639" y="2276872"/>
            <a:ext cx="3888432" cy="2916324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463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</TotalTime>
  <Words>285</Words>
  <Application>Microsoft Office PowerPoint</Application>
  <PresentationFormat>Экран (4:3)</PresentationFormat>
  <Paragraphs>77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Коучинг в образовании.</vt:lpstr>
      <vt:lpstr>«Зачем мне эти знания?  Где это пригодится?» </vt:lpstr>
      <vt:lpstr>Презентация PowerPoint</vt:lpstr>
      <vt:lpstr>Личностные качества учителя,  отражающие его субъектную статусную позицию в образовательном процессе. </vt:lpstr>
      <vt:lpstr>«учитель» </vt:lpstr>
      <vt:lpstr>Наставник (управленец), посредством властных полномочий, инструктирования, указаний и систематического контроля направляет деятельность на решение сиюминутных педагогических задач.</vt:lpstr>
      <vt:lpstr>Тьютор (организатор, советчик),  организующий деятельность по решению образовательных и жизненных проблем в конкретных ситуациях и предлагающий способы их решения.</vt:lpstr>
      <vt:lpstr>Коуч (партнер),  актуализирующий посредством открытых вопросов, обращенных к внутренним ресурсам, субъектную активность в достижении успеха и сопровождающий в долговременном индивидуально-личностном развитии.</vt:lpstr>
      <vt:lpstr>Коучинг - это</vt:lpstr>
      <vt:lpstr>Коучинг - это</vt:lpstr>
      <vt:lpstr>Коучинг - это</vt:lpstr>
      <vt:lpstr>Презентация PowerPoint</vt:lpstr>
      <vt:lpstr>Презентация PowerPoint</vt:lpstr>
      <vt:lpstr>Инструменты Коучинга</vt:lpstr>
      <vt:lpstr>Четыре базовых этапа коучинга: </vt:lpstr>
      <vt:lpstr>Идеи коучингового подхода в образовании: </vt:lpstr>
      <vt:lpstr>Презентация PowerPoint</vt:lpstr>
      <vt:lpstr>УУД формируются, применяются, сохраняются    при активных действиях учащихся на уроке и во внеучебной деятельности.</vt:lpstr>
      <vt:lpstr>    «Чтобы не ошибаться,   нужно иметь опыт.   Чтобы иметь опыт,   нужно ошибаться…» 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Эля</dc:creator>
  <cp:lastModifiedBy>Эля</cp:lastModifiedBy>
  <cp:revision>43</cp:revision>
  <dcterms:created xsi:type="dcterms:W3CDTF">2014-11-20T19:18:45Z</dcterms:created>
  <dcterms:modified xsi:type="dcterms:W3CDTF">2014-12-16T20:06:41Z</dcterms:modified>
</cp:coreProperties>
</file>