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67" r:id="rId4"/>
    <p:sldId id="262" r:id="rId5"/>
    <p:sldId id="259" r:id="rId6"/>
    <p:sldId id="261" r:id="rId7"/>
    <p:sldId id="266" r:id="rId8"/>
    <p:sldId id="258" r:id="rId9"/>
    <p:sldId id="257" r:id="rId10"/>
    <p:sldId id="265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AAB569B-61B8-4928-8DDA-63019068E759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942300A-1377-440C-8669-87E8BF5CA4B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«Первое условие,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оторое надлежит выполнять в математике, это быть точным, второе – быть ясным и, насколько можно, простым»    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Лазар Карно.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Французский государственный и военный деятель, инженер и учёный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Тема урока: </a:t>
            </a:r>
            <a:b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«Формулы приведения»</a:t>
            </a:r>
            <a:endParaRPr lang="ru-RU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4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Шел мудрец,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навстречу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ему три человека, которые везли под горячим солнцем тележки с камнями для строительства. Мудрец остановился и задал вопрос каждому. </a:t>
            </a:r>
          </a:p>
          <a:p>
            <a:pPr marL="4572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первого спросил: «А что ты делал целый день?». И тот с ухмылкой ответил, что целый день возил проклятые камни. </a:t>
            </a:r>
          </a:p>
          <a:p>
            <a:pPr marL="4572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второго мудрец спросил: «А что ты делал целый день?», и тот ответил: «А я добросовестно выполнил свою работу» . </a:t>
            </a:r>
          </a:p>
          <a:p>
            <a:pPr marL="4572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 третий улыбнулся, его лицо засветилось радостью и удовольствием: «А я принимал участие в строительстве храма!»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Притча.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8002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урок!</a:t>
            </a:r>
            <a:endParaRPr lang="ru-RU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8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776288"/>
            <a:ext cx="6858000" cy="531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4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Значения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α,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α,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l-GR" sz="4000" b="1" dirty="0">
                <a:latin typeface="Times New Roman" pitchFamily="18" charset="0"/>
                <a:cs typeface="Times New Roman" pitchFamily="18" charset="0"/>
              </a:rPr>
              <a:t>α=0°,90°, 180°, 270°, 360°.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42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ru-RU" i="1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sz="30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00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sz="3000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r>
                  <a:rPr lang="ru-RU" sz="3000" dirty="0"/>
                  <a:t>=0,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30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00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sz="3000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sz="3000" i="1">
                        <a:latin typeface="Cambria Math"/>
                      </a:rPr>
                      <m:t>=1, </m:t>
                    </m:r>
                    <m:func>
                      <m:funcPr>
                        <m:ctrlPr>
                          <a:rPr lang="ru-RU" sz="30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00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sz="3000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sz="3000" i="1">
                        <a:latin typeface="Cambria Math"/>
                      </a:rPr>
                      <m:t>=−1, </m:t>
                    </m:r>
                  </m:oMath>
                </a14:m>
                <a:endParaRPr lang="ru-RU" sz="3000" dirty="0"/>
              </a:p>
              <a:p>
                <a:pPr marL="0" indent="0">
                  <a:buNone/>
                </a:pPr>
                <a:endParaRPr lang="ru-RU" sz="3000" b="1" i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sz="30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00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ru-RU" sz="3000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r>
                  <a:rPr lang="ru-RU" sz="3000" dirty="0"/>
                  <a:t>=0,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30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00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ru-RU" sz="3000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sz="3000" i="1">
                        <a:latin typeface="Cambria Math"/>
                      </a:rPr>
                      <m:t>=1, </m:t>
                    </m:r>
                    <m:func>
                      <m:funcPr>
                        <m:ctrlPr>
                          <a:rPr lang="ru-RU" sz="30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00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ru-RU" sz="3000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sz="3000" i="1">
                        <a:latin typeface="Cambria Math"/>
                      </a:rPr>
                      <m:t>=−1</m:t>
                    </m:r>
                  </m:oMath>
                </a14:m>
                <a:endParaRPr lang="ru-RU" sz="30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Решить уравнения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82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2540" y="2674938"/>
            <a:ext cx="6486858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Определите четверть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Sin 520</a:t>
                </a:r>
                <a:r>
                  <a:rPr lang="en-US" b="1" baseline="30000" dirty="0" smtClean="0"/>
                  <a:t>◦</a:t>
                </a:r>
                <a:r>
                  <a:rPr lang="ru-RU" b="1" dirty="0" smtClean="0"/>
                  <a:t> ; </a:t>
                </a:r>
              </a:p>
              <a:p>
                <a:r>
                  <a:rPr lang="en-US" b="1" dirty="0" err="1" smtClean="0"/>
                  <a:t>cos</a:t>
                </a:r>
                <a:r>
                  <a:rPr lang="en-US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1" i="1" smtClean="0">
                            <a:latin typeface="Cambria Math"/>
                          </a:rPr>
                          <m:t>𝝅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ru-RU" b="1" i="0" smtClean="0">
                        <a:latin typeface="Cambria Math"/>
                      </a:rPr>
                      <m:t>;</m:t>
                    </m:r>
                  </m:oMath>
                </a14:m>
                <a:endParaRPr lang="ru-RU" b="1" i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𝐭𝐠</m:t>
                    </m:r>
                    <m:r>
                      <a:rPr lang="en-US" b="1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l-GR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  <m:r>
                          <a:rPr lang="el-GR" b="1" i="1" smtClean="0">
                            <a:latin typeface="Cambria Math"/>
                          </a:rPr>
                          <m:t>𝝅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b="1" baseline="30000" dirty="0" smtClean="0"/>
                  <a:t>;  </a:t>
                </a:r>
              </a:p>
              <a:p>
                <a:r>
                  <a:rPr lang="ru-RU" sz="4000" b="1" baseline="30000" dirty="0" smtClean="0"/>
                  <a:t> </a:t>
                </a:r>
                <a:r>
                  <a:rPr lang="en-US" sz="4000" b="1" baseline="30000" dirty="0" smtClean="0"/>
                  <a:t>Sin</a:t>
                </a:r>
                <a:r>
                  <a:rPr lang="ru-RU" sz="4000" b="1" baseline="30000" dirty="0" smtClean="0"/>
                  <a:t> </a:t>
                </a:r>
                <a:r>
                  <a:rPr lang="ru-RU" sz="3600" b="1" baseline="3000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/>
                          </a:rPr>
                          <m:t>𝟑</m:t>
                        </m:r>
                        <m:r>
                          <a:rPr lang="el-GR" sz="3600" b="1" i="1" smtClean="0">
                            <a:latin typeface="Cambria Math"/>
                          </a:rPr>
                          <m:t>𝝅</m:t>
                        </m:r>
                      </m:num>
                      <m:den>
                        <m:r>
                          <a:rPr lang="ru-RU" sz="3600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ru-RU" sz="3600" b="1" i="0" smtClean="0">
                        <a:latin typeface="Cambria Math"/>
                      </a:rPr>
                      <m:t> −</m:t>
                    </m:r>
                    <m:r>
                      <a:rPr lang="ru-RU" sz="3600" b="1" i="1" smtClean="0">
                        <a:latin typeface="Cambria Math"/>
                      </a:rPr>
                      <m:t>𝞪</m:t>
                    </m:r>
                    <m:r>
                      <a:rPr lang="ru-RU" sz="3600" b="1" i="1" smtClean="0">
                        <a:latin typeface="Cambria Math"/>
                      </a:rPr>
                      <m:t>)</m:t>
                    </m:r>
                  </m:oMath>
                </a14:m>
                <a:endParaRPr lang="ru-RU" sz="3600" b="1" baseline="30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3714" t="-36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Определите знак числа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0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Заголовок 3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908720"/>
                <a:ext cx="8229600" cy="1584176"/>
              </a:xfrm>
            </p:spPr>
            <p:txBody>
              <a:bodyPr>
                <a:normAutofit fontScale="90000"/>
              </a:bodyPr>
              <a:lstStyle/>
              <a:p>
                <a:pPr marL="0" indent="0" algn="l">
                  <a:buNone/>
                </a:pPr>
                <a:r>
                  <a:rPr lang="ru-RU" sz="31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 группа:</a:t>
                </a:r>
                <a:br>
                  <a:rPr lang="ru-RU" sz="31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31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31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100">
                            <a:solidFill>
                              <a:schemeClr val="tx1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sz="31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ru-RU" sz="3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  <m:r>
                              <a:rPr lang="ru-RU" sz="3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ru-RU" sz="3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1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+α)= </a:t>
                </a:r>
                <a:r>
                  <a:rPr lang="ru-RU" sz="31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31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100">
                            <a:solidFill>
                              <a:schemeClr val="tx1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ru-RU" sz="3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1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31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ru-RU" sz="31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ru-RU" sz="3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ru-RU" sz="3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𝛼</m:t>
                            </m:r>
                          </m:e>
                        </m:d>
                      </m:e>
                    </m:func>
                  </m:oMath>
                </a14:m>
                <a:r>
                  <a:rPr lang="ru-RU" sz="31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31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31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endParaRPr lang="ru-RU" sz="31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Заголовок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908720"/>
                <a:ext cx="8229600" cy="1584176"/>
              </a:xfrm>
              <a:blipFill rotWithShape="1">
                <a:blip r:embed="rId2"/>
                <a:stretch>
                  <a:fillRect l="-1481" t="-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4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57200" y="3140968"/>
                <a:ext cx="4038600" cy="298519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2</a:t>
                </a:r>
                <a:r>
                  <a:rPr lang="ru-RU" dirty="0" smtClean="0"/>
                  <a:t> </a:t>
                </a:r>
                <a:r>
                  <a:rPr lang="ru-RU" dirty="0" smtClean="0"/>
                  <a:t>группа: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ru-RU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/>
                              </a:rPr>
                              <m:t>3</m:t>
                            </m:r>
                            <m:r>
                              <a:rPr lang="ru-RU" i="1"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-α</a:t>
                </a:r>
                <a:r>
                  <a:rPr lang="ru-RU" dirty="0" smtClean="0"/>
                  <a:t>)=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ru-RU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latin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ru-RU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ru-RU" i="1">
                                <a:latin typeface="Cambria Math"/>
                              </a:rPr>
                              <m:t>−</m:t>
                            </m:r>
                            <m:r>
                              <a:rPr lang="ru-RU" i="1">
                                <a:latin typeface="Cambria Math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lang="ru-RU" b="0" i="0" smtClean="0">
                        <a:latin typeface="Cambria Math"/>
                      </a:rPr>
                      <m:t>=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57200" y="3140968"/>
                <a:ext cx="4038600" cy="2985195"/>
              </a:xfrm>
              <a:blipFill rotWithShape="1">
                <a:blip r:embed="rId3"/>
                <a:stretch>
                  <a:fillRect l="-2262" t="-16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Объект 5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4648200" y="3356992"/>
                <a:ext cx="4038600" cy="276917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3</a:t>
                </a:r>
                <a:r>
                  <a:rPr lang="ru-RU" dirty="0" smtClean="0"/>
                  <a:t> </a:t>
                </a:r>
                <a:r>
                  <a:rPr lang="ru-RU" dirty="0" smtClean="0"/>
                  <a:t>группа: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latin typeface="Cambria Math"/>
                          </a:rPr>
                          <m:t>(</m:t>
                        </m:r>
                        <m:r>
                          <a:rPr lang="ru-RU" i="1">
                            <a:latin typeface="Cambria Math"/>
                          </a:rPr>
                          <m:t>𝜋</m:t>
                        </m:r>
                        <m:r>
                          <a:rPr lang="ru-RU" i="1">
                            <a:latin typeface="Cambria Math"/>
                          </a:rPr>
                          <m:t>+ </m:t>
                        </m:r>
                        <m:r>
                          <a:rPr lang="ru-RU" i="1">
                            <a:latin typeface="Cambria Math"/>
                          </a:rPr>
                          <m:t>𝛼</m:t>
                        </m:r>
                        <m:r>
                          <a:rPr lang="ru-RU" i="1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ru-RU" b="0" i="0" smtClean="0">
                        <a:latin typeface="Cambria Math"/>
                      </a:rPr>
                      <m:t>=</m:t>
                    </m:r>
                  </m:oMath>
                </a14:m>
                <a:endParaRPr lang="ru-RU" b="0" i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ru-RU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ru-RU" i="1">
                                <a:latin typeface="Cambria Math"/>
                              </a:rPr>
                              <m:t>𝜋</m:t>
                            </m:r>
                            <m:r>
                              <a:rPr lang="ru-RU" i="1">
                                <a:latin typeface="Cambria Math"/>
                              </a:rPr>
                              <m:t>− </m:t>
                            </m:r>
                            <m:r>
                              <a:rPr lang="ru-RU" i="1">
                                <a:latin typeface="Cambria Math"/>
                              </a:rPr>
                              <m:t>𝛼</m:t>
                            </m:r>
                          </m:e>
                        </m:d>
                        <m:r>
                          <a:rPr lang="ru-RU" b="0" i="1" smtClean="0">
                            <a:latin typeface="Cambria Math"/>
                          </a:rPr>
                          <m:t>= </m:t>
                        </m:r>
                      </m:e>
                    </m:func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4648200" y="3356992"/>
                <a:ext cx="4038600" cy="2769171"/>
              </a:xfrm>
              <a:blipFill rotWithShape="1">
                <a:blip r:embed="rId4"/>
                <a:stretch>
                  <a:fillRect l="-2417" t="-1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549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305342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шутку это правило называется «лошадиным». И  звучит оно так: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Если мы откладываем угол от вертикальной оси, лошадь говорит «да» (киваем головой вдоль оси OY)  и приводимая функция меняет свое название: синус на косинус, косинус на синус, тангенс на котангенс, котангенс на тангенс.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Если мы откладываем угол от горизонтальной оси, лошадь говорит «нет» (киваем головой вдоль оси OХ)  и приводимая функция  не меняет свое название.</a:t>
            </a:r>
          </a:p>
        </p:txBody>
      </p:sp>
    </p:spTree>
    <p:extLst>
      <p:ext uri="{BB962C8B-B14F-4D97-AF65-F5344CB8AC3E}">
        <p14:creationId xmlns:p14="http://schemas.microsoft.com/office/powerpoint/2010/main" val="16808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691680" y="612845"/>
                <a:ext cx="5166320" cy="46140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ru-RU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Ф.И. ______________________________________</a:t>
                </a:r>
              </a:p>
              <a:p>
                <a:endParaRPr lang="ru-RU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Тест «Формулы приведения»             Вариант 1</a:t>
                </a:r>
              </a:p>
              <a:p>
                <a:endParaRPr lang="ru-RU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1.	Вычислить:</a:t>
                </a: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:r>
                  <a:rPr lang="ru-RU" b="1" dirty="0" err="1" smtClean="0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210°                  ответ: ________________ </a:t>
                </a:r>
              </a:p>
              <a:p>
                <a:endParaRPr lang="ru-RU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:r>
                  <a:rPr lang="ru-RU" b="1" dirty="0" err="1" smtClean="0">
                    <a:latin typeface="Times New Roman" pitchFamily="18" charset="0"/>
                    <a:cs typeface="Times New Roman" pitchFamily="18" charset="0"/>
                  </a:rPr>
                  <a:t>sin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120°                  ответ: ________________</a:t>
                </a:r>
              </a:p>
              <a:p>
                <a:endParaRPr lang="ru-RU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в) </a:t>
                </a:r>
                <a:r>
                  <a:rPr lang="ru-RU" b="1" dirty="0" err="1" smtClean="0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405°                  ответ: ________________</a:t>
                </a:r>
              </a:p>
              <a:p>
                <a:endParaRPr lang="ru-RU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2.	Упростить:</a:t>
                </a: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:r>
                  <a:rPr lang="ru-RU" b="1" dirty="0" err="1" smtClean="0">
                    <a:latin typeface="Times New Roman" pitchFamily="18" charset="0"/>
                    <a:cs typeface="Times New Roman" pitchFamily="18" charset="0"/>
                  </a:rPr>
                  <a:t>sin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          </a:t>
                </a: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                               ответ: ________________</a:t>
                </a:r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:r>
                  <a:rPr lang="ru-RU" b="1" dirty="0" err="1" smtClean="0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l-GR" b="1" i="1" smtClean="0">
                            <a:latin typeface="Cambria Math"/>
                            <a:cs typeface="Times New Roman" pitchFamily="18" charset="0"/>
                          </a:rPr>
                          <m:t>𝝅</m:t>
                        </m:r>
                      </m:num>
                      <m:den>
                        <m:r>
                          <a:rPr lang="el-GR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-</a:t>
                </a:r>
                <a:r>
                  <a:rPr lang="ru-RU" b="1" dirty="0" smtClean="0">
                    <a:latin typeface="Cambria Math"/>
                    <a:ea typeface="Cambria Math"/>
                    <a:cs typeface="Times New Roman" pitchFamily="18" charset="0"/>
                  </a:rPr>
                  <a:t>𝞪)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        ответ: ________________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612845"/>
                <a:ext cx="5166320" cy="4614084"/>
              </a:xfrm>
              <a:prstGeom prst="rect">
                <a:avLst/>
              </a:prstGeom>
              <a:blipFill rotWithShape="1">
                <a:blip r:embed="rId2"/>
                <a:stretch>
                  <a:fillRect l="-1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149080"/>
            <a:ext cx="504825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28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185</TotalTime>
  <Words>316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Тема урока:  «Формулы приведения»</vt:lpstr>
      <vt:lpstr>Презентация PowerPoint</vt:lpstr>
      <vt:lpstr>Презентация PowerPoint</vt:lpstr>
      <vt:lpstr>Решить уравнения</vt:lpstr>
      <vt:lpstr>Определите четверть</vt:lpstr>
      <vt:lpstr>Определите знак числа</vt:lpstr>
      <vt:lpstr>1 группа:  sin⁡〖(3π/2〗+α)=                      sin⁡(π/2+α)= </vt:lpstr>
      <vt:lpstr>Презентация PowerPoint</vt:lpstr>
      <vt:lpstr>Презентация PowerPoint</vt:lpstr>
      <vt:lpstr>Притча. </vt:lpstr>
      <vt:lpstr>Спасибо за урок!</vt:lpstr>
    </vt:vector>
  </TitlesOfParts>
  <Company>МБОУ УДСОШ №2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«Формулы приведения»</dc:title>
  <dc:creator>Математика</dc:creator>
  <cp:lastModifiedBy>Математика</cp:lastModifiedBy>
  <cp:revision>21</cp:revision>
  <dcterms:created xsi:type="dcterms:W3CDTF">2015-02-02T17:36:25Z</dcterms:created>
  <dcterms:modified xsi:type="dcterms:W3CDTF">2015-02-03T17:48:03Z</dcterms:modified>
</cp:coreProperties>
</file>