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DAB9E0-6710-4865-A54B-DCA812E063B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1C00E1-BC20-47B4-9957-0C5E0820012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&amp;text=%D0%BE%20%D1%88%D0%BA%D0%BE%D0%BB%D0%B5&amp;img_url=www.chaconne.ru/school/project/i/6.gif&amp;pos=27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text=%D0%BA%D0%B0%D1%80%D1%82%D0%B8%D0%BD%D0%BA%D0%B8%20%D0%B4%D0%BB%D1%8F%20%D0%BF%D0%BE%D1%80%D1%82%D1%84%D0%BE%D0%BB%D0%B8%D0%BE%20%D1%83%D1%87%D0%B8%D1%82%D0%B5%D0%BB%D1%8F%20%D0%B1%D0%B8%D0%BE%D0%BB%D0%BE%D0%B3%D0%B8%D0%B8&amp;img_url=www.the-aps.org/education/k-12misc/images/biology.gif&amp;pos=4&amp;rpt=simag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1&amp;text=%D0%BE%20%D1%88%D0%BA%D0%BE%D0%BB%D0%B5&amp;img_url=www.tammiku.edu.ee/images/2011_2012/filin.jpg&amp;pos=36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E%20%D1%88%D0%BA%D0%BE%D0%BB%D0%B5&amp;img_url=www.edu.cap.ru/home/4011/foto/rad2.gif&amp;pos=26&amp;rpt=s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1&amp;text=%D0%BE%20%D1%88%D0%BA%D0%BE%D0%BB%D0%B5&amp;img_url=img1.liveinternet.ru/images/attach/c/1/63/463/63463131_0_29efb_ff807fe7_XL.jpg&amp;pos=34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p=1&amp;text=%D0%BE%20%D1%88%D0%BA%D0%BE%D0%BB%D0%B5&amp;img_url=76307s002.edusite.ru/images/321.gif&amp;pos=31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belkaimru.narod.ru/sat/5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9737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428736"/>
            <a:ext cx="8715436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dirty="0" smtClean="0"/>
              <a:t>ПЛАТНЫЕ ОБРАЗОВАТЕЛЬНЫЕ</a:t>
            </a:r>
          </a:p>
          <a:p>
            <a:pPr algn="ctr"/>
            <a:r>
              <a:rPr lang="ru-RU" sz="5400" dirty="0" smtClean="0"/>
              <a:t>УСЛУГИ</a:t>
            </a:r>
          </a:p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ПЛАТНЫЕ ОБРАЗОВАТЕЛЬНЫЕ</a:t>
            </a:r>
          </a:p>
          <a:p>
            <a:r>
              <a:rPr lang="ru-RU" dirty="0" smtClean="0"/>
              <a:t>УСЛУГИ</a:t>
            </a:r>
            <a:endParaRPr lang="ru-RU" dirty="0"/>
          </a:p>
        </p:txBody>
      </p:sp>
      <p:pic>
        <p:nvPicPr>
          <p:cNvPr id="8" name="Рисунок 7" descr="http://im2-tub-ru.yandex.net/i?id=353431067-59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143380"/>
            <a:ext cx="271464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-ru.yandex.net/i?id=507848254-67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0"/>
            <a:ext cx="228601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286808" cy="59400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u="sng" dirty="0"/>
              <a:t>В соответствии с п. 4 Положения о лицензировании образовательной деятельности, утвержденного постановлением Правительства РФ от 16.03.2011 № 174, не подлежит лицензированию образовательная деятельность, осуществляемая путем проведения разовых занятий различных видов (в т. ч. лекций, стажировок, семинаров) и не сопровождающаяся итоговой аттестацией и выдачей документов об образовании. Проведение профессиональной подготовки обучающихся в качестве дополнительных (в т. ч. плавных) образовательных услуг в ОУ </a:t>
            </a:r>
            <a:r>
              <a:rPr lang="ru-RU" sz="2000" dirty="0"/>
              <a:t> </a:t>
            </a:r>
            <a:r>
              <a:rPr lang="ru-RU" sz="2000" u="sng" dirty="0"/>
              <a:t>возможно, но только при наличии соответствующей лицензии (разрешения) на указанный вид деятельности, по договорам и совместно с </a:t>
            </a:r>
            <a:r>
              <a:rPr lang="ru-RU" sz="2000" dirty="0"/>
              <a:t> </a:t>
            </a:r>
            <a:r>
              <a:rPr lang="ru-RU" sz="2000" u="sng" dirty="0"/>
              <a:t>предприятиями, учреждениями и организациями (п. 8 ст. 19 Закона РФ «Об </a:t>
            </a:r>
            <a:r>
              <a:rPr lang="ru-RU" sz="2000" dirty="0"/>
              <a:t> </a:t>
            </a:r>
            <a:r>
              <a:rPr lang="ru-RU" sz="2000" u="sng" dirty="0"/>
              <a:t>образовании»).</a:t>
            </a:r>
            <a:endParaRPr lang="ru-RU" sz="2000" dirty="0"/>
          </a:p>
          <a:p>
            <a:r>
              <a:rPr lang="ru-RU" sz="2000" dirty="0"/>
              <a:t> </a:t>
            </a:r>
            <a:r>
              <a:rPr lang="ru-RU" sz="2000" u="sng" dirty="0"/>
              <a:t>Таким образом, ОУ вправе вести без лицензии только образовательную </a:t>
            </a:r>
            <a:r>
              <a:rPr lang="ru-RU" sz="2000" dirty="0"/>
              <a:t> </a:t>
            </a:r>
            <a:r>
              <a:rPr lang="ru-RU" sz="2000" u="sng" dirty="0"/>
              <a:t>деятельность в форме разовых лекций, стажировок и семинаров. При этом подобное обучение не должно сопровождаться итогово</a:t>
            </a:r>
            <a:r>
              <a:rPr lang="ru-RU" sz="2000" dirty="0"/>
              <a:t>й аттестацией и</a:t>
            </a:r>
          </a:p>
          <a:p>
            <a:r>
              <a:rPr lang="ru-RU" sz="2000" u="sng" dirty="0"/>
              <a:t>выдачей документов об образовании и (или) квалификации. Оказание</a:t>
            </a:r>
            <a:endParaRPr lang="ru-RU" sz="2000" dirty="0"/>
          </a:p>
          <a:p>
            <a:r>
              <a:rPr lang="ru-RU" sz="2000" u="sng" dirty="0"/>
              <a:t>любых иных платных образовательных услуг требует предварительного получения лицензии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00174"/>
            <a:ext cx="7130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внимание.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4143380"/>
            <a:ext cx="4687587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ПРезентация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подготовлена:                                          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Н.Л. Нестеренко 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http://im7-tub-ru.yandex.net/i?id=84486224-45-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786058"/>
            <a:ext cx="37147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0"/>
            <a:ext cx="8501122" cy="60016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2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ДОКУМЕНТЫ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•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29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декабря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2012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N 273-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ФЗ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ФЕДЕРАЛЬНЫЙ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Принят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Государственной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Думой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•	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21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декабря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2012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Одобрен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Советом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26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декабря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2012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года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законов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07.05.2013 N 99-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•	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23.07.2013 N 203-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Статья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54.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Договор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.9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утверждаются Правительством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86916"/>
            <a:ext cx="8358246" cy="67710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Глава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13.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ЭКОНОМИЧЕСКАЯ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ФИНАНСОВОЕ ОБЕСПЕЧЕНИЕ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СФЕРЕ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Статья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101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Осуществление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образовательной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деятельности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счет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средств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физических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юридических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1.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осуществляющие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образовательную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вправе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указанную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средств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физических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юридических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договорам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представляют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собой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осуществление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средств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физических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юридических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договорам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Доход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используется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указанными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анизациями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соответствии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уставными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целями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2.Платные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могут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бытъ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оказаны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вместо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финансовое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обеспечение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которой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осуществляется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бюджетных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ассигнований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федерального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бюджета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бюджетов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субъектов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местных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бюджетов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Средства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полученные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организациями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осуществляющими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образовательную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возвращаются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оплатившим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осуществляющие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образовательную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бюджетных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ассигнований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бюджета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бюджетов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субъектов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местных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бюджетов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вправе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средств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физических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юридических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образовательную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предусмотренную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установленным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государственным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муниципальным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соглашением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предоставлении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субсидии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возмещение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затрат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одинаковых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условиях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285728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2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Постановление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Правительства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РФ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15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августа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2013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N 706 "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утверждении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 оказания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"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соответствии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частью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9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статьи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54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Правительство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 постановляет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Утвердить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прилагаемые Правила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 услуг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Признать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утратившими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постановление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Правительства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5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июля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2001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N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505 "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 утверждении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"(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Собрание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законодательства Российской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2001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N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29,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3016);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постановление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Правительства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1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апреля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ООЗг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181 "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внесении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изменений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дополнений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постановление Правительства Российской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5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июля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2001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N 505"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Собрание законодательства Российской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2003,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N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14,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1281);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постановление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Правительства Российской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28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декабря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2005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N 815 "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внесении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изменений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Правила оказания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 образовательных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"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Собрание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законодательства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,2006,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N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156);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постановление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Правительства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15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сентября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2008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N 682 "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внесении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изменений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 образовательных услуг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"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Собрание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законодательства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Российской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,2008, N 38,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4317). 3.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Настоящее постановление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вступает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1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сентября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2013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Председатель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Правительства Российской Федерации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Медведев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постановлением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Правительства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РФ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15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августа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2013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N 706)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85720" y="214290"/>
            <a:ext cx="8643998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5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дополнительным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услугам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которые могут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оказывать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учреждения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относятся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реализация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программ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учреждениях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полным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возмещением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затрат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обучение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юридических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физических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изучение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учебных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дисциплин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сверх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часов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сверх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программ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данной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дисциплине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предусмотренных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учебным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планом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репетиторство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обучающимися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другого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образовательного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учреждения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различные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курсы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подготовке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школе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поступлению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учреждения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ссузы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вузы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изучению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иностранных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языков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сверх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обязательной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программы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повышения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квалификации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переподготовке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кадров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освоением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новых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специальностей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числе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вождение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автомобиля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машинопись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стенография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http://im3-tub-ru.yandex.net/i?id=258974819-33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286256"/>
            <a:ext cx="221457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071546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II.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Развивающие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8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различные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кружки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обучению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игре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музыкальных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инструментах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фотографированию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кино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видео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радиолюбительскому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кройке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шитью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вязанию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домоводству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танцам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далее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8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создание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различных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студий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групп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школ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факультативов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обучению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приобщению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мировой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живописи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графики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скульптуры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народных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промыслов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итак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далее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всему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направлено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развитие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гармоничной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личности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we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быть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рамках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государственных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стандартов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8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создание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групп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адаптации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условиям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школьной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жизни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поступления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школу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ребенок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посещал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дошкольное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учреждение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im8-tub-ru.yandex.net/i?id=241867460-18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28604"/>
            <a:ext cx="185735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642918"/>
            <a:ext cx="828680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</a:tabLst>
            </a:pPr>
            <a:r>
              <a: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IV. </a:t>
            </a:r>
            <a:r>
              <a:rPr kumimoji="0" lang="ru-RU" sz="2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Организационные</a:t>
            </a:r>
            <a:r>
              <a:rPr kumimoji="0" lang="ru-RU" sz="2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</a:t>
            </a:r>
            <a:r>
              <a:rPr kumimoji="0" lang="ru-RU" sz="2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2250" algn="l"/>
              </a:tabLst>
            </a:pP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организация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досуга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обучающихся</a:t>
            </a:r>
            <a:b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дискотеки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клубы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интересам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лектории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b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театр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концертная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деятельность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экскурсии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b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туристические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походы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2250" algn="l"/>
              </a:tabLst>
            </a:pP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организация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профилактических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b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лечебных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мероприятий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групп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b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коррекции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физического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развития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2250" algn="l"/>
              </a:tabLst>
            </a:pP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улучшение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условий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пребывания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питания</a:t>
            </a:r>
            <a:b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другие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ttp://im0-tub-ru.yandex.net/i?id=177567473-55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5000636"/>
            <a:ext cx="271464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360219750-71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0"/>
            <a:ext cx="2143140" cy="164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2285992"/>
            <a:ext cx="8001056" cy="286232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дополнительные образовательные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оказываются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соответствии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Правилами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оказания платных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i-main-pic" descr="Картинка 21 из 1507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28894" cy="21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518120144-67-7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072074"/>
            <a:ext cx="2428860" cy="178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285728"/>
            <a:ext cx="8215370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00,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оказывающее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должно иметь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следующие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документы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•	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лицензию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ведение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основной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образовательной</a:t>
            </a:r>
            <a:b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лицензию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ведение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дополнительной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образовательной деятельности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деятельность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сопровождается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итоговой аттестацией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выдачей документов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 квалификации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•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«локальные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регламентирующие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дополнительных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информацию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уставе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договоры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оказание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платных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учебные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дополнительные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программы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программы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специальных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курсов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циклов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дисциплин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528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2013-12-09T07:06:56Z</dcterms:created>
  <dcterms:modified xsi:type="dcterms:W3CDTF">2013-12-09T07:57:37Z</dcterms:modified>
</cp:coreProperties>
</file>