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83" r:id="rId2"/>
    <p:sldId id="309" r:id="rId3"/>
    <p:sldId id="287" r:id="rId4"/>
    <p:sldId id="291" r:id="rId5"/>
    <p:sldId id="294" r:id="rId6"/>
    <p:sldId id="297" r:id="rId7"/>
    <p:sldId id="298" r:id="rId8"/>
    <p:sldId id="299" r:id="rId9"/>
    <p:sldId id="300" r:id="rId10"/>
    <p:sldId id="301" r:id="rId11"/>
    <p:sldId id="303" r:id="rId12"/>
    <p:sldId id="295" r:id="rId13"/>
    <p:sldId id="304" r:id="rId14"/>
    <p:sldId id="305" r:id="rId15"/>
    <p:sldId id="307" r:id="rId16"/>
    <p:sldId id="293" r:id="rId17"/>
    <p:sldId id="308" r:id="rId1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99"/>
    <a:srgbClr val="FF66FF"/>
    <a:srgbClr val="CCFFFF"/>
    <a:srgbClr val="66FF99"/>
    <a:srgbClr val="0066FF"/>
    <a:srgbClr val="FFCCC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 autoAdjust="0"/>
    <p:restoredTop sz="94167" autoAdjust="0"/>
  </p:normalViewPr>
  <p:slideViewPr>
    <p:cSldViewPr>
      <p:cViewPr>
        <p:scale>
          <a:sx n="69" d="100"/>
          <a:sy n="69" d="100"/>
        </p:scale>
        <p:origin x="-1194" y="-21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76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B7B3280-E0FB-48EE-8DEC-D99281192EC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CD80C60-0BFF-4095-B49A-07EB4FEDE941}" type="slidenum">
              <a:rPr lang="ru-RU" smtClean="0"/>
              <a:pPr/>
              <a:t>12</a:t>
            </a:fld>
            <a:endParaRPr lang="ru-RU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mtClean="0"/>
              <a:t>.</a:t>
            </a:r>
          </a:p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8BEA37-56A0-4876-9B18-41807A9B0FD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7C974D-9206-477A-AEE0-3B6B04C8D78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880641-D292-408D-BB22-F199D48B600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B75CCE-FA41-40D7-BCAA-C4AE6CD4D2C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F477A8-FF26-4821-9EC3-000BA940671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9FB610-3993-408E-9391-4E884C99963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5258A2-037C-45C6-9987-E0BF30C1D2E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60D979-35DD-4AD0-9C8D-D2CAB3BAB74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89E831-3CC7-4D34-9773-944BCE37777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0E15D6-85A3-458A-A849-CDFE0CE8715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442591-C6C3-4AAD-AE27-1ACB279577A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E327E96-EFAD-4046-A40F-65C1D2671B8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slide" Target="slide6.xml"/><Relationship Id="rId4" Type="http://schemas.openxmlformats.org/officeDocument/2006/relationships/oleObject" Target="../embeddings/oleObject2.bin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28600" y="152400"/>
            <a:ext cx="8686800" cy="9017853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endParaRPr lang="ru-RU" sz="60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j-lt"/>
            </a:endParaRPr>
          </a:p>
          <a:p>
            <a:pPr algn="ctr">
              <a:defRPr/>
            </a:pPr>
            <a:r>
              <a:rPr lang="ru-RU" sz="6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</a:rPr>
              <a:t>«</a:t>
            </a:r>
            <a:r>
              <a:rPr lang="ru-RU" sz="6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</a:rPr>
              <a:t>Устные способы решения квадратных уравнений »</a:t>
            </a:r>
          </a:p>
          <a:p>
            <a:pPr algn="ctr">
              <a:defRPr/>
            </a:pPr>
            <a:r>
              <a:rPr lang="ru-RU" sz="6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</a:rPr>
              <a:t>8 </a:t>
            </a:r>
            <a:r>
              <a:rPr lang="ru-RU" sz="6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</a:rPr>
              <a:t>класс</a:t>
            </a:r>
          </a:p>
          <a:p>
            <a:pPr algn="ctr">
              <a:defRPr/>
            </a:pPr>
            <a:endParaRPr lang="ru-RU" sz="36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j-lt"/>
            </a:endParaRPr>
          </a:p>
          <a:p>
            <a:pPr algn="ctr">
              <a:defRPr/>
            </a:pPr>
            <a:endParaRPr lang="ru-RU" sz="36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j-lt"/>
            </a:endParaRPr>
          </a:p>
          <a:p>
            <a:pPr algn="ctr">
              <a:defRPr/>
            </a:pPr>
            <a:r>
              <a:rPr lang="ru-RU" sz="24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latin typeface="+mj-lt"/>
              </a:rPr>
              <a:t>Методическая разработка учителя математики МБОУ школы №22 г. Н.Новгорода Пономаревой Е.И.</a:t>
            </a:r>
          </a:p>
          <a:p>
            <a:pPr>
              <a:defRPr/>
            </a:pPr>
            <a:endParaRPr lang="ru-RU" sz="2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>
              <a:defRPr/>
            </a:pPr>
            <a:endParaRPr lang="ru-RU" sz="2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>
              <a:defRPr/>
            </a:pPr>
            <a:endParaRPr lang="ru-RU" sz="2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>
              <a:defRPr/>
            </a:pPr>
            <a:endParaRPr lang="ru-RU" sz="2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>
              <a:defRPr/>
            </a:pPr>
            <a:endParaRPr lang="ru-RU" sz="2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>
              <a:defRPr/>
            </a:pPr>
            <a:endParaRPr lang="ru-RU" sz="2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>
              <a:defRPr/>
            </a:pPr>
            <a:endParaRPr lang="ru-RU" sz="2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>
              <a:defRPr/>
            </a:pPr>
            <a:r>
              <a:rPr lang="ru-RU" sz="2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3" descr="TEACHER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81000"/>
            <a:ext cx="1728788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Cloud"/>
          <p:cNvSpPr>
            <a:spLocks noChangeAspect="1" noEditPoints="1" noChangeArrowheads="1"/>
          </p:cNvSpPr>
          <p:nvPr/>
        </p:nvSpPr>
        <p:spPr bwMode="auto">
          <a:xfrm>
            <a:off x="381000" y="4648200"/>
            <a:ext cx="4343400" cy="1981200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chemeClr val="bg1"/>
          </a:solidFill>
          <a:ln w="19050">
            <a:solidFill>
              <a:srgbClr val="000066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>
              <a:defRPr/>
            </a:pPr>
            <a:r>
              <a:rPr lang="ru-RU" sz="2400" b="1" i="1" dirty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Метод «коэффициентов»</a:t>
            </a:r>
          </a:p>
          <a:p>
            <a:pPr>
              <a:defRPr/>
            </a:pPr>
            <a:endParaRPr lang="ru-RU" sz="2400" b="1" i="1" dirty="0">
              <a:solidFill>
                <a:schemeClr val="fol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libri" pitchFamily="34" charset="0"/>
            </a:endParaRPr>
          </a:p>
        </p:txBody>
      </p:sp>
      <p:sp>
        <p:nvSpPr>
          <p:cNvPr id="4" name="Cloud"/>
          <p:cNvSpPr>
            <a:spLocks noChangeAspect="1" noEditPoints="1" noChangeArrowheads="1"/>
          </p:cNvSpPr>
          <p:nvPr/>
        </p:nvSpPr>
        <p:spPr bwMode="auto">
          <a:xfrm>
            <a:off x="5181600" y="304800"/>
            <a:ext cx="3962400" cy="1752600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chemeClr val="bg1"/>
          </a:solidFill>
          <a:ln w="19050">
            <a:solidFill>
              <a:srgbClr val="000066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>
              <a:defRPr/>
            </a:pPr>
            <a:endParaRPr lang="ru-RU" sz="2400" b="1" i="1" dirty="0">
              <a:solidFill>
                <a:schemeClr val="fol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libri" pitchFamily="34" charset="0"/>
            </a:endParaRPr>
          </a:p>
          <a:p>
            <a:pPr>
              <a:defRPr/>
            </a:pPr>
            <a:r>
              <a:rPr lang="ru-RU" sz="2400" b="1" i="1" dirty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Общая  формула</a:t>
            </a:r>
          </a:p>
        </p:txBody>
      </p:sp>
      <p:sp>
        <p:nvSpPr>
          <p:cNvPr id="5" name="Cloud"/>
          <p:cNvSpPr>
            <a:spLocks noChangeAspect="1" noEditPoints="1" noChangeArrowheads="1"/>
          </p:cNvSpPr>
          <p:nvPr/>
        </p:nvSpPr>
        <p:spPr bwMode="auto">
          <a:xfrm>
            <a:off x="5334000" y="4876800"/>
            <a:ext cx="3487738" cy="1981200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chemeClr val="bg1"/>
          </a:solidFill>
          <a:ln w="19050">
            <a:solidFill>
              <a:srgbClr val="000066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>
              <a:defRPr/>
            </a:pPr>
            <a:endParaRPr lang="ru-RU" sz="2400" b="1" i="1" dirty="0">
              <a:solidFill>
                <a:schemeClr val="fol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libri" pitchFamily="34" charset="0"/>
            </a:endParaRPr>
          </a:p>
          <a:p>
            <a:pPr>
              <a:defRPr/>
            </a:pPr>
            <a:r>
              <a:rPr lang="ru-RU" sz="2400" b="1" i="1" dirty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Теорема Виета</a:t>
            </a:r>
          </a:p>
        </p:txBody>
      </p:sp>
      <p:sp>
        <p:nvSpPr>
          <p:cNvPr id="6" name="Cloud"/>
          <p:cNvSpPr>
            <a:spLocks noChangeAspect="1" noEditPoints="1" noChangeArrowheads="1"/>
          </p:cNvSpPr>
          <p:nvPr/>
        </p:nvSpPr>
        <p:spPr bwMode="auto">
          <a:xfrm>
            <a:off x="5486400" y="2514600"/>
            <a:ext cx="2971800" cy="1600200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chemeClr val="bg1"/>
          </a:solidFill>
          <a:ln w="19050">
            <a:solidFill>
              <a:srgbClr val="000066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>
              <a:defRPr/>
            </a:pPr>
            <a:r>
              <a:rPr lang="ru-RU" sz="2400" b="1" i="1" dirty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Неполные квадратные уравнения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295400" y="228600"/>
            <a:ext cx="4494213" cy="13843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8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Установите соответствие </a:t>
            </a:r>
          </a:p>
          <a:p>
            <a:pPr>
              <a:defRPr/>
            </a:pPr>
            <a:r>
              <a:rPr lang="ru-RU" sz="28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между уравнением и</a:t>
            </a:r>
          </a:p>
          <a:p>
            <a:pPr>
              <a:defRPr/>
            </a:pPr>
            <a:r>
              <a:rPr lang="ru-RU" sz="28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способом его решения</a:t>
            </a:r>
          </a:p>
        </p:txBody>
      </p:sp>
      <p:sp>
        <p:nvSpPr>
          <p:cNvPr id="19464" name="TextBox 8"/>
          <p:cNvSpPr txBox="1">
            <a:spLocks noChangeArrowheads="1"/>
          </p:cNvSpPr>
          <p:nvPr/>
        </p:nvSpPr>
        <p:spPr bwMode="auto">
          <a:xfrm>
            <a:off x="1371600" y="2590800"/>
            <a:ext cx="1841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457200" y="2514600"/>
            <a:ext cx="41148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400" b="1">
                <a:latin typeface="Courier New" pitchFamily="49" charset="0"/>
              </a:rPr>
              <a:t> </a:t>
            </a:r>
            <a:r>
              <a:rPr lang="en-US" sz="3600" b="1">
                <a:latin typeface="Antiqua" pitchFamily="2" charset="0"/>
              </a:rPr>
              <a:t>x</a:t>
            </a:r>
            <a:r>
              <a:rPr lang="en-US" sz="3600" b="1" baseline="30000">
                <a:latin typeface="Antiqua" pitchFamily="2" charset="0"/>
              </a:rPr>
              <a:t>2</a:t>
            </a:r>
            <a:r>
              <a:rPr lang="ru-RU" sz="3600" b="1" baseline="30000">
                <a:latin typeface="Antiqua" pitchFamily="2" charset="0"/>
              </a:rPr>
              <a:t> </a:t>
            </a:r>
            <a:r>
              <a:rPr lang="en-US" sz="3600" b="1" baseline="-1000">
                <a:latin typeface="Antiqua" pitchFamily="2" charset="0"/>
              </a:rPr>
              <a:t>+</a:t>
            </a:r>
            <a:r>
              <a:rPr lang="ru-RU" sz="3600" b="1" baseline="-1000">
                <a:latin typeface="Antiqua" pitchFamily="2" charset="0"/>
              </a:rPr>
              <a:t> 7</a:t>
            </a:r>
            <a:r>
              <a:rPr lang="en-US" sz="3600" b="1">
                <a:latin typeface="Antiqua" pitchFamily="2" charset="0"/>
              </a:rPr>
              <a:t>x</a:t>
            </a:r>
            <a:r>
              <a:rPr lang="ru-RU" sz="3600" b="1">
                <a:latin typeface="Antiqua" pitchFamily="2" charset="0"/>
              </a:rPr>
              <a:t> </a:t>
            </a:r>
            <a:r>
              <a:rPr lang="ru-RU" sz="3600" b="1" baseline="-1000">
                <a:latin typeface="Antiqua" pitchFamily="2" charset="0"/>
              </a:rPr>
              <a:t>– 8</a:t>
            </a:r>
            <a:r>
              <a:rPr lang="ru-RU" sz="3600" b="1">
                <a:solidFill>
                  <a:srgbClr val="0000FF"/>
                </a:solidFill>
                <a:latin typeface="Souvenir Lt BT" pitchFamily="18" charset="0"/>
              </a:rPr>
              <a:t> </a:t>
            </a:r>
            <a:r>
              <a:rPr lang="en-US" sz="3600" b="1" baseline="-1000">
                <a:latin typeface="Antiqua" pitchFamily="2" charset="0"/>
              </a:rPr>
              <a:t>=</a:t>
            </a:r>
            <a:r>
              <a:rPr lang="ru-RU" sz="3600" b="1" baseline="-1000">
                <a:latin typeface="Antiqua" pitchFamily="2" charset="0"/>
              </a:rPr>
              <a:t> </a:t>
            </a:r>
            <a:r>
              <a:rPr lang="en-US" sz="3600" b="1">
                <a:latin typeface="Antiqua" pitchFamily="2" charset="0"/>
              </a:rPr>
              <a:t>0</a:t>
            </a:r>
            <a:endParaRPr lang="ru-RU" sz="3600" b="1" baseline="30000">
              <a:latin typeface="Antiqua" pitchFamily="2" charset="0"/>
            </a:endParaRPr>
          </a:p>
        </p:txBody>
      </p:sp>
      <p:sp>
        <p:nvSpPr>
          <p:cNvPr id="11" name="Text Box 4"/>
          <p:cNvSpPr txBox="1">
            <a:spLocks noChangeArrowheads="1"/>
          </p:cNvSpPr>
          <p:nvPr/>
        </p:nvSpPr>
        <p:spPr bwMode="auto">
          <a:xfrm>
            <a:off x="685800" y="2438400"/>
            <a:ext cx="40386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>
                <a:latin typeface="Antiqua" pitchFamily="2" charset="0"/>
              </a:rPr>
              <a:t>x</a:t>
            </a:r>
            <a:r>
              <a:rPr lang="en-US" sz="3600" b="1" baseline="30000">
                <a:latin typeface="Antiqua" pitchFamily="2" charset="0"/>
              </a:rPr>
              <a:t>2</a:t>
            </a:r>
            <a:r>
              <a:rPr lang="ru-RU" sz="3600" b="1" baseline="30000">
                <a:latin typeface="Antiqua" pitchFamily="2" charset="0"/>
              </a:rPr>
              <a:t> </a:t>
            </a:r>
            <a:r>
              <a:rPr lang="en-US" sz="3600" b="1" baseline="-1000">
                <a:latin typeface="Antiqua" pitchFamily="2" charset="0"/>
              </a:rPr>
              <a:t>+</a:t>
            </a:r>
            <a:r>
              <a:rPr lang="ru-RU" sz="3600" b="1" baseline="-1000">
                <a:latin typeface="Antiqua" pitchFamily="2" charset="0"/>
              </a:rPr>
              <a:t> 9</a:t>
            </a:r>
            <a:r>
              <a:rPr lang="en-US" sz="3600" b="1">
                <a:latin typeface="Antiqua" pitchFamily="2" charset="0"/>
              </a:rPr>
              <a:t>x</a:t>
            </a:r>
            <a:r>
              <a:rPr lang="ru-RU" sz="3600" b="1">
                <a:latin typeface="Antiqua" pitchFamily="2" charset="0"/>
              </a:rPr>
              <a:t> </a:t>
            </a:r>
            <a:r>
              <a:rPr lang="en-US" sz="3600" b="1" baseline="-1000">
                <a:latin typeface="Antiqua" pitchFamily="2" charset="0"/>
              </a:rPr>
              <a:t>+</a:t>
            </a:r>
            <a:r>
              <a:rPr lang="ru-RU" sz="3600" b="1" baseline="-1000">
                <a:latin typeface="Antiqua" pitchFamily="2" charset="0"/>
              </a:rPr>
              <a:t> 20</a:t>
            </a:r>
            <a:r>
              <a:rPr lang="ru-RU" sz="3600" b="1">
                <a:solidFill>
                  <a:srgbClr val="0000FF"/>
                </a:solidFill>
                <a:latin typeface="Souvenir Lt BT" pitchFamily="18" charset="0"/>
              </a:rPr>
              <a:t> </a:t>
            </a:r>
            <a:r>
              <a:rPr lang="en-US" sz="3600" b="1" baseline="-1000">
                <a:latin typeface="Antiqua" pitchFamily="2" charset="0"/>
              </a:rPr>
              <a:t>=</a:t>
            </a:r>
            <a:r>
              <a:rPr lang="ru-RU" sz="3600" b="1" baseline="-1000">
                <a:latin typeface="Antiqua" pitchFamily="2" charset="0"/>
              </a:rPr>
              <a:t> </a:t>
            </a:r>
            <a:r>
              <a:rPr lang="en-US" sz="3600" b="1">
                <a:latin typeface="Antiqua" pitchFamily="2" charset="0"/>
              </a:rPr>
              <a:t>0</a:t>
            </a:r>
            <a:endParaRPr lang="ru-RU" sz="3600" b="1" baseline="30000">
              <a:latin typeface="Antiqua" pitchFamily="2" charset="0"/>
            </a:endParaRPr>
          </a:p>
        </p:txBody>
      </p:sp>
      <p:sp>
        <p:nvSpPr>
          <p:cNvPr id="12" name="Text Box 5"/>
          <p:cNvSpPr txBox="1">
            <a:spLocks noChangeArrowheads="1"/>
          </p:cNvSpPr>
          <p:nvPr/>
        </p:nvSpPr>
        <p:spPr bwMode="auto">
          <a:xfrm>
            <a:off x="457200" y="2514600"/>
            <a:ext cx="42672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>
                <a:latin typeface="Antiqua" pitchFamily="2" charset="0"/>
              </a:rPr>
              <a:t>x</a:t>
            </a:r>
            <a:r>
              <a:rPr lang="en-US" sz="3600" b="1" baseline="30000">
                <a:latin typeface="Antiqua" pitchFamily="2" charset="0"/>
              </a:rPr>
              <a:t>2</a:t>
            </a:r>
            <a:r>
              <a:rPr lang="ru-RU" sz="3600" b="1" baseline="30000">
                <a:latin typeface="Antiqua" pitchFamily="2" charset="0"/>
              </a:rPr>
              <a:t> </a:t>
            </a:r>
            <a:r>
              <a:rPr lang="ru-RU" sz="3600" b="1" baseline="-1000">
                <a:latin typeface="Antiqua" pitchFamily="2" charset="0"/>
              </a:rPr>
              <a:t>– 10</a:t>
            </a:r>
            <a:r>
              <a:rPr lang="en-US" sz="3600" b="1">
                <a:latin typeface="Antiqua" pitchFamily="2" charset="0"/>
              </a:rPr>
              <a:t>x</a:t>
            </a:r>
            <a:r>
              <a:rPr lang="ru-RU" sz="3600" b="1">
                <a:latin typeface="Antiqua" pitchFamily="2" charset="0"/>
              </a:rPr>
              <a:t> </a:t>
            </a:r>
            <a:r>
              <a:rPr lang="en-US" sz="3600" b="1" baseline="-1000">
                <a:latin typeface="Antiqua" pitchFamily="2" charset="0"/>
              </a:rPr>
              <a:t>+</a:t>
            </a:r>
            <a:r>
              <a:rPr lang="ru-RU" sz="3600" b="1" baseline="-1000">
                <a:latin typeface="Antiqua" pitchFamily="2" charset="0"/>
              </a:rPr>
              <a:t> 24</a:t>
            </a:r>
            <a:r>
              <a:rPr lang="ru-RU" sz="3600" b="1">
                <a:solidFill>
                  <a:srgbClr val="0000FF"/>
                </a:solidFill>
                <a:latin typeface="Souvenir Lt BT" pitchFamily="18" charset="0"/>
              </a:rPr>
              <a:t> </a:t>
            </a:r>
            <a:r>
              <a:rPr lang="en-US" sz="3600" b="1" baseline="-1000">
                <a:latin typeface="Antiqua" pitchFamily="2" charset="0"/>
              </a:rPr>
              <a:t>=</a:t>
            </a:r>
            <a:r>
              <a:rPr lang="ru-RU" sz="3600" b="1" baseline="-1000">
                <a:latin typeface="Antiqua" pitchFamily="2" charset="0"/>
              </a:rPr>
              <a:t> </a:t>
            </a:r>
            <a:r>
              <a:rPr lang="en-US" sz="3600" b="1">
                <a:latin typeface="Antiqua" pitchFamily="2" charset="0"/>
              </a:rPr>
              <a:t>0</a:t>
            </a:r>
            <a:endParaRPr lang="ru-RU" sz="3600" b="1">
              <a:latin typeface="Antiqua" pitchFamily="2" charset="0"/>
            </a:endParaRPr>
          </a:p>
        </p:txBody>
      </p:sp>
      <p:sp>
        <p:nvSpPr>
          <p:cNvPr id="13" name="Text Box 6"/>
          <p:cNvSpPr txBox="1">
            <a:spLocks noChangeArrowheads="1"/>
          </p:cNvSpPr>
          <p:nvPr/>
        </p:nvSpPr>
        <p:spPr bwMode="auto">
          <a:xfrm>
            <a:off x="228600" y="2438400"/>
            <a:ext cx="41148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>
                <a:latin typeface="Antiqua" pitchFamily="2" charset="0"/>
              </a:rPr>
              <a:t>x</a:t>
            </a:r>
            <a:r>
              <a:rPr lang="en-US" sz="3600" b="1" baseline="30000">
                <a:latin typeface="Antiqua" pitchFamily="2" charset="0"/>
              </a:rPr>
              <a:t>2</a:t>
            </a:r>
            <a:r>
              <a:rPr lang="ru-RU" sz="3600" b="1" baseline="30000">
                <a:latin typeface="Antiqua" pitchFamily="2" charset="0"/>
              </a:rPr>
              <a:t> </a:t>
            </a:r>
            <a:r>
              <a:rPr lang="ru-RU" sz="3600" b="1" baseline="-1000">
                <a:latin typeface="Antiqua" pitchFamily="2" charset="0"/>
              </a:rPr>
              <a:t>– 4</a:t>
            </a:r>
            <a:r>
              <a:rPr lang="en-US" sz="3600" b="1">
                <a:latin typeface="Antiqua" pitchFamily="2" charset="0"/>
              </a:rPr>
              <a:t>x</a:t>
            </a:r>
            <a:r>
              <a:rPr lang="ru-RU" sz="3600" b="1">
                <a:latin typeface="Antiqua" pitchFamily="2" charset="0"/>
              </a:rPr>
              <a:t> </a:t>
            </a:r>
            <a:r>
              <a:rPr lang="ru-RU" sz="3600" b="1" baseline="-1000">
                <a:latin typeface="Antiqua" pitchFamily="2" charset="0"/>
              </a:rPr>
              <a:t>– 5</a:t>
            </a:r>
            <a:r>
              <a:rPr lang="ru-RU" sz="3600" b="1">
                <a:solidFill>
                  <a:srgbClr val="0000FF"/>
                </a:solidFill>
                <a:latin typeface="Souvenir Lt BT" pitchFamily="18" charset="0"/>
              </a:rPr>
              <a:t> </a:t>
            </a:r>
            <a:r>
              <a:rPr lang="en-US" sz="3600" b="1" baseline="-1000">
                <a:latin typeface="Antiqua" pitchFamily="2" charset="0"/>
              </a:rPr>
              <a:t>=</a:t>
            </a:r>
            <a:r>
              <a:rPr lang="ru-RU" sz="3600" b="1" baseline="-1000">
                <a:latin typeface="Antiqua" pitchFamily="2" charset="0"/>
              </a:rPr>
              <a:t> </a:t>
            </a:r>
            <a:r>
              <a:rPr lang="en-US" sz="3600" b="1">
                <a:latin typeface="Antiqua" pitchFamily="2" charset="0"/>
              </a:rPr>
              <a:t>0</a:t>
            </a:r>
            <a:endParaRPr lang="ru-RU" sz="3600" b="1">
              <a:latin typeface="Antiqua" pitchFamily="2" charset="0"/>
            </a:endParaRPr>
          </a:p>
        </p:txBody>
      </p:sp>
      <p:sp>
        <p:nvSpPr>
          <p:cNvPr id="14" name="Text Box 7"/>
          <p:cNvSpPr txBox="1">
            <a:spLocks noChangeArrowheads="1"/>
          </p:cNvSpPr>
          <p:nvPr/>
        </p:nvSpPr>
        <p:spPr bwMode="auto">
          <a:xfrm>
            <a:off x="228600" y="2514600"/>
            <a:ext cx="47244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>
                <a:latin typeface="Antiqua" pitchFamily="2" charset="0"/>
              </a:rPr>
              <a:t>x</a:t>
            </a:r>
            <a:r>
              <a:rPr lang="en-US" sz="3600" b="1" baseline="30000">
                <a:latin typeface="Antiqua" pitchFamily="2" charset="0"/>
              </a:rPr>
              <a:t>2</a:t>
            </a:r>
            <a:r>
              <a:rPr lang="ru-RU" sz="3600" b="1" baseline="30000">
                <a:latin typeface="Antiqua" pitchFamily="2" charset="0"/>
              </a:rPr>
              <a:t> </a:t>
            </a:r>
            <a:r>
              <a:rPr lang="ru-RU" sz="3600" b="1" baseline="-1000">
                <a:latin typeface="Antiqua" pitchFamily="2" charset="0"/>
              </a:rPr>
              <a:t>– 14</a:t>
            </a:r>
            <a:r>
              <a:rPr lang="en-US" sz="3600" b="1">
                <a:latin typeface="Antiqua" pitchFamily="2" charset="0"/>
              </a:rPr>
              <a:t>x</a:t>
            </a:r>
            <a:r>
              <a:rPr lang="ru-RU" sz="3600" b="1">
                <a:latin typeface="Antiqua" pitchFamily="2" charset="0"/>
              </a:rPr>
              <a:t> </a:t>
            </a:r>
            <a:r>
              <a:rPr lang="en-US" sz="3600" b="1" baseline="-1000">
                <a:latin typeface="Antiqua" pitchFamily="2" charset="0"/>
              </a:rPr>
              <a:t>+</a:t>
            </a:r>
            <a:r>
              <a:rPr lang="ru-RU" sz="3600" b="1" baseline="-1000">
                <a:latin typeface="Antiqua" pitchFamily="2" charset="0"/>
              </a:rPr>
              <a:t> 49</a:t>
            </a:r>
            <a:r>
              <a:rPr lang="ru-RU" sz="3600" b="1">
                <a:solidFill>
                  <a:srgbClr val="0000FF"/>
                </a:solidFill>
                <a:latin typeface="Souvenir Lt BT" pitchFamily="18" charset="0"/>
              </a:rPr>
              <a:t> </a:t>
            </a:r>
            <a:r>
              <a:rPr lang="en-US" sz="3600" b="1" baseline="-1000">
                <a:latin typeface="Antiqua" pitchFamily="2" charset="0"/>
              </a:rPr>
              <a:t>=</a:t>
            </a:r>
            <a:r>
              <a:rPr lang="ru-RU" sz="3600" b="1" baseline="-1000">
                <a:latin typeface="Antiqua" pitchFamily="2" charset="0"/>
              </a:rPr>
              <a:t> </a:t>
            </a:r>
            <a:r>
              <a:rPr lang="en-US" sz="3600" b="1">
                <a:latin typeface="Antiqua" pitchFamily="2" charset="0"/>
              </a:rPr>
              <a:t>0</a:t>
            </a:r>
            <a:endParaRPr lang="ru-RU" sz="3600" b="1">
              <a:latin typeface="Antiqua" pitchFamily="2" charset="0"/>
            </a:endParaRPr>
          </a:p>
        </p:txBody>
      </p:sp>
      <p:sp>
        <p:nvSpPr>
          <p:cNvPr id="15" name="Text Box 8"/>
          <p:cNvSpPr txBox="1">
            <a:spLocks noChangeArrowheads="1"/>
          </p:cNvSpPr>
          <p:nvPr/>
        </p:nvSpPr>
        <p:spPr bwMode="auto">
          <a:xfrm>
            <a:off x="304800" y="2438400"/>
            <a:ext cx="41910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>
                <a:latin typeface="Antiqua" pitchFamily="2" charset="0"/>
              </a:rPr>
              <a:t>x</a:t>
            </a:r>
            <a:r>
              <a:rPr lang="en-US" sz="3600" b="1" baseline="30000">
                <a:latin typeface="Antiqua" pitchFamily="2" charset="0"/>
              </a:rPr>
              <a:t>2</a:t>
            </a:r>
            <a:r>
              <a:rPr lang="ru-RU" sz="3600" b="1" baseline="30000">
                <a:latin typeface="Antiqua" pitchFamily="2" charset="0"/>
              </a:rPr>
              <a:t> </a:t>
            </a:r>
            <a:r>
              <a:rPr lang="ru-RU" sz="3600" b="1" baseline="-1000">
                <a:latin typeface="Antiqua" pitchFamily="2" charset="0"/>
              </a:rPr>
              <a:t>– </a:t>
            </a:r>
            <a:r>
              <a:rPr lang="en-US" sz="3600" b="1">
                <a:latin typeface="Antiqua" pitchFamily="2" charset="0"/>
              </a:rPr>
              <a:t>x</a:t>
            </a:r>
            <a:r>
              <a:rPr lang="ru-RU" sz="3600" b="1">
                <a:latin typeface="Antiqua" pitchFamily="2" charset="0"/>
              </a:rPr>
              <a:t> </a:t>
            </a:r>
            <a:r>
              <a:rPr lang="ru-RU" sz="3600" b="1" baseline="-1000">
                <a:latin typeface="Antiqua" pitchFamily="2" charset="0"/>
              </a:rPr>
              <a:t>– 72</a:t>
            </a:r>
            <a:r>
              <a:rPr lang="ru-RU" sz="3600" b="1">
                <a:solidFill>
                  <a:srgbClr val="0000FF"/>
                </a:solidFill>
                <a:latin typeface="Souvenir Lt BT" pitchFamily="18" charset="0"/>
              </a:rPr>
              <a:t> </a:t>
            </a:r>
            <a:r>
              <a:rPr lang="en-US" sz="3600" b="1" baseline="-1000">
                <a:latin typeface="Antiqua" pitchFamily="2" charset="0"/>
              </a:rPr>
              <a:t>=</a:t>
            </a:r>
            <a:r>
              <a:rPr lang="ru-RU" sz="3600" b="1" baseline="-1000">
                <a:latin typeface="Antiqua" pitchFamily="2" charset="0"/>
              </a:rPr>
              <a:t> </a:t>
            </a:r>
            <a:r>
              <a:rPr lang="en-US" sz="3600" b="1">
                <a:latin typeface="Antiqua" pitchFamily="2" charset="0"/>
              </a:rPr>
              <a:t>0</a:t>
            </a:r>
            <a:endParaRPr lang="ru-RU" sz="3600" b="1">
              <a:latin typeface="Antiqua" pitchFamily="2" charset="0"/>
            </a:endParaRPr>
          </a:p>
        </p:txBody>
      </p:sp>
      <p:sp>
        <p:nvSpPr>
          <p:cNvPr id="16" name="Text Box 9"/>
          <p:cNvSpPr txBox="1">
            <a:spLocks noChangeArrowheads="1"/>
          </p:cNvSpPr>
          <p:nvPr/>
        </p:nvSpPr>
        <p:spPr bwMode="auto">
          <a:xfrm>
            <a:off x="228600" y="2438400"/>
            <a:ext cx="40386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>
                <a:latin typeface="Antiqua" pitchFamily="2" charset="0"/>
              </a:rPr>
              <a:t>x</a:t>
            </a:r>
            <a:r>
              <a:rPr lang="en-US" sz="3600" b="1" baseline="30000">
                <a:latin typeface="Antiqua" pitchFamily="2" charset="0"/>
              </a:rPr>
              <a:t>2</a:t>
            </a:r>
            <a:r>
              <a:rPr lang="ru-RU" sz="3600" b="1" baseline="-1000">
                <a:latin typeface="Antiqua" pitchFamily="2" charset="0"/>
              </a:rPr>
              <a:t> + 12</a:t>
            </a:r>
            <a:r>
              <a:rPr lang="en-US" sz="3600" b="1">
                <a:latin typeface="Antiqua" pitchFamily="2" charset="0"/>
              </a:rPr>
              <a:t>x</a:t>
            </a:r>
            <a:r>
              <a:rPr lang="ru-RU" sz="3600" b="1">
                <a:latin typeface="Antiqua" pitchFamily="2" charset="0"/>
              </a:rPr>
              <a:t> </a:t>
            </a:r>
            <a:r>
              <a:rPr lang="en-US" sz="3600" b="1" baseline="-1000">
                <a:latin typeface="Antiqua" pitchFamily="2" charset="0"/>
              </a:rPr>
              <a:t>=</a:t>
            </a:r>
            <a:r>
              <a:rPr lang="ru-RU" sz="3600" b="1" baseline="-1000">
                <a:latin typeface="Antiqua" pitchFamily="2" charset="0"/>
              </a:rPr>
              <a:t> </a:t>
            </a:r>
            <a:r>
              <a:rPr lang="en-US" sz="3600" b="1">
                <a:latin typeface="Antiqua" pitchFamily="2" charset="0"/>
              </a:rPr>
              <a:t>0</a:t>
            </a:r>
            <a:endParaRPr lang="ru-RU" sz="3600" b="1">
              <a:latin typeface="Antiqua" pitchFamily="2" charset="0"/>
            </a:endParaRPr>
          </a:p>
        </p:txBody>
      </p:sp>
      <p:sp>
        <p:nvSpPr>
          <p:cNvPr id="17" name="Text Box 1026"/>
          <p:cNvSpPr txBox="1">
            <a:spLocks noChangeArrowheads="1"/>
          </p:cNvSpPr>
          <p:nvPr/>
        </p:nvSpPr>
        <p:spPr bwMode="auto">
          <a:xfrm>
            <a:off x="228600" y="2514600"/>
            <a:ext cx="43434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600" b="1">
                <a:latin typeface="Antiqua" pitchFamily="2" charset="0"/>
              </a:rPr>
              <a:t>12</a:t>
            </a:r>
            <a:r>
              <a:rPr lang="en-US" sz="3600" b="1">
                <a:latin typeface="Antiqua" pitchFamily="2" charset="0"/>
              </a:rPr>
              <a:t>x</a:t>
            </a:r>
            <a:r>
              <a:rPr lang="en-US" sz="3600" b="1" baseline="30000">
                <a:latin typeface="Antiqua" pitchFamily="2" charset="0"/>
              </a:rPr>
              <a:t>2</a:t>
            </a:r>
            <a:r>
              <a:rPr lang="ru-RU" sz="3600" b="1" baseline="30000">
                <a:latin typeface="Antiqua" pitchFamily="2" charset="0"/>
              </a:rPr>
              <a:t> </a:t>
            </a:r>
            <a:r>
              <a:rPr lang="ru-RU" sz="3600" b="1" baseline="-1000">
                <a:latin typeface="Antiqua" pitchFamily="2" charset="0"/>
              </a:rPr>
              <a:t>– </a:t>
            </a:r>
            <a:r>
              <a:rPr lang="en-US" sz="3600" b="1" baseline="-1000">
                <a:latin typeface="Antiqua" pitchFamily="2" charset="0"/>
              </a:rPr>
              <a:t>27</a:t>
            </a:r>
            <a:r>
              <a:rPr lang="en-US" sz="3600" b="1">
                <a:latin typeface="Antiqua" pitchFamily="2" charset="0"/>
              </a:rPr>
              <a:t>x</a:t>
            </a:r>
            <a:r>
              <a:rPr lang="ru-RU" sz="3600" b="1">
                <a:latin typeface="Antiqua" pitchFamily="2" charset="0"/>
              </a:rPr>
              <a:t> </a:t>
            </a:r>
            <a:r>
              <a:rPr lang="en-US" sz="3600" b="1" baseline="-1000">
                <a:latin typeface="Antiqua" pitchFamily="2" charset="0"/>
              </a:rPr>
              <a:t>+</a:t>
            </a:r>
            <a:r>
              <a:rPr lang="ru-RU" sz="3600" b="1" baseline="-1000">
                <a:latin typeface="Antiqua" pitchFamily="2" charset="0"/>
              </a:rPr>
              <a:t> </a:t>
            </a:r>
            <a:r>
              <a:rPr lang="en-US" sz="3600" b="1" baseline="-1000">
                <a:latin typeface="Antiqua" pitchFamily="2" charset="0"/>
              </a:rPr>
              <a:t>50</a:t>
            </a:r>
            <a:r>
              <a:rPr lang="ru-RU" sz="3600" b="1">
                <a:solidFill>
                  <a:srgbClr val="0000FF"/>
                </a:solidFill>
                <a:latin typeface="Souvenir Lt BT" pitchFamily="18" charset="0"/>
              </a:rPr>
              <a:t> </a:t>
            </a:r>
            <a:r>
              <a:rPr lang="en-US" sz="3600" b="1" baseline="-1000">
                <a:latin typeface="Antiqua" pitchFamily="2" charset="0"/>
              </a:rPr>
              <a:t>=</a:t>
            </a:r>
            <a:r>
              <a:rPr lang="ru-RU" sz="3600" b="1" baseline="-1000">
                <a:latin typeface="Antiqua" pitchFamily="2" charset="0"/>
              </a:rPr>
              <a:t> </a:t>
            </a:r>
            <a:r>
              <a:rPr lang="en-US" sz="3600" b="1">
                <a:latin typeface="Antiqua" pitchFamily="2" charset="0"/>
              </a:rPr>
              <a:t>0</a:t>
            </a:r>
            <a:endParaRPr lang="ru-RU" sz="3600" b="1">
              <a:latin typeface="Antiqua" pitchFamily="2" charset="0"/>
            </a:endParaRPr>
          </a:p>
        </p:txBody>
      </p:sp>
      <p:sp>
        <p:nvSpPr>
          <p:cNvPr id="18" name="Text Box 1033"/>
          <p:cNvSpPr txBox="1">
            <a:spLocks noChangeArrowheads="1"/>
          </p:cNvSpPr>
          <p:nvPr/>
        </p:nvSpPr>
        <p:spPr bwMode="auto">
          <a:xfrm>
            <a:off x="228600" y="2590800"/>
            <a:ext cx="39624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600" b="1" baseline="-1000">
                <a:latin typeface="Antiqua" pitchFamily="2" charset="0"/>
              </a:rPr>
              <a:t>2</a:t>
            </a:r>
            <a:r>
              <a:rPr lang="en-US" sz="3600" b="1">
                <a:latin typeface="Antiqua" pitchFamily="2" charset="0"/>
              </a:rPr>
              <a:t>x</a:t>
            </a:r>
            <a:r>
              <a:rPr lang="en-US" sz="3600" b="1" baseline="30000">
                <a:latin typeface="Antiqua" pitchFamily="2" charset="0"/>
              </a:rPr>
              <a:t>2</a:t>
            </a:r>
            <a:r>
              <a:rPr lang="ru-RU" sz="3600" b="1" baseline="-1000">
                <a:latin typeface="Antiqua" pitchFamily="2" charset="0"/>
              </a:rPr>
              <a:t> </a:t>
            </a:r>
            <a:r>
              <a:rPr lang="en-US" sz="3600" b="1" baseline="-1000">
                <a:latin typeface="Antiqua" pitchFamily="2" charset="0"/>
              </a:rPr>
              <a:t>+</a:t>
            </a:r>
            <a:r>
              <a:rPr lang="ru-RU" sz="3600" b="1" baseline="-1000">
                <a:latin typeface="Antiqua" pitchFamily="2" charset="0"/>
              </a:rPr>
              <a:t> </a:t>
            </a:r>
            <a:r>
              <a:rPr lang="en-US" sz="3600" b="1" baseline="-1000">
                <a:latin typeface="Antiqua" pitchFamily="2" charset="0"/>
              </a:rPr>
              <a:t>14</a:t>
            </a:r>
            <a:r>
              <a:rPr lang="en-US" sz="3600" b="1">
                <a:latin typeface="Antiqua" pitchFamily="2" charset="0"/>
              </a:rPr>
              <a:t>x</a:t>
            </a:r>
            <a:r>
              <a:rPr lang="ru-RU" sz="3600" b="1">
                <a:latin typeface="Antiqua" pitchFamily="2" charset="0"/>
              </a:rPr>
              <a:t> </a:t>
            </a:r>
            <a:r>
              <a:rPr lang="ru-RU" sz="3600" b="1" baseline="-1000">
                <a:latin typeface="Antiqua" pitchFamily="2" charset="0"/>
              </a:rPr>
              <a:t>– </a:t>
            </a:r>
            <a:r>
              <a:rPr lang="en-US" sz="3600" b="1" baseline="-1000">
                <a:latin typeface="Antiqua" pitchFamily="2" charset="0"/>
              </a:rPr>
              <a:t>1</a:t>
            </a:r>
            <a:r>
              <a:rPr lang="ru-RU" sz="3600" b="1" baseline="-1000">
                <a:latin typeface="Antiqua" pitchFamily="2" charset="0"/>
              </a:rPr>
              <a:t>6</a:t>
            </a:r>
            <a:r>
              <a:rPr lang="ru-RU" sz="3600" b="1">
                <a:solidFill>
                  <a:srgbClr val="0000FF"/>
                </a:solidFill>
                <a:latin typeface="Souvenir Lt BT" pitchFamily="18" charset="0"/>
              </a:rPr>
              <a:t> </a:t>
            </a:r>
            <a:r>
              <a:rPr lang="en-US" sz="3600" b="1" baseline="-1000">
                <a:latin typeface="Antiqua" pitchFamily="2" charset="0"/>
              </a:rPr>
              <a:t>=</a:t>
            </a:r>
            <a:r>
              <a:rPr lang="ru-RU" sz="3600" b="1" baseline="-1000">
                <a:latin typeface="Antiqua" pitchFamily="2" charset="0"/>
              </a:rPr>
              <a:t> </a:t>
            </a:r>
            <a:r>
              <a:rPr lang="en-US" sz="3600" b="1">
                <a:latin typeface="Antiqua" pitchFamily="2" charset="0"/>
              </a:rPr>
              <a:t>0</a:t>
            </a:r>
            <a:endParaRPr lang="ru-RU" sz="3600" b="1">
              <a:latin typeface="Antiqua" pitchFamily="2" charset="0"/>
            </a:endParaRPr>
          </a:p>
        </p:txBody>
      </p:sp>
      <p:sp>
        <p:nvSpPr>
          <p:cNvPr id="19" name="Text Box 2"/>
          <p:cNvSpPr txBox="1">
            <a:spLocks noChangeArrowheads="1"/>
          </p:cNvSpPr>
          <p:nvPr/>
        </p:nvSpPr>
        <p:spPr bwMode="auto">
          <a:xfrm>
            <a:off x="457200" y="2514600"/>
            <a:ext cx="42672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600" b="1" baseline="-1000">
                <a:latin typeface="Antiqua" pitchFamily="2" charset="0"/>
              </a:rPr>
              <a:t>– 11</a:t>
            </a:r>
            <a:r>
              <a:rPr lang="ru-RU" sz="3600" b="1">
                <a:solidFill>
                  <a:srgbClr val="0000FF"/>
                </a:solidFill>
                <a:latin typeface="Souvenir Lt BT" pitchFamily="18" charset="0"/>
              </a:rPr>
              <a:t> </a:t>
            </a:r>
            <a:r>
              <a:rPr lang="en-US" sz="3600" b="1" baseline="-1000">
                <a:latin typeface="Antiqua" pitchFamily="2" charset="0"/>
              </a:rPr>
              <a:t>+</a:t>
            </a:r>
            <a:r>
              <a:rPr lang="ru-RU" sz="3600" b="1" baseline="-1000">
                <a:latin typeface="Antiqua" pitchFamily="2" charset="0"/>
              </a:rPr>
              <a:t> 12</a:t>
            </a:r>
            <a:r>
              <a:rPr lang="en-US" sz="3600" b="1">
                <a:latin typeface="Antiqua" pitchFamily="2" charset="0"/>
              </a:rPr>
              <a:t>x</a:t>
            </a:r>
            <a:r>
              <a:rPr lang="en-US" sz="3600" b="1" baseline="30000">
                <a:latin typeface="Antiqua" pitchFamily="2" charset="0"/>
              </a:rPr>
              <a:t>2</a:t>
            </a:r>
            <a:r>
              <a:rPr lang="ru-RU" sz="3600" b="1">
                <a:latin typeface="Antiqua" pitchFamily="2" charset="0"/>
              </a:rPr>
              <a:t> </a:t>
            </a:r>
            <a:r>
              <a:rPr lang="en-US" sz="3600" b="1" baseline="-1000">
                <a:latin typeface="Antiqua" pitchFamily="2" charset="0"/>
              </a:rPr>
              <a:t>=</a:t>
            </a:r>
            <a:r>
              <a:rPr lang="ru-RU" sz="3600" b="1" baseline="-1000">
                <a:latin typeface="Antiqua" pitchFamily="2" charset="0"/>
              </a:rPr>
              <a:t> </a:t>
            </a:r>
            <a:r>
              <a:rPr lang="en-US" sz="3600" b="1">
                <a:latin typeface="Antiqua" pitchFamily="2" charset="0"/>
              </a:rPr>
              <a:t>0</a:t>
            </a:r>
            <a:endParaRPr lang="ru-RU" sz="3600" b="1">
              <a:latin typeface="Antiqua" pitchFamily="2" charset="0"/>
            </a:endParaRPr>
          </a:p>
        </p:txBody>
      </p:sp>
      <p:sp>
        <p:nvSpPr>
          <p:cNvPr id="20" name="Text Box 4"/>
          <p:cNvSpPr txBox="1">
            <a:spLocks noChangeArrowheads="1"/>
          </p:cNvSpPr>
          <p:nvPr/>
        </p:nvSpPr>
        <p:spPr bwMode="auto">
          <a:xfrm>
            <a:off x="304800" y="2438400"/>
            <a:ext cx="41148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 baseline="-1000">
                <a:latin typeface="Antiqua" pitchFamily="2" charset="0"/>
              </a:rPr>
              <a:t>– 7</a:t>
            </a:r>
            <a:r>
              <a:rPr lang="en-US" sz="3200" b="1">
                <a:latin typeface="Antiqua" pitchFamily="2" charset="0"/>
              </a:rPr>
              <a:t>x</a:t>
            </a:r>
            <a:r>
              <a:rPr lang="en-US" sz="3200" b="1" baseline="30000">
                <a:latin typeface="Antiqua" pitchFamily="2" charset="0"/>
              </a:rPr>
              <a:t>2</a:t>
            </a:r>
            <a:r>
              <a:rPr lang="ru-RU" sz="3200" b="1" baseline="30000">
                <a:latin typeface="Antiqua" pitchFamily="2" charset="0"/>
              </a:rPr>
              <a:t> </a:t>
            </a:r>
            <a:r>
              <a:rPr lang="en-US" sz="3200" b="1" baseline="-1000">
                <a:latin typeface="Antiqua" pitchFamily="2" charset="0"/>
              </a:rPr>
              <a:t>+</a:t>
            </a:r>
            <a:r>
              <a:rPr lang="ru-RU" sz="3200" b="1" baseline="-1000">
                <a:latin typeface="Antiqua" pitchFamily="2" charset="0"/>
              </a:rPr>
              <a:t> </a:t>
            </a:r>
            <a:r>
              <a:rPr lang="en-US" sz="3200" b="1">
                <a:latin typeface="Antiqua" pitchFamily="2" charset="0"/>
              </a:rPr>
              <a:t>x</a:t>
            </a:r>
            <a:r>
              <a:rPr lang="ru-RU" sz="3200" b="1">
                <a:latin typeface="Antiqua" pitchFamily="2" charset="0"/>
              </a:rPr>
              <a:t> </a:t>
            </a:r>
            <a:r>
              <a:rPr lang="en-US" sz="3200" b="1" baseline="-1000">
                <a:latin typeface="Antiqua" pitchFamily="2" charset="0"/>
              </a:rPr>
              <a:t>=</a:t>
            </a:r>
            <a:r>
              <a:rPr lang="ru-RU" sz="3200" b="1" baseline="-1000">
                <a:latin typeface="Antiqua" pitchFamily="2" charset="0"/>
              </a:rPr>
              <a:t> </a:t>
            </a:r>
            <a:r>
              <a:rPr lang="en-US" sz="3200" b="1">
                <a:latin typeface="Antiqua" pitchFamily="2" charset="0"/>
              </a:rPr>
              <a:t>0</a:t>
            </a:r>
            <a:endParaRPr lang="ru-RU" sz="3200" b="1">
              <a:latin typeface="Antiqua" pitchFamily="2" charset="0"/>
            </a:endParaRPr>
          </a:p>
        </p:txBody>
      </p:sp>
      <p:sp>
        <p:nvSpPr>
          <p:cNvPr id="21" name="Text Box 5"/>
          <p:cNvSpPr txBox="1">
            <a:spLocks noChangeArrowheads="1"/>
          </p:cNvSpPr>
          <p:nvPr/>
        </p:nvSpPr>
        <p:spPr bwMode="auto">
          <a:xfrm>
            <a:off x="685800" y="2590800"/>
            <a:ext cx="42672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600" b="1" baseline="-1000">
                <a:latin typeface="Antiqua" pitchFamily="2" charset="0"/>
              </a:rPr>
              <a:t>3</a:t>
            </a:r>
            <a:r>
              <a:rPr lang="en-US" sz="3600" b="1">
                <a:latin typeface="Antiqua" pitchFamily="2" charset="0"/>
              </a:rPr>
              <a:t>x</a:t>
            </a:r>
            <a:r>
              <a:rPr lang="ru-RU" sz="3600" b="1" baseline="-1000">
                <a:latin typeface="Antiqua" pitchFamily="2" charset="0"/>
              </a:rPr>
              <a:t> – 6 – 11</a:t>
            </a:r>
            <a:r>
              <a:rPr lang="en-US" sz="3600" b="1">
                <a:latin typeface="Antiqua" pitchFamily="2" charset="0"/>
              </a:rPr>
              <a:t>x</a:t>
            </a:r>
            <a:r>
              <a:rPr lang="en-US" sz="3600" b="1" baseline="30000">
                <a:latin typeface="Antiqua" pitchFamily="2" charset="0"/>
              </a:rPr>
              <a:t>2</a:t>
            </a:r>
            <a:r>
              <a:rPr lang="ru-RU" sz="3600" b="1">
                <a:solidFill>
                  <a:srgbClr val="0000FF"/>
                </a:solidFill>
                <a:latin typeface="Souvenir Lt BT" pitchFamily="18" charset="0"/>
              </a:rPr>
              <a:t> </a:t>
            </a:r>
            <a:r>
              <a:rPr lang="en-US" sz="3600" b="1" baseline="-1000">
                <a:latin typeface="Antiqua" pitchFamily="2" charset="0"/>
              </a:rPr>
              <a:t>=</a:t>
            </a:r>
            <a:r>
              <a:rPr lang="ru-RU" sz="3600" b="1" baseline="-1000">
                <a:latin typeface="Antiqua" pitchFamily="2" charset="0"/>
              </a:rPr>
              <a:t> </a:t>
            </a:r>
            <a:r>
              <a:rPr lang="en-US" sz="3600" b="1">
                <a:latin typeface="Antiqua" pitchFamily="2" charset="0"/>
              </a:rPr>
              <a:t>0</a:t>
            </a:r>
            <a:endParaRPr lang="ru-RU" sz="3600" b="1">
              <a:latin typeface="Antiqua" pitchFamily="2" charset="0"/>
            </a:endParaRPr>
          </a:p>
        </p:txBody>
      </p:sp>
      <p:sp>
        <p:nvSpPr>
          <p:cNvPr id="22" name="Text Box 7"/>
          <p:cNvSpPr txBox="1">
            <a:spLocks noChangeArrowheads="1"/>
          </p:cNvSpPr>
          <p:nvPr/>
        </p:nvSpPr>
        <p:spPr bwMode="auto">
          <a:xfrm>
            <a:off x="685800" y="2514600"/>
            <a:ext cx="39624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600" b="1" baseline="-1000">
                <a:latin typeface="Antiqua" pitchFamily="2" charset="0"/>
              </a:rPr>
              <a:t>4 – 10</a:t>
            </a:r>
            <a:r>
              <a:rPr lang="en-US" sz="3600" b="1">
                <a:latin typeface="Antiqua" pitchFamily="2" charset="0"/>
              </a:rPr>
              <a:t>x</a:t>
            </a:r>
            <a:r>
              <a:rPr lang="en-US" sz="3600" b="1" baseline="30000">
                <a:latin typeface="Antiqua" pitchFamily="2" charset="0"/>
              </a:rPr>
              <a:t>2</a:t>
            </a:r>
            <a:r>
              <a:rPr lang="ru-RU" sz="3600" b="1" baseline="30000">
                <a:latin typeface="Antiqua" pitchFamily="2" charset="0"/>
              </a:rPr>
              <a:t> </a:t>
            </a:r>
            <a:r>
              <a:rPr lang="ru-RU" sz="3600" b="1" baseline="-1000">
                <a:latin typeface="Antiqua" pitchFamily="2" charset="0"/>
              </a:rPr>
              <a:t>– </a:t>
            </a:r>
            <a:r>
              <a:rPr lang="en-US" sz="3600" b="1">
                <a:latin typeface="Antiqua" pitchFamily="2" charset="0"/>
              </a:rPr>
              <a:t>x</a:t>
            </a:r>
            <a:r>
              <a:rPr lang="ru-RU" sz="3600" b="1">
                <a:latin typeface="Antiqua" pitchFamily="2" charset="0"/>
              </a:rPr>
              <a:t> </a:t>
            </a:r>
            <a:r>
              <a:rPr lang="en-US" sz="3600" b="1" baseline="-1000">
                <a:latin typeface="Antiqua" pitchFamily="2" charset="0"/>
              </a:rPr>
              <a:t>=</a:t>
            </a:r>
            <a:r>
              <a:rPr lang="ru-RU" sz="3600" b="1" baseline="-1000">
                <a:latin typeface="Antiqua" pitchFamily="2" charset="0"/>
              </a:rPr>
              <a:t> </a:t>
            </a:r>
            <a:r>
              <a:rPr lang="en-US" sz="3600" b="1">
                <a:latin typeface="Antiqua" pitchFamily="2" charset="0"/>
              </a:rPr>
              <a:t>0</a:t>
            </a:r>
            <a:endParaRPr lang="ru-RU" sz="3600" b="1">
              <a:latin typeface="Antiqua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4.81481E-6 L 0.00416 0.68842 " pathEditMode="relative" rAng="0" ptsTypes="AA">
                                      <p:cBhvr>
                                        <p:cTn id="3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" y="344"/>
                                    </p:animMotion>
                                  </p:childTnLst>
                                </p:cTn>
                              </p:par>
                              <p:par>
                                <p:cTn id="34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500"/>
                            </p:stCondLst>
                            <p:childTnLst>
                              <p:par>
                                <p:cTn id="40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1.11111E-6 L 0.65833 0.66667 " pathEditMode="relative" rAng="0" ptsTypes="AA">
                                      <p:cBhvr>
                                        <p:cTn id="4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9" y="333"/>
                                    </p:animMotion>
                                  </p:childTnLst>
                                </p:cTn>
                              </p:par>
                              <p:par>
                                <p:cTn id="42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6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4500"/>
                            </p:stCondLst>
                            <p:childTnLst>
                              <p:par>
                                <p:cTn id="48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1.48148E-6 L 0.97049 -0.33588 " pathEditMode="relative" rAng="0" ptsTypes="AA">
                                      <p:cBhvr>
                                        <p:cTn id="49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85" y="-168"/>
                                    </p:animMotion>
                                  </p:childTnLst>
                                </p:cTn>
                              </p:par>
                              <p:par>
                                <p:cTn id="5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4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6500"/>
                            </p:stCondLst>
                            <p:childTnLst>
                              <p:par>
                                <p:cTn id="56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3.7037E-7 L 0.96007 0.11296 " pathEditMode="relative" rAng="0" ptsTypes="AA">
                                      <p:cBhvr>
                                        <p:cTn id="57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80" y="56"/>
                                    </p:animMotion>
                                  </p:childTnLst>
                                </p:cTn>
                              </p:par>
                              <p:par>
                                <p:cTn id="58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8500"/>
                            </p:stCondLst>
                            <p:childTnLst>
                              <p:par>
                                <p:cTn id="64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3.7037E-6 L -0.00504 0.68634 " pathEditMode="relative" rAng="0" ptsTypes="AA">
                                      <p:cBhvr>
                                        <p:cTn id="65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" y="343"/>
                                    </p:animMotion>
                                  </p:childTnLst>
                                </p:cTn>
                              </p:par>
                              <p:par>
                                <p:cTn id="66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0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10500"/>
                            </p:stCondLst>
                            <p:childTnLst>
                              <p:par>
                                <p:cTn id="72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1.48148E-6 L 0.94097 0.10856 " pathEditMode="relative" rAng="0" ptsTypes="AA">
                                      <p:cBhvr>
                                        <p:cTn id="73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70" y="54"/>
                                    </p:animMotion>
                                  </p:childTnLst>
                                </p:cTn>
                              </p:par>
                              <p:par>
                                <p:cTn id="74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2500"/>
                            </p:stCondLst>
                            <p:childTnLst>
                              <p:par>
                                <p:cTn id="80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1.48148E-6 L 0.66268 0.65301 " pathEditMode="relative" rAng="0" ptsTypes="AA">
                                      <p:cBhvr>
                                        <p:cTn id="81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1" y="326"/>
                                    </p:animMotion>
                                  </p:childTnLst>
                                </p:cTn>
                              </p:par>
                              <p:par>
                                <p:cTn id="82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14500"/>
                            </p:stCondLst>
                            <p:childTnLst>
                              <p:par>
                                <p:cTn id="88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1.11111E-6 L 0.6783 0.68634 " pathEditMode="relative" rAng="0" ptsTypes="AA">
                                      <p:cBhvr>
                                        <p:cTn id="89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9" y="343"/>
                                    </p:animMotion>
                                  </p:childTnLst>
                                </p:cTn>
                              </p:par>
                              <p:par>
                                <p:cTn id="9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3.7037E-6 L -0.0375 0.69745 " pathEditMode="relative" rAng="0" ptsTypes="AA">
                                      <p:cBhvr>
                                        <p:cTn id="98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" y="349"/>
                                    </p:animMotion>
                                  </p:childTnLst>
                                </p:cTn>
                              </p:par>
                              <p:par>
                                <p:cTn id="99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2000"/>
                            </p:stCondLst>
                            <p:childTnLst>
                              <p:par>
                                <p:cTn id="105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1.48148E-6 L 0.6507 0.6419 " pathEditMode="relative" rAng="0" ptsTypes="AA">
                                      <p:cBhvr>
                                        <p:cTn id="10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5" y="321"/>
                                    </p:animMotion>
                                  </p:childTnLst>
                                </p:cTn>
                              </p:par>
                              <p:par>
                                <p:cTn id="107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13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625 -0.01366 L 0.94584 -0.32477 " pathEditMode="relative" rAng="0" ptsTypes="AA">
                                      <p:cBhvr>
                                        <p:cTn id="114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04" y="-156"/>
                                    </p:animMotion>
                                  </p:childTnLst>
                                </p:cTn>
                              </p:par>
                              <p:par>
                                <p:cTn id="11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9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6000"/>
                            </p:stCondLst>
                            <p:childTnLst>
                              <p:par>
                                <p:cTn id="121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3.7037E-6 L 0.98368 -0.31366 " pathEditMode="relative" rAng="0" ptsTypes="AA">
                                      <p:cBhvr>
                                        <p:cTn id="122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92" y="-157"/>
                                    </p:animMotion>
                                  </p:childTnLst>
                                </p:cTn>
                              </p:par>
                              <p:par>
                                <p:cTn id="123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8000"/>
                            </p:stCondLst>
                            <p:childTnLst>
                              <p:par>
                                <p:cTn id="129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1.48148E-6 L 0.97916 0.10856 " pathEditMode="relative" rAng="0" ptsTypes="AA">
                                      <p:cBhvr>
                                        <p:cTn id="130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90" y="5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8" grpId="0"/>
      <p:bldP spid="10" grpId="0"/>
      <p:bldP spid="10" grpId="1"/>
      <p:bldP spid="11" grpId="0"/>
      <p:bldP spid="11" grpId="1"/>
      <p:bldP spid="12" grpId="0"/>
      <p:bldP spid="12" grpId="1"/>
      <p:bldP spid="13" grpId="0"/>
      <p:bldP spid="13" grpId="1"/>
      <p:bldP spid="14" grpId="0"/>
      <p:bldP spid="14" grpId="1"/>
      <p:bldP spid="15" grpId="0"/>
      <p:bldP spid="15" grpId="1"/>
      <p:bldP spid="16" grpId="0"/>
      <p:bldP spid="16" grpId="1"/>
      <p:bldP spid="17" grpId="0"/>
      <p:bldP spid="17" grpId="1"/>
      <p:bldP spid="18" grpId="0"/>
      <p:bldP spid="18" grpId="1"/>
      <p:bldP spid="19" grpId="0"/>
      <p:bldP spid="19" grpId="1"/>
      <p:bldP spid="20" grpId="0"/>
      <p:bldP spid="20" grpId="1"/>
      <p:bldP spid="21" grpId="0"/>
      <p:bldP spid="21" grpId="1"/>
      <p:bldP spid="22" grpId="0"/>
      <p:bldP spid="22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>
            <a:spLocks noChangeArrowheads="1"/>
          </p:cNvSpPr>
          <p:nvPr/>
        </p:nvSpPr>
        <p:spPr bwMode="auto">
          <a:xfrm>
            <a:off x="0" y="1447800"/>
            <a:ext cx="38100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>
                <a:solidFill>
                  <a:srgbClr val="0070C0"/>
                </a:solidFill>
              </a:rPr>
              <a:t>1)   2</a:t>
            </a:r>
            <a:r>
              <a:rPr lang="en-US" sz="2000" b="1">
                <a:solidFill>
                  <a:srgbClr val="0070C0"/>
                </a:solidFill>
              </a:rPr>
              <a:t>x</a:t>
            </a:r>
            <a:r>
              <a:rPr lang="en-US" sz="2000" b="1">
                <a:solidFill>
                  <a:srgbClr val="0070C0"/>
                </a:solidFill>
                <a:latin typeface="Cambria Math" pitchFamily="18" charset="0"/>
              </a:rPr>
              <a:t>²+9x-11=0</a:t>
            </a:r>
            <a:endParaRPr lang="ru-RU" sz="2000" b="1">
              <a:solidFill>
                <a:srgbClr val="0070C0"/>
              </a:solidFill>
              <a:latin typeface="Cambria Math" pitchFamily="18" charset="0"/>
            </a:endParaRPr>
          </a:p>
          <a:p>
            <a:endParaRPr lang="ru-RU" sz="2000" b="1">
              <a:solidFill>
                <a:srgbClr val="0070C0"/>
              </a:solidFill>
              <a:latin typeface="Cambria Math" pitchFamily="18" charset="0"/>
            </a:endParaRPr>
          </a:p>
          <a:p>
            <a:r>
              <a:rPr lang="ru-RU" sz="2000" b="1">
                <a:solidFill>
                  <a:srgbClr val="0070C0"/>
                </a:solidFill>
                <a:latin typeface="Cambria Math" pitchFamily="18" charset="0"/>
              </a:rPr>
              <a:t>     а) 1;  11/2               в) 1;   - 11/2</a:t>
            </a:r>
          </a:p>
          <a:p>
            <a:r>
              <a:rPr lang="ru-RU" sz="2000" b="1">
                <a:solidFill>
                  <a:srgbClr val="0070C0"/>
                </a:solidFill>
                <a:latin typeface="Cambria Math" pitchFamily="18" charset="0"/>
              </a:rPr>
              <a:t>     б) -1;  11/2             г)-1;  -11/2</a:t>
            </a:r>
            <a:endParaRPr lang="en-US" sz="2000" b="1">
              <a:solidFill>
                <a:srgbClr val="0070C0"/>
              </a:solidFill>
              <a:latin typeface="Cambria Math" pitchFamily="18" charset="0"/>
            </a:endParaRPr>
          </a:p>
        </p:txBody>
      </p:sp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4648200" y="1447800"/>
            <a:ext cx="34290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buFontTx/>
              <a:buAutoNum type="arabicParenR"/>
            </a:pPr>
            <a:r>
              <a:rPr lang="en-US" sz="2000" b="1">
                <a:solidFill>
                  <a:srgbClr val="0070C0"/>
                </a:solidFill>
              </a:rPr>
              <a:t>x</a:t>
            </a:r>
            <a:r>
              <a:rPr lang="en-US" sz="2000" b="1">
                <a:solidFill>
                  <a:srgbClr val="0070C0"/>
                </a:solidFill>
                <a:latin typeface="Cambria Math" pitchFamily="18" charset="0"/>
              </a:rPr>
              <a:t>²</a:t>
            </a:r>
            <a:r>
              <a:rPr lang="ru-RU" sz="2000" b="1">
                <a:solidFill>
                  <a:srgbClr val="0070C0"/>
                </a:solidFill>
                <a:latin typeface="Cambria Math" pitchFamily="18" charset="0"/>
              </a:rPr>
              <a:t>-6</a:t>
            </a:r>
            <a:r>
              <a:rPr lang="en-US" sz="2000" b="1">
                <a:solidFill>
                  <a:srgbClr val="0070C0"/>
                </a:solidFill>
                <a:latin typeface="Cambria Math" pitchFamily="18" charset="0"/>
              </a:rPr>
              <a:t>x</a:t>
            </a:r>
            <a:r>
              <a:rPr lang="ru-RU" sz="2000" b="1">
                <a:solidFill>
                  <a:srgbClr val="0070C0"/>
                </a:solidFill>
                <a:latin typeface="Cambria Math" pitchFamily="18" charset="0"/>
              </a:rPr>
              <a:t>+5</a:t>
            </a:r>
            <a:r>
              <a:rPr lang="en-US" sz="2000" b="1">
                <a:solidFill>
                  <a:srgbClr val="0070C0"/>
                </a:solidFill>
                <a:latin typeface="Cambria Math" pitchFamily="18" charset="0"/>
              </a:rPr>
              <a:t>=0</a:t>
            </a:r>
            <a:endParaRPr lang="ru-RU" sz="2000" b="1">
              <a:solidFill>
                <a:srgbClr val="0070C0"/>
              </a:solidFill>
              <a:latin typeface="Cambria Math" pitchFamily="18" charset="0"/>
            </a:endParaRPr>
          </a:p>
          <a:p>
            <a:pPr marL="457200" indent="-457200">
              <a:buFontTx/>
              <a:buAutoNum type="arabicParenR"/>
            </a:pPr>
            <a:endParaRPr lang="ru-RU" sz="2000" b="1">
              <a:solidFill>
                <a:srgbClr val="0070C0"/>
              </a:solidFill>
              <a:latin typeface="Cambria Math" pitchFamily="18" charset="0"/>
            </a:endParaRPr>
          </a:p>
          <a:p>
            <a:pPr marL="457200" indent="-457200"/>
            <a:r>
              <a:rPr lang="ru-RU" sz="2000" b="1">
                <a:solidFill>
                  <a:srgbClr val="0070C0"/>
                </a:solidFill>
                <a:latin typeface="Cambria Math" pitchFamily="18" charset="0"/>
              </a:rPr>
              <a:t>     а) -11;  5               в) -1;   -5</a:t>
            </a:r>
          </a:p>
          <a:p>
            <a:pPr marL="457200" indent="-457200"/>
            <a:r>
              <a:rPr lang="ru-RU" sz="2000" b="1">
                <a:solidFill>
                  <a:srgbClr val="0070C0"/>
                </a:solidFill>
                <a:latin typeface="Cambria Math" pitchFamily="18" charset="0"/>
              </a:rPr>
              <a:t>     б) 1;  5                   г)1;  -5</a:t>
            </a:r>
            <a:endParaRPr lang="en-US" sz="2000" b="1">
              <a:solidFill>
                <a:srgbClr val="0070C0"/>
              </a:solidFill>
              <a:latin typeface="Cambria Math" pitchFamily="18" charset="0"/>
            </a:endParaRPr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0" y="3124200"/>
            <a:ext cx="39624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buFontTx/>
              <a:buAutoNum type="arabicParenR" startAt="2"/>
            </a:pPr>
            <a:r>
              <a:rPr lang="en-US" sz="2000" b="1">
                <a:solidFill>
                  <a:srgbClr val="0070C0"/>
                </a:solidFill>
              </a:rPr>
              <a:t>x</a:t>
            </a:r>
            <a:r>
              <a:rPr lang="en-US" sz="2000" b="1">
                <a:solidFill>
                  <a:srgbClr val="0070C0"/>
                </a:solidFill>
                <a:latin typeface="Cambria Math" pitchFamily="18" charset="0"/>
              </a:rPr>
              <a:t>²+</a:t>
            </a:r>
            <a:r>
              <a:rPr lang="ru-RU" sz="2000" b="1">
                <a:solidFill>
                  <a:srgbClr val="0070C0"/>
                </a:solidFill>
                <a:latin typeface="Cambria Math" pitchFamily="18" charset="0"/>
              </a:rPr>
              <a:t>2</a:t>
            </a:r>
            <a:r>
              <a:rPr lang="en-US" sz="2000" b="1">
                <a:solidFill>
                  <a:srgbClr val="0070C0"/>
                </a:solidFill>
                <a:latin typeface="Cambria Math" pitchFamily="18" charset="0"/>
              </a:rPr>
              <a:t>x-</a:t>
            </a:r>
            <a:r>
              <a:rPr lang="ru-RU" sz="2000" b="1">
                <a:solidFill>
                  <a:srgbClr val="0070C0"/>
                </a:solidFill>
                <a:latin typeface="Cambria Math" pitchFamily="18" charset="0"/>
              </a:rPr>
              <a:t>35</a:t>
            </a:r>
            <a:r>
              <a:rPr lang="en-US" sz="2000" b="1">
                <a:solidFill>
                  <a:srgbClr val="0070C0"/>
                </a:solidFill>
                <a:latin typeface="Cambria Math" pitchFamily="18" charset="0"/>
              </a:rPr>
              <a:t>=0</a:t>
            </a:r>
            <a:endParaRPr lang="ru-RU" sz="2000" b="1">
              <a:solidFill>
                <a:srgbClr val="0070C0"/>
              </a:solidFill>
              <a:latin typeface="Cambria Math" pitchFamily="18" charset="0"/>
            </a:endParaRPr>
          </a:p>
          <a:p>
            <a:pPr marL="457200" indent="-457200">
              <a:buFontTx/>
              <a:buAutoNum type="arabicParenR" startAt="2"/>
            </a:pPr>
            <a:endParaRPr lang="ru-RU" sz="2000" b="1">
              <a:solidFill>
                <a:srgbClr val="0070C0"/>
              </a:solidFill>
              <a:latin typeface="Cambria Math" pitchFamily="18" charset="0"/>
            </a:endParaRPr>
          </a:p>
          <a:p>
            <a:pPr marL="457200" indent="-457200"/>
            <a:r>
              <a:rPr lang="ru-RU" sz="2000" b="1">
                <a:solidFill>
                  <a:srgbClr val="0070C0"/>
                </a:solidFill>
                <a:latin typeface="Cambria Math" pitchFamily="18" charset="0"/>
              </a:rPr>
              <a:t>      а) -7;  5               в) -7;   -5</a:t>
            </a:r>
          </a:p>
          <a:p>
            <a:pPr marL="457200" indent="-457200"/>
            <a:r>
              <a:rPr lang="ru-RU" sz="2000" b="1">
                <a:solidFill>
                  <a:srgbClr val="0070C0"/>
                </a:solidFill>
                <a:latin typeface="Cambria Math" pitchFamily="18" charset="0"/>
              </a:rPr>
              <a:t>      б) 7;  -5               г)7;  -5</a:t>
            </a:r>
            <a:endParaRPr lang="en-US" sz="2000" b="1">
              <a:solidFill>
                <a:srgbClr val="0070C0"/>
              </a:solidFill>
              <a:latin typeface="Cambria Math" pitchFamily="18" charset="0"/>
            </a:endParaRPr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4572000" y="3124200"/>
            <a:ext cx="38100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buFontTx/>
              <a:buAutoNum type="arabicParenR" startAt="2"/>
            </a:pPr>
            <a:r>
              <a:rPr lang="ru-RU" sz="2000" b="1">
                <a:solidFill>
                  <a:srgbClr val="0070C0"/>
                </a:solidFill>
              </a:rPr>
              <a:t>3</a:t>
            </a:r>
            <a:r>
              <a:rPr lang="en-US" sz="2000" b="1">
                <a:solidFill>
                  <a:srgbClr val="0070C0"/>
                </a:solidFill>
              </a:rPr>
              <a:t>x</a:t>
            </a:r>
            <a:r>
              <a:rPr lang="en-US" sz="2000" b="1">
                <a:solidFill>
                  <a:srgbClr val="0070C0"/>
                </a:solidFill>
                <a:latin typeface="Cambria Math" pitchFamily="18" charset="0"/>
              </a:rPr>
              <a:t>²</a:t>
            </a:r>
            <a:r>
              <a:rPr lang="ru-RU" sz="2000" b="1">
                <a:solidFill>
                  <a:srgbClr val="0070C0"/>
                </a:solidFill>
                <a:latin typeface="Cambria Math" pitchFamily="18" charset="0"/>
              </a:rPr>
              <a:t>-10</a:t>
            </a:r>
            <a:r>
              <a:rPr lang="en-US" sz="2000" b="1">
                <a:solidFill>
                  <a:srgbClr val="0070C0"/>
                </a:solidFill>
                <a:latin typeface="Cambria Math" pitchFamily="18" charset="0"/>
              </a:rPr>
              <a:t>x</a:t>
            </a:r>
            <a:r>
              <a:rPr lang="ru-RU" sz="2000" b="1">
                <a:solidFill>
                  <a:srgbClr val="0070C0"/>
                </a:solidFill>
                <a:latin typeface="Cambria Math" pitchFamily="18" charset="0"/>
              </a:rPr>
              <a:t>+3</a:t>
            </a:r>
            <a:r>
              <a:rPr lang="en-US" sz="2000" b="1">
                <a:solidFill>
                  <a:srgbClr val="0070C0"/>
                </a:solidFill>
                <a:latin typeface="Cambria Math" pitchFamily="18" charset="0"/>
              </a:rPr>
              <a:t>=0</a:t>
            </a:r>
            <a:endParaRPr lang="ru-RU" sz="2000" b="1">
              <a:solidFill>
                <a:srgbClr val="0070C0"/>
              </a:solidFill>
              <a:latin typeface="Cambria Math" pitchFamily="18" charset="0"/>
            </a:endParaRPr>
          </a:p>
          <a:p>
            <a:pPr marL="457200" indent="-457200">
              <a:buFontTx/>
              <a:buAutoNum type="arabicParenR" startAt="2"/>
            </a:pPr>
            <a:endParaRPr lang="ru-RU" sz="2000" b="1">
              <a:solidFill>
                <a:srgbClr val="0070C0"/>
              </a:solidFill>
              <a:latin typeface="Cambria Math" pitchFamily="18" charset="0"/>
            </a:endParaRPr>
          </a:p>
          <a:p>
            <a:pPr marL="457200" indent="-457200"/>
            <a:r>
              <a:rPr lang="ru-RU" sz="2000" b="1">
                <a:solidFill>
                  <a:srgbClr val="0070C0"/>
                </a:solidFill>
                <a:latin typeface="Cambria Math" pitchFamily="18" charset="0"/>
              </a:rPr>
              <a:t>     а) 3;  1/3               в) 9;   1</a:t>
            </a:r>
          </a:p>
          <a:p>
            <a:pPr marL="457200" indent="-457200"/>
            <a:r>
              <a:rPr lang="ru-RU" sz="2000" b="1">
                <a:solidFill>
                  <a:srgbClr val="0070C0"/>
                </a:solidFill>
                <a:latin typeface="Cambria Math" pitchFamily="18" charset="0"/>
              </a:rPr>
              <a:t>     б)-9;  -1                 г)-3;  -1/3</a:t>
            </a:r>
            <a:endParaRPr lang="en-US" sz="2000" b="1">
              <a:solidFill>
                <a:srgbClr val="0070C0"/>
              </a:solidFill>
              <a:latin typeface="Cambria Math" pitchFamily="18" charset="0"/>
            </a:endParaRPr>
          </a:p>
        </p:txBody>
      </p:sp>
      <p:sp>
        <p:nvSpPr>
          <p:cNvPr id="7" name="Прямоугольник 6"/>
          <p:cNvSpPr>
            <a:spLocks noChangeArrowheads="1"/>
          </p:cNvSpPr>
          <p:nvPr/>
        </p:nvSpPr>
        <p:spPr bwMode="auto">
          <a:xfrm>
            <a:off x="0" y="5105400"/>
            <a:ext cx="40386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buFontTx/>
              <a:buAutoNum type="arabicParenR" startAt="3"/>
            </a:pPr>
            <a:r>
              <a:rPr lang="ru-RU" sz="2000" b="1">
                <a:solidFill>
                  <a:srgbClr val="0070C0"/>
                </a:solidFill>
              </a:rPr>
              <a:t>2</a:t>
            </a:r>
            <a:r>
              <a:rPr lang="en-US" sz="2000" b="1">
                <a:solidFill>
                  <a:srgbClr val="0070C0"/>
                </a:solidFill>
              </a:rPr>
              <a:t>x</a:t>
            </a:r>
            <a:r>
              <a:rPr lang="en-US" sz="2000" b="1">
                <a:solidFill>
                  <a:srgbClr val="0070C0"/>
                </a:solidFill>
                <a:latin typeface="Cambria Math" pitchFamily="18" charset="0"/>
              </a:rPr>
              <a:t>²</a:t>
            </a:r>
            <a:r>
              <a:rPr lang="ru-RU" sz="2000" b="1">
                <a:solidFill>
                  <a:srgbClr val="0070C0"/>
                </a:solidFill>
                <a:latin typeface="Cambria Math" pitchFamily="18" charset="0"/>
              </a:rPr>
              <a:t>-5</a:t>
            </a:r>
            <a:r>
              <a:rPr lang="en-US" sz="2000" b="1">
                <a:solidFill>
                  <a:srgbClr val="0070C0"/>
                </a:solidFill>
                <a:latin typeface="Cambria Math" pitchFamily="18" charset="0"/>
              </a:rPr>
              <a:t>x</a:t>
            </a:r>
            <a:r>
              <a:rPr lang="ru-RU" sz="2000" b="1">
                <a:solidFill>
                  <a:srgbClr val="0070C0"/>
                </a:solidFill>
                <a:latin typeface="Cambria Math" pitchFamily="18" charset="0"/>
              </a:rPr>
              <a:t>+2</a:t>
            </a:r>
            <a:r>
              <a:rPr lang="en-US" sz="2000" b="1">
                <a:solidFill>
                  <a:srgbClr val="0070C0"/>
                </a:solidFill>
                <a:latin typeface="Cambria Math" pitchFamily="18" charset="0"/>
              </a:rPr>
              <a:t>=0</a:t>
            </a:r>
            <a:endParaRPr lang="ru-RU" sz="2000" b="1">
              <a:solidFill>
                <a:srgbClr val="0070C0"/>
              </a:solidFill>
              <a:latin typeface="Cambria Math" pitchFamily="18" charset="0"/>
            </a:endParaRPr>
          </a:p>
          <a:p>
            <a:pPr marL="457200" indent="-457200">
              <a:buFontTx/>
              <a:buAutoNum type="arabicParenR" startAt="3"/>
            </a:pPr>
            <a:endParaRPr lang="ru-RU" sz="2000" b="1">
              <a:solidFill>
                <a:srgbClr val="0070C0"/>
              </a:solidFill>
              <a:latin typeface="Cambria Math" pitchFamily="18" charset="0"/>
            </a:endParaRPr>
          </a:p>
          <a:p>
            <a:pPr marL="457200" indent="-457200"/>
            <a:r>
              <a:rPr lang="ru-RU" sz="2000" b="1">
                <a:solidFill>
                  <a:srgbClr val="0070C0"/>
                </a:solidFill>
                <a:latin typeface="Cambria Math" pitchFamily="18" charset="0"/>
              </a:rPr>
              <a:t>      а) -2;  -1/2               в) -4;   -1</a:t>
            </a:r>
          </a:p>
          <a:p>
            <a:pPr marL="457200" indent="-457200"/>
            <a:r>
              <a:rPr lang="ru-RU" sz="2000" b="1">
                <a:solidFill>
                  <a:srgbClr val="0070C0"/>
                </a:solidFill>
                <a:latin typeface="Cambria Math" pitchFamily="18" charset="0"/>
              </a:rPr>
              <a:t>      б)2;  1/2                   г)4;  1</a:t>
            </a:r>
            <a:endParaRPr lang="en-US" sz="2000" b="1">
              <a:solidFill>
                <a:srgbClr val="0070C0"/>
              </a:solidFill>
              <a:latin typeface="Cambria Math" pitchFamily="18" charset="0"/>
            </a:endParaRP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4648200" y="5181600"/>
            <a:ext cx="38100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buFontTx/>
              <a:buAutoNum type="arabicParenR" startAt="3"/>
            </a:pPr>
            <a:r>
              <a:rPr lang="ru-RU" sz="2000" b="1">
                <a:solidFill>
                  <a:srgbClr val="0070C0"/>
                </a:solidFill>
              </a:rPr>
              <a:t>5</a:t>
            </a:r>
            <a:r>
              <a:rPr lang="en-US" sz="2000" b="1">
                <a:solidFill>
                  <a:srgbClr val="0070C0"/>
                </a:solidFill>
              </a:rPr>
              <a:t>x</a:t>
            </a:r>
            <a:r>
              <a:rPr lang="en-US" sz="2000" b="1">
                <a:solidFill>
                  <a:srgbClr val="0070C0"/>
                </a:solidFill>
                <a:latin typeface="Cambria Math" pitchFamily="18" charset="0"/>
              </a:rPr>
              <a:t>²</a:t>
            </a:r>
            <a:r>
              <a:rPr lang="ru-RU" sz="2000" b="1">
                <a:solidFill>
                  <a:srgbClr val="0070C0"/>
                </a:solidFill>
                <a:latin typeface="Cambria Math" pitchFamily="18" charset="0"/>
              </a:rPr>
              <a:t>+2</a:t>
            </a:r>
            <a:r>
              <a:rPr lang="en-US" sz="2000" b="1">
                <a:solidFill>
                  <a:srgbClr val="0070C0"/>
                </a:solidFill>
                <a:latin typeface="Cambria Math" pitchFamily="18" charset="0"/>
              </a:rPr>
              <a:t>x</a:t>
            </a:r>
            <a:r>
              <a:rPr lang="ru-RU" sz="2000" b="1">
                <a:solidFill>
                  <a:srgbClr val="0070C0"/>
                </a:solidFill>
                <a:latin typeface="Cambria Math" pitchFamily="18" charset="0"/>
              </a:rPr>
              <a:t>-3</a:t>
            </a:r>
            <a:r>
              <a:rPr lang="en-US" sz="2000" b="1">
                <a:solidFill>
                  <a:srgbClr val="0070C0"/>
                </a:solidFill>
                <a:latin typeface="Cambria Math" pitchFamily="18" charset="0"/>
              </a:rPr>
              <a:t>=0</a:t>
            </a:r>
            <a:endParaRPr lang="ru-RU" sz="2000" b="1">
              <a:solidFill>
                <a:srgbClr val="0070C0"/>
              </a:solidFill>
              <a:latin typeface="Cambria Math" pitchFamily="18" charset="0"/>
            </a:endParaRPr>
          </a:p>
          <a:p>
            <a:pPr marL="457200" indent="-457200">
              <a:buFontTx/>
              <a:buAutoNum type="arabicParenR" startAt="3"/>
            </a:pPr>
            <a:endParaRPr lang="ru-RU" sz="2000" b="1">
              <a:solidFill>
                <a:srgbClr val="0070C0"/>
              </a:solidFill>
              <a:latin typeface="Cambria Math" pitchFamily="18" charset="0"/>
            </a:endParaRPr>
          </a:p>
          <a:p>
            <a:pPr marL="457200" indent="-457200"/>
            <a:r>
              <a:rPr lang="ru-RU" sz="2000" b="1">
                <a:solidFill>
                  <a:srgbClr val="0070C0"/>
                </a:solidFill>
                <a:latin typeface="Cambria Math" pitchFamily="18" charset="0"/>
              </a:rPr>
              <a:t>      а) 1;  -3/5               в) 1;   3/5</a:t>
            </a:r>
          </a:p>
          <a:p>
            <a:pPr marL="457200" indent="-457200"/>
            <a:r>
              <a:rPr lang="ru-RU" sz="2000" b="1">
                <a:solidFill>
                  <a:srgbClr val="0070C0"/>
                </a:solidFill>
                <a:latin typeface="Cambria Math" pitchFamily="18" charset="0"/>
              </a:rPr>
              <a:t>      б)-1;  -3/5                 г)-1;  3/5</a:t>
            </a:r>
            <a:endParaRPr lang="en-US" sz="2000" b="1">
              <a:solidFill>
                <a:srgbClr val="0070C0"/>
              </a:solidFill>
              <a:latin typeface="Cambria Math" pitchFamily="18" charset="0"/>
            </a:endParaRPr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0" y="1447800"/>
            <a:ext cx="41148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buFontTx/>
              <a:buAutoNum type="arabicParenR" startAt="4"/>
            </a:pPr>
            <a:r>
              <a:rPr lang="en-US" sz="2000" b="1">
                <a:solidFill>
                  <a:srgbClr val="0070C0"/>
                </a:solidFill>
              </a:rPr>
              <a:t>x</a:t>
            </a:r>
            <a:r>
              <a:rPr lang="en-US" sz="2000" b="1">
                <a:solidFill>
                  <a:srgbClr val="0070C0"/>
                </a:solidFill>
                <a:latin typeface="Cambria Math" pitchFamily="18" charset="0"/>
              </a:rPr>
              <a:t>²</a:t>
            </a:r>
            <a:r>
              <a:rPr lang="ru-RU" sz="2000" b="1">
                <a:solidFill>
                  <a:srgbClr val="0070C0"/>
                </a:solidFill>
                <a:latin typeface="Cambria Math" pitchFamily="18" charset="0"/>
              </a:rPr>
              <a:t>-5</a:t>
            </a:r>
            <a:r>
              <a:rPr lang="en-US" sz="2000" b="1">
                <a:solidFill>
                  <a:srgbClr val="0070C0"/>
                </a:solidFill>
                <a:latin typeface="Cambria Math" pitchFamily="18" charset="0"/>
              </a:rPr>
              <a:t>x</a:t>
            </a:r>
            <a:r>
              <a:rPr lang="ru-RU" sz="2000" b="1">
                <a:solidFill>
                  <a:srgbClr val="0070C0"/>
                </a:solidFill>
                <a:latin typeface="Cambria Math" pitchFamily="18" charset="0"/>
              </a:rPr>
              <a:t>-6</a:t>
            </a:r>
            <a:r>
              <a:rPr lang="en-US" sz="2000" b="1">
                <a:solidFill>
                  <a:srgbClr val="0070C0"/>
                </a:solidFill>
                <a:latin typeface="Cambria Math" pitchFamily="18" charset="0"/>
              </a:rPr>
              <a:t>=0</a:t>
            </a:r>
            <a:endParaRPr lang="ru-RU" sz="2000" b="1">
              <a:solidFill>
                <a:srgbClr val="0070C0"/>
              </a:solidFill>
              <a:latin typeface="Cambria Math" pitchFamily="18" charset="0"/>
            </a:endParaRPr>
          </a:p>
          <a:p>
            <a:pPr marL="457200" indent="-457200">
              <a:buFontTx/>
              <a:buAutoNum type="arabicParenR" startAt="4"/>
            </a:pPr>
            <a:endParaRPr lang="ru-RU" sz="2000" b="1">
              <a:solidFill>
                <a:srgbClr val="0070C0"/>
              </a:solidFill>
              <a:latin typeface="Cambria Math" pitchFamily="18" charset="0"/>
            </a:endParaRPr>
          </a:p>
          <a:p>
            <a:pPr marL="457200" indent="-457200"/>
            <a:r>
              <a:rPr lang="ru-RU" sz="2000" b="1">
                <a:solidFill>
                  <a:srgbClr val="0070C0"/>
                </a:solidFill>
                <a:latin typeface="Cambria Math" pitchFamily="18" charset="0"/>
              </a:rPr>
              <a:t>      а) -1;  -6               в) -1;   6</a:t>
            </a:r>
          </a:p>
          <a:p>
            <a:pPr marL="457200" indent="-457200"/>
            <a:r>
              <a:rPr lang="ru-RU" sz="2000" b="1">
                <a:solidFill>
                  <a:srgbClr val="0070C0"/>
                </a:solidFill>
                <a:latin typeface="Cambria Math" pitchFamily="18" charset="0"/>
              </a:rPr>
              <a:t>      б)1;  6                   г)1;  -6</a:t>
            </a:r>
            <a:endParaRPr lang="en-US" sz="2000" b="1">
              <a:solidFill>
                <a:srgbClr val="0070C0"/>
              </a:solidFill>
              <a:latin typeface="Cambria Math" pitchFamily="18" charset="0"/>
            </a:endParaRPr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4648200" y="1447800"/>
            <a:ext cx="35814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buFontTx/>
              <a:buAutoNum type="arabicParenR" startAt="4"/>
            </a:pPr>
            <a:r>
              <a:rPr lang="ru-RU" sz="2000" b="1">
                <a:solidFill>
                  <a:srgbClr val="0070C0"/>
                </a:solidFill>
              </a:rPr>
              <a:t>3</a:t>
            </a:r>
            <a:r>
              <a:rPr lang="en-US" sz="2000" b="1">
                <a:solidFill>
                  <a:srgbClr val="0070C0"/>
                </a:solidFill>
              </a:rPr>
              <a:t>x</a:t>
            </a:r>
            <a:r>
              <a:rPr lang="en-US" sz="2000" b="1">
                <a:solidFill>
                  <a:srgbClr val="0070C0"/>
                </a:solidFill>
                <a:latin typeface="Cambria Math" pitchFamily="18" charset="0"/>
              </a:rPr>
              <a:t>²</a:t>
            </a:r>
            <a:r>
              <a:rPr lang="ru-RU" sz="2000" b="1">
                <a:solidFill>
                  <a:srgbClr val="0070C0"/>
                </a:solidFill>
                <a:latin typeface="Cambria Math" pitchFamily="18" charset="0"/>
              </a:rPr>
              <a:t>+11</a:t>
            </a:r>
            <a:r>
              <a:rPr lang="en-US" sz="2000" b="1">
                <a:solidFill>
                  <a:srgbClr val="0070C0"/>
                </a:solidFill>
                <a:latin typeface="Cambria Math" pitchFamily="18" charset="0"/>
              </a:rPr>
              <a:t>x</a:t>
            </a:r>
            <a:r>
              <a:rPr lang="ru-RU" sz="2000" b="1">
                <a:solidFill>
                  <a:srgbClr val="0070C0"/>
                </a:solidFill>
                <a:latin typeface="Cambria Math" pitchFamily="18" charset="0"/>
              </a:rPr>
              <a:t>+6</a:t>
            </a:r>
            <a:r>
              <a:rPr lang="en-US" sz="2000" b="1">
                <a:solidFill>
                  <a:srgbClr val="0070C0"/>
                </a:solidFill>
                <a:latin typeface="Cambria Math" pitchFamily="18" charset="0"/>
              </a:rPr>
              <a:t>=0</a:t>
            </a:r>
            <a:endParaRPr lang="ru-RU" sz="2000" b="1">
              <a:solidFill>
                <a:srgbClr val="0070C0"/>
              </a:solidFill>
              <a:latin typeface="Cambria Math" pitchFamily="18" charset="0"/>
            </a:endParaRPr>
          </a:p>
          <a:p>
            <a:pPr marL="457200" indent="-457200">
              <a:buFontTx/>
              <a:buAutoNum type="arabicParenR" startAt="4"/>
            </a:pPr>
            <a:endParaRPr lang="ru-RU" sz="2000" b="1">
              <a:solidFill>
                <a:srgbClr val="0070C0"/>
              </a:solidFill>
              <a:latin typeface="Cambria Math" pitchFamily="18" charset="0"/>
            </a:endParaRPr>
          </a:p>
          <a:p>
            <a:pPr marL="457200" indent="-457200"/>
            <a:r>
              <a:rPr lang="ru-RU" sz="2000" b="1">
                <a:solidFill>
                  <a:srgbClr val="0070C0"/>
                </a:solidFill>
                <a:latin typeface="Cambria Math" pitchFamily="18" charset="0"/>
              </a:rPr>
              <a:t>     а)-9;  -2               в) 3;   2/3</a:t>
            </a:r>
          </a:p>
          <a:p>
            <a:pPr marL="457200" indent="-457200"/>
            <a:r>
              <a:rPr lang="ru-RU" sz="2000" b="1">
                <a:solidFill>
                  <a:srgbClr val="0070C0"/>
                </a:solidFill>
                <a:latin typeface="Cambria Math" pitchFamily="18" charset="0"/>
              </a:rPr>
              <a:t>     б)-3;  -2/3           г)9;  2</a:t>
            </a:r>
            <a:endParaRPr lang="en-US" sz="2000" b="1">
              <a:solidFill>
                <a:srgbClr val="0070C0"/>
              </a:solidFill>
              <a:latin typeface="Cambria Math" pitchFamily="18" charset="0"/>
            </a:endParaRPr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0" y="3124200"/>
            <a:ext cx="38862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buFontTx/>
              <a:buAutoNum type="arabicParenR" startAt="5"/>
            </a:pPr>
            <a:r>
              <a:rPr lang="ru-RU" sz="2000" b="1">
                <a:solidFill>
                  <a:srgbClr val="0070C0"/>
                </a:solidFill>
              </a:rPr>
              <a:t>2</a:t>
            </a:r>
            <a:r>
              <a:rPr lang="en-US" sz="2000" b="1">
                <a:solidFill>
                  <a:srgbClr val="0070C0"/>
                </a:solidFill>
              </a:rPr>
              <a:t>x</a:t>
            </a:r>
            <a:r>
              <a:rPr lang="en-US" sz="2000" b="1">
                <a:solidFill>
                  <a:srgbClr val="0070C0"/>
                </a:solidFill>
                <a:latin typeface="Cambria Math" pitchFamily="18" charset="0"/>
              </a:rPr>
              <a:t>²</a:t>
            </a:r>
            <a:r>
              <a:rPr lang="ru-RU" sz="2000" b="1">
                <a:solidFill>
                  <a:srgbClr val="0070C0"/>
                </a:solidFill>
                <a:latin typeface="Cambria Math" pitchFamily="18" charset="0"/>
              </a:rPr>
              <a:t>+7</a:t>
            </a:r>
            <a:r>
              <a:rPr lang="en-US" sz="2000" b="1">
                <a:solidFill>
                  <a:srgbClr val="0070C0"/>
                </a:solidFill>
                <a:latin typeface="Cambria Math" pitchFamily="18" charset="0"/>
              </a:rPr>
              <a:t>x</a:t>
            </a:r>
            <a:r>
              <a:rPr lang="ru-RU" sz="2000" b="1">
                <a:solidFill>
                  <a:srgbClr val="0070C0"/>
                </a:solidFill>
                <a:latin typeface="Cambria Math" pitchFamily="18" charset="0"/>
              </a:rPr>
              <a:t>-4</a:t>
            </a:r>
            <a:r>
              <a:rPr lang="en-US" sz="2000" b="1">
                <a:solidFill>
                  <a:srgbClr val="0070C0"/>
                </a:solidFill>
                <a:latin typeface="Cambria Math" pitchFamily="18" charset="0"/>
              </a:rPr>
              <a:t>=0</a:t>
            </a:r>
            <a:endParaRPr lang="ru-RU" sz="2000" b="1">
              <a:solidFill>
                <a:srgbClr val="0070C0"/>
              </a:solidFill>
              <a:latin typeface="Cambria Math" pitchFamily="18" charset="0"/>
            </a:endParaRPr>
          </a:p>
          <a:p>
            <a:pPr marL="457200" indent="-457200">
              <a:buFontTx/>
              <a:buAutoNum type="arabicParenR" startAt="5"/>
            </a:pPr>
            <a:endParaRPr lang="ru-RU" sz="2000" b="1">
              <a:solidFill>
                <a:srgbClr val="0070C0"/>
              </a:solidFill>
              <a:latin typeface="Cambria Math" pitchFamily="18" charset="0"/>
            </a:endParaRPr>
          </a:p>
          <a:p>
            <a:pPr marL="457200" indent="-457200"/>
            <a:r>
              <a:rPr lang="ru-RU" sz="2000" b="1">
                <a:solidFill>
                  <a:srgbClr val="0070C0"/>
                </a:solidFill>
                <a:latin typeface="Cambria Math" pitchFamily="18" charset="0"/>
              </a:rPr>
              <a:t>       а) 1;  -8               в) 4;  -1/2</a:t>
            </a:r>
          </a:p>
          <a:p>
            <a:pPr marL="457200" indent="-457200"/>
            <a:r>
              <a:rPr lang="ru-RU" sz="2000" b="1">
                <a:solidFill>
                  <a:srgbClr val="0070C0"/>
                </a:solidFill>
                <a:latin typeface="Cambria Math" pitchFamily="18" charset="0"/>
              </a:rPr>
              <a:t>       б)-4;  1/2                 г)8;  -1</a:t>
            </a:r>
            <a:endParaRPr lang="en-US" sz="2000" b="1">
              <a:solidFill>
                <a:srgbClr val="0070C0"/>
              </a:solidFill>
              <a:latin typeface="Cambria Math" pitchFamily="18" charset="0"/>
            </a:endParaRPr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4572000" y="3124200"/>
            <a:ext cx="41148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buFontTx/>
              <a:buAutoNum type="arabicParenR" startAt="5"/>
            </a:pPr>
            <a:r>
              <a:rPr lang="en-US" sz="2000" b="1">
                <a:solidFill>
                  <a:srgbClr val="0070C0"/>
                </a:solidFill>
              </a:rPr>
              <a:t>x</a:t>
            </a:r>
            <a:r>
              <a:rPr lang="en-US" sz="2000" b="1">
                <a:solidFill>
                  <a:srgbClr val="0070C0"/>
                </a:solidFill>
                <a:latin typeface="Cambria Math" pitchFamily="18" charset="0"/>
              </a:rPr>
              <a:t>²</a:t>
            </a:r>
            <a:r>
              <a:rPr lang="ru-RU" sz="2000" b="1">
                <a:solidFill>
                  <a:srgbClr val="0070C0"/>
                </a:solidFill>
                <a:latin typeface="Cambria Math" pitchFamily="18" charset="0"/>
              </a:rPr>
              <a:t>+12</a:t>
            </a:r>
            <a:r>
              <a:rPr lang="en-US" sz="2000" b="1">
                <a:solidFill>
                  <a:srgbClr val="0070C0"/>
                </a:solidFill>
                <a:latin typeface="Cambria Math" pitchFamily="18" charset="0"/>
              </a:rPr>
              <a:t>x</a:t>
            </a:r>
            <a:r>
              <a:rPr lang="ru-RU" sz="2000" b="1">
                <a:solidFill>
                  <a:srgbClr val="0070C0"/>
                </a:solidFill>
                <a:latin typeface="Cambria Math" pitchFamily="18" charset="0"/>
              </a:rPr>
              <a:t>+20</a:t>
            </a:r>
            <a:r>
              <a:rPr lang="en-US" sz="2000" b="1">
                <a:solidFill>
                  <a:srgbClr val="0070C0"/>
                </a:solidFill>
                <a:latin typeface="Cambria Math" pitchFamily="18" charset="0"/>
              </a:rPr>
              <a:t>=0</a:t>
            </a:r>
            <a:endParaRPr lang="ru-RU" sz="2000" b="1">
              <a:solidFill>
                <a:srgbClr val="0070C0"/>
              </a:solidFill>
              <a:latin typeface="Cambria Math" pitchFamily="18" charset="0"/>
            </a:endParaRPr>
          </a:p>
          <a:p>
            <a:pPr marL="457200" indent="-457200">
              <a:buFontTx/>
              <a:buAutoNum type="arabicParenR" startAt="5"/>
            </a:pPr>
            <a:endParaRPr lang="ru-RU" sz="2000" b="1">
              <a:solidFill>
                <a:srgbClr val="0070C0"/>
              </a:solidFill>
              <a:latin typeface="Cambria Math" pitchFamily="18" charset="0"/>
            </a:endParaRPr>
          </a:p>
          <a:p>
            <a:pPr marL="457200" indent="-457200"/>
            <a:r>
              <a:rPr lang="ru-RU" sz="2000" b="1">
                <a:solidFill>
                  <a:srgbClr val="0070C0"/>
                </a:solidFill>
                <a:latin typeface="Cambria Math" pitchFamily="18" charset="0"/>
              </a:rPr>
              <a:t>       а) -10;  2               в) -10;   -2</a:t>
            </a:r>
          </a:p>
          <a:p>
            <a:pPr marL="457200" indent="-457200"/>
            <a:r>
              <a:rPr lang="ru-RU" sz="2000" b="1">
                <a:solidFill>
                  <a:srgbClr val="0070C0"/>
                </a:solidFill>
                <a:latin typeface="Cambria Math" pitchFamily="18" charset="0"/>
              </a:rPr>
              <a:t>       б)10;  2                 г)10;  -2</a:t>
            </a:r>
            <a:endParaRPr lang="en-US" sz="2000" b="1">
              <a:solidFill>
                <a:srgbClr val="0070C0"/>
              </a:solidFill>
              <a:latin typeface="Cambria Math" pitchFamily="18" charset="0"/>
            </a:endParaRPr>
          </a:p>
        </p:txBody>
      </p:sp>
      <p:sp>
        <p:nvSpPr>
          <p:cNvPr id="17" name="AutoShape 24"/>
          <p:cNvSpPr>
            <a:spLocks noChangeArrowheads="1"/>
          </p:cNvSpPr>
          <p:nvPr/>
        </p:nvSpPr>
        <p:spPr bwMode="auto">
          <a:xfrm>
            <a:off x="609600" y="152400"/>
            <a:ext cx="8077200" cy="990600"/>
          </a:xfrm>
          <a:prstGeom prst="wedgeRoundRectCallout">
            <a:avLst>
              <a:gd name="adj1" fmla="val -49661"/>
              <a:gd name="adj2" fmla="val -2829"/>
              <a:gd name="adj3" fmla="val 16667"/>
            </a:avLst>
          </a:prstGeom>
          <a:gradFill rotWithShape="1">
            <a:gsLst>
              <a:gs pos="0">
                <a:srgbClr val="33CCFF"/>
              </a:gs>
              <a:gs pos="50000">
                <a:schemeClr val="bg1"/>
              </a:gs>
              <a:gs pos="100000">
                <a:srgbClr val="33CCFF"/>
              </a:gs>
            </a:gsLst>
            <a:lin ang="18900000" scaled="1"/>
          </a:gradFill>
          <a:ln w="12700">
            <a:solidFill>
              <a:srgbClr val="00CCFF"/>
            </a:solidFill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 algn="ctr">
              <a:defRPr/>
            </a:pPr>
            <a:endParaRPr lang="ru-RU" sz="20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18" name="Заголовок 3"/>
          <p:cNvSpPr txBox="1">
            <a:spLocks/>
          </p:cNvSpPr>
          <p:nvPr/>
        </p:nvSpPr>
        <p:spPr>
          <a:xfrm>
            <a:off x="685800" y="228600"/>
            <a:ext cx="8001000" cy="9144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ru-RU" sz="2400" b="1" kern="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                                      Тест</a:t>
            </a:r>
          </a:p>
          <a:p>
            <a:pPr>
              <a:defRPr/>
            </a:pPr>
            <a:r>
              <a:rPr lang="ru-RU" sz="2400" b="1" kern="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Вариант1                                         Вариант2</a:t>
            </a:r>
          </a:p>
        </p:txBody>
      </p:sp>
      <p:sp>
        <p:nvSpPr>
          <p:cNvPr id="21" name="AutoShape 24"/>
          <p:cNvSpPr>
            <a:spLocks noChangeArrowheads="1"/>
          </p:cNvSpPr>
          <p:nvPr/>
        </p:nvSpPr>
        <p:spPr bwMode="auto">
          <a:xfrm>
            <a:off x="152400" y="5562600"/>
            <a:ext cx="3962400" cy="990600"/>
          </a:xfrm>
          <a:prstGeom prst="wedgeRoundRectCallout">
            <a:avLst>
              <a:gd name="adj1" fmla="val -49661"/>
              <a:gd name="adj2" fmla="val -2829"/>
              <a:gd name="adj3" fmla="val 16667"/>
            </a:avLst>
          </a:prstGeom>
          <a:gradFill rotWithShape="1">
            <a:gsLst>
              <a:gs pos="0">
                <a:srgbClr val="33CCFF"/>
              </a:gs>
              <a:gs pos="50000">
                <a:schemeClr val="bg1"/>
              </a:gs>
              <a:gs pos="100000">
                <a:srgbClr val="33CCFF"/>
              </a:gs>
            </a:gsLst>
            <a:lin ang="18900000" scaled="1"/>
          </a:gradFill>
          <a:ln w="12700">
            <a:solidFill>
              <a:srgbClr val="00CCFF"/>
            </a:solidFill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 algn="ctr">
              <a:defRPr/>
            </a:pPr>
            <a:r>
              <a:rPr lang="ru-RU" sz="4000" b="1" dirty="0" err="1">
                <a:solidFill>
                  <a:srgbClr val="FF0000"/>
                </a:solidFill>
                <a:latin typeface="Times New Roman" pitchFamily="18" charset="0"/>
              </a:rPr>
              <a:t>в,а,б,в,б</a:t>
            </a:r>
            <a:endParaRPr lang="ru-RU" sz="40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22" name="AutoShape 24"/>
          <p:cNvSpPr>
            <a:spLocks noChangeArrowheads="1"/>
          </p:cNvSpPr>
          <p:nvPr/>
        </p:nvSpPr>
        <p:spPr bwMode="auto">
          <a:xfrm>
            <a:off x="4648200" y="5562600"/>
            <a:ext cx="3962400" cy="990600"/>
          </a:xfrm>
          <a:prstGeom prst="wedgeRoundRectCallout">
            <a:avLst>
              <a:gd name="adj1" fmla="val -49661"/>
              <a:gd name="adj2" fmla="val -2829"/>
              <a:gd name="adj3" fmla="val 16667"/>
            </a:avLst>
          </a:prstGeom>
          <a:gradFill rotWithShape="1">
            <a:gsLst>
              <a:gs pos="0">
                <a:srgbClr val="33CCFF"/>
              </a:gs>
              <a:gs pos="50000">
                <a:schemeClr val="bg1"/>
              </a:gs>
              <a:gs pos="100000">
                <a:srgbClr val="33CCFF"/>
              </a:gs>
            </a:gsLst>
            <a:lin ang="18900000" scaled="1"/>
          </a:gradFill>
          <a:ln w="12700">
            <a:solidFill>
              <a:srgbClr val="00CCFF"/>
            </a:solidFill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 algn="ctr">
              <a:defRPr/>
            </a:pPr>
            <a:r>
              <a:rPr lang="ru-RU" sz="4000" b="1" dirty="0" err="1">
                <a:solidFill>
                  <a:srgbClr val="FF0000"/>
                </a:solidFill>
                <a:latin typeface="Times New Roman" pitchFamily="18" charset="0"/>
              </a:rPr>
              <a:t>б,а,г,б,в</a:t>
            </a:r>
            <a:endParaRPr lang="ru-RU" sz="40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pic>
        <p:nvPicPr>
          <p:cNvPr id="20496" name="Picture 29" descr="Рисунок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H="1">
            <a:off x="7543800" y="381000"/>
            <a:ext cx="1371600" cy="140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21" grpId="0" animBg="1"/>
      <p:bldP spid="2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1138" name="Freeform 2"/>
          <p:cNvSpPr>
            <a:spLocks/>
          </p:cNvSpPr>
          <p:nvPr/>
        </p:nvSpPr>
        <p:spPr bwMode="auto">
          <a:xfrm flipH="1">
            <a:off x="4724400" y="76200"/>
            <a:ext cx="5334000" cy="76200"/>
          </a:xfrm>
          <a:custGeom>
            <a:avLst/>
            <a:gdLst/>
            <a:ahLst/>
            <a:cxnLst>
              <a:cxn ang="0">
                <a:pos x="70" y="4"/>
              </a:cxn>
              <a:cxn ang="0">
                <a:pos x="3575" y="0"/>
              </a:cxn>
              <a:cxn ang="0">
                <a:pos x="3594" y="30"/>
              </a:cxn>
              <a:cxn ang="0">
                <a:pos x="3580" y="46"/>
              </a:cxn>
              <a:cxn ang="0">
                <a:pos x="3552" y="46"/>
              </a:cxn>
              <a:cxn ang="0">
                <a:pos x="85" y="35"/>
              </a:cxn>
              <a:cxn ang="0">
                <a:pos x="69" y="27"/>
              </a:cxn>
              <a:cxn ang="0">
                <a:pos x="0" y="16"/>
              </a:cxn>
              <a:cxn ang="0">
                <a:pos x="84" y="4"/>
              </a:cxn>
              <a:cxn ang="0">
                <a:pos x="669" y="7"/>
              </a:cxn>
              <a:cxn ang="0">
                <a:pos x="747" y="8"/>
              </a:cxn>
              <a:cxn ang="0">
                <a:pos x="70" y="4"/>
              </a:cxn>
            </a:cxnLst>
            <a:rect l="0" t="0" r="r" b="b"/>
            <a:pathLst>
              <a:path w="3594" h="46">
                <a:moveTo>
                  <a:pt x="70" y="4"/>
                </a:moveTo>
                <a:lnTo>
                  <a:pt x="3575" y="0"/>
                </a:lnTo>
                <a:lnTo>
                  <a:pt x="3594" y="30"/>
                </a:lnTo>
                <a:lnTo>
                  <a:pt x="3580" y="46"/>
                </a:lnTo>
                <a:lnTo>
                  <a:pt x="3552" y="46"/>
                </a:lnTo>
                <a:lnTo>
                  <a:pt x="85" y="35"/>
                </a:lnTo>
                <a:lnTo>
                  <a:pt x="69" y="27"/>
                </a:lnTo>
                <a:lnTo>
                  <a:pt x="0" y="16"/>
                </a:lnTo>
                <a:lnTo>
                  <a:pt x="84" y="4"/>
                </a:lnTo>
                <a:lnTo>
                  <a:pt x="669" y="7"/>
                </a:lnTo>
                <a:lnTo>
                  <a:pt x="747" y="8"/>
                </a:lnTo>
                <a:lnTo>
                  <a:pt x="70" y="4"/>
                </a:lnTo>
                <a:close/>
              </a:path>
            </a:pathLst>
          </a:custGeom>
          <a:gradFill rotWithShape="1">
            <a:gsLst>
              <a:gs pos="0">
                <a:schemeClr val="bg1">
                  <a:alpha val="44000"/>
                </a:schemeClr>
              </a:gs>
              <a:gs pos="50000">
                <a:srgbClr val="0066FF">
                  <a:alpha val="38000"/>
                </a:srgbClr>
              </a:gs>
              <a:gs pos="100000">
                <a:schemeClr val="bg1">
                  <a:alpha val="44000"/>
                </a:schemeClr>
              </a:gs>
            </a:gsLst>
            <a:lin ang="5400000" scaled="1"/>
          </a:gradFill>
          <a:ln w="9525" cap="flat" cmpd="sng">
            <a:solidFill>
              <a:srgbClr val="0099FF">
                <a:alpha val="61000"/>
              </a:srgbClr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grpSp>
        <p:nvGrpSpPr>
          <p:cNvPr id="21507" name="Group 3"/>
          <p:cNvGrpSpPr>
            <a:grpSpLocks/>
          </p:cNvGrpSpPr>
          <p:nvPr/>
        </p:nvGrpSpPr>
        <p:grpSpPr bwMode="auto">
          <a:xfrm>
            <a:off x="76200" y="76200"/>
            <a:ext cx="9004300" cy="6705600"/>
            <a:chOff x="168" y="176"/>
            <a:chExt cx="5408" cy="3928"/>
          </a:xfrm>
        </p:grpSpPr>
        <p:sp>
          <p:nvSpPr>
            <p:cNvPr id="21512" name="Freeform 4"/>
            <p:cNvSpPr>
              <a:spLocks/>
            </p:cNvSpPr>
            <p:nvPr/>
          </p:nvSpPr>
          <p:spPr bwMode="auto">
            <a:xfrm>
              <a:off x="448" y="192"/>
              <a:ext cx="4864" cy="1"/>
            </a:xfrm>
            <a:custGeom>
              <a:avLst/>
              <a:gdLst>
                <a:gd name="T0" fmla="*/ 0 w 4864"/>
                <a:gd name="T1" fmla="*/ 0 h 1"/>
                <a:gd name="T2" fmla="*/ 4864 w 4864"/>
                <a:gd name="T3" fmla="*/ 0 h 1"/>
                <a:gd name="T4" fmla="*/ 0 60000 65536"/>
                <a:gd name="T5" fmla="*/ 0 60000 65536"/>
                <a:gd name="T6" fmla="*/ 0 w 4864"/>
                <a:gd name="T7" fmla="*/ 0 h 1"/>
                <a:gd name="T8" fmla="*/ 4864 w 4864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864" h="1">
                  <a:moveTo>
                    <a:pt x="0" y="0"/>
                  </a:moveTo>
                  <a:lnTo>
                    <a:pt x="4864" y="0"/>
                  </a:lnTo>
                </a:path>
              </a:pathLst>
            </a:custGeom>
            <a:noFill/>
            <a:ln w="76200" cmpd="tri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513" name="Freeform 5"/>
            <p:cNvSpPr>
              <a:spLocks/>
            </p:cNvSpPr>
            <p:nvPr/>
          </p:nvSpPr>
          <p:spPr bwMode="auto">
            <a:xfrm>
              <a:off x="472" y="4096"/>
              <a:ext cx="4848" cy="1"/>
            </a:xfrm>
            <a:custGeom>
              <a:avLst/>
              <a:gdLst>
                <a:gd name="T0" fmla="*/ 0 w 4848"/>
                <a:gd name="T1" fmla="*/ 0 h 1"/>
                <a:gd name="T2" fmla="*/ 4848 w 4848"/>
                <a:gd name="T3" fmla="*/ 0 h 1"/>
                <a:gd name="T4" fmla="*/ 0 60000 65536"/>
                <a:gd name="T5" fmla="*/ 0 60000 65536"/>
                <a:gd name="T6" fmla="*/ 0 w 4848"/>
                <a:gd name="T7" fmla="*/ 0 h 1"/>
                <a:gd name="T8" fmla="*/ 4848 w 4848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848" h="1">
                  <a:moveTo>
                    <a:pt x="0" y="0"/>
                  </a:moveTo>
                  <a:lnTo>
                    <a:pt x="4848" y="0"/>
                  </a:lnTo>
                </a:path>
              </a:pathLst>
            </a:custGeom>
            <a:noFill/>
            <a:ln w="76200" cmpd="tri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514" name="Freeform 6"/>
            <p:cNvSpPr>
              <a:spLocks/>
            </p:cNvSpPr>
            <p:nvPr/>
          </p:nvSpPr>
          <p:spPr bwMode="auto">
            <a:xfrm>
              <a:off x="5552" y="448"/>
              <a:ext cx="1" cy="3376"/>
            </a:xfrm>
            <a:custGeom>
              <a:avLst/>
              <a:gdLst>
                <a:gd name="T0" fmla="*/ 0 w 1"/>
                <a:gd name="T1" fmla="*/ 0 h 3376"/>
                <a:gd name="T2" fmla="*/ 0 w 1"/>
                <a:gd name="T3" fmla="*/ 3376 h 3376"/>
                <a:gd name="T4" fmla="*/ 0 60000 65536"/>
                <a:gd name="T5" fmla="*/ 0 60000 65536"/>
                <a:gd name="T6" fmla="*/ 0 w 1"/>
                <a:gd name="T7" fmla="*/ 0 h 3376"/>
                <a:gd name="T8" fmla="*/ 1 w 1"/>
                <a:gd name="T9" fmla="*/ 3376 h 337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3376">
                  <a:moveTo>
                    <a:pt x="0" y="0"/>
                  </a:moveTo>
                  <a:lnTo>
                    <a:pt x="0" y="3376"/>
                  </a:lnTo>
                </a:path>
              </a:pathLst>
            </a:custGeom>
            <a:noFill/>
            <a:ln w="76200" cmpd="tri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515" name="Freeform 7"/>
            <p:cNvSpPr>
              <a:spLocks/>
            </p:cNvSpPr>
            <p:nvPr/>
          </p:nvSpPr>
          <p:spPr bwMode="auto">
            <a:xfrm>
              <a:off x="200" y="448"/>
              <a:ext cx="16" cy="3376"/>
            </a:xfrm>
            <a:custGeom>
              <a:avLst/>
              <a:gdLst>
                <a:gd name="T0" fmla="*/ 0 w 16"/>
                <a:gd name="T1" fmla="*/ 0 h 3376"/>
                <a:gd name="T2" fmla="*/ 16 w 16"/>
                <a:gd name="T3" fmla="*/ 3376 h 3376"/>
                <a:gd name="T4" fmla="*/ 0 60000 65536"/>
                <a:gd name="T5" fmla="*/ 0 60000 65536"/>
                <a:gd name="T6" fmla="*/ 0 w 16"/>
                <a:gd name="T7" fmla="*/ 0 h 3376"/>
                <a:gd name="T8" fmla="*/ 16 w 16"/>
                <a:gd name="T9" fmla="*/ 3376 h 337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6" h="3376">
                  <a:moveTo>
                    <a:pt x="0" y="0"/>
                  </a:moveTo>
                  <a:lnTo>
                    <a:pt x="16" y="3376"/>
                  </a:lnTo>
                </a:path>
              </a:pathLst>
            </a:custGeom>
            <a:noFill/>
            <a:ln w="76200" cmpd="tri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516" name="Freeform 8"/>
            <p:cNvSpPr>
              <a:spLocks/>
            </p:cNvSpPr>
            <p:nvPr/>
          </p:nvSpPr>
          <p:spPr bwMode="auto">
            <a:xfrm>
              <a:off x="200" y="3816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517" name="Freeform 9"/>
            <p:cNvSpPr>
              <a:spLocks/>
            </p:cNvSpPr>
            <p:nvPr/>
          </p:nvSpPr>
          <p:spPr bwMode="auto">
            <a:xfrm flipH="1">
              <a:off x="5304" y="380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518" name="Freeform 10"/>
            <p:cNvSpPr>
              <a:spLocks/>
            </p:cNvSpPr>
            <p:nvPr/>
          </p:nvSpPr>
          <p:spPr bwMode="auto">
            <a:xfrm rot="16200000" flipH="1">
              <a:off x="5296" y="16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519" name="Freeform 11"/>
            <p:cNvSpPr>
              <a:spLocks/>
            </p:cNvSpPr>
            <p:nvPr/>
          </p:nvSpPr>
          <p:spPr bwMode="auto">
            <a:xfrm rot="5400000">
              <a:off x="176" y="16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23" name="Прямоугольник 122"/>
          <p:cNvSpPr/>
          <p:nvPr/>
        </p:nvSpPr>
        <p:spPr>
          <a:xfrm>
            <a:off x="381000" y="762000"/>
            <a:ext cx="3522663" cy="107791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400" b="1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РЕШИТЕ УРАВНЕНИЕ</a:t>
            </a:r>
          </a:p>
          <a:p>
            <a:pPr>
              <a:defRPr/>
            </a:pPr>
            <a:r>
              <a:rPr lang="en-US" sz="400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x⁴+7x²=8</a:t>
            </a:r>
            <a:r>
              <a:rPr lang="ru-RU" sz="400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endParaRPr lang="ru-RU" sz="4000"/>
          </a:p>
        </p:txBody>
      </p:sp>
      <p:sp>
        <p:nvSpPr>
          <p:cNvPr id="124" name="TextBox 123"/>
          <p:cNvSpPr txBox="1"/>
          <p:nvPr/>
        </p:nvSpPr>
        <p:spPr>
          <a:xfrm>
            <a:off x="4267200" y="381000"/>
            <a:ext cx="4495800" cy="2678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40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x²</a:t>
            </a:r>
            <a:r>
              <a:rPr lang="ru-RU" sz="240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=</a:t>
            </a:r>
            <a:r>
              <a:rPr lang="en-US" sz="240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y    </a:t>
            </a:r>
            <a:r>
              <a:rPr lang="ru-RU" sz="240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тогда   </a:t>
            </a:r>
            <a:r>
              <a:rPr lang="en-US" sz="240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y</a:t>
            </a:r>
            <a:r>
              <a:rPr lang="en-US" sz="240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 Math" pitchFamily="18" charset="0"/>
              </a:rPr>
              <a:t>²+7y-8=0</a:t>
            </a:r>
          </a:p>
          <a:p>
            <a:pPr>
              <a:defRPr/>
            </a:pPr>
            <a:r>
              <a:rPr lang="en-US" sz="240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 Math" pitchFamily="18" charset="0"/>
              </a:rPr>
              <a:t>                             y₁=1</a:t>
            </a:r>
            <a:r>
              <a:rPr lang="ru-RU" sz="240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 Math" pitchFamily="18" charset="0"/>
              </a:rPr>
              <a:t>;  </a:t>
            </a:r>
            <a:r>
              <a:rPr lang="en-US" sz="240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 Math" pitchFamily="18" charset="0"/>
              </a:rPr>
              <a:t>y₂=-8</a:t>
            </a:r>
          </a:p>
          <a:p>
            <a:pPr>
              <a:defRPr/>
            </a:pPr>
            <a:r>
              <a:rPr lang="en-US" sz="240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 Math" pitchFamily="18" charset="0"/>
              </a:rPr>
              <a:t>x²=1      </a:t>
            </a:r>
            <a:r>
              <a:rPr lang="ru-RU" sz="240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 Math" pitchFamily="18" charset="0"/>
              </a:rPr>
              <a:t>или</a:t>
            </a:r>
            <a:r>
              <a:rPr lang="en-US" sz="240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 Math" pitchFamily="18" charset="0"/>
              </a:rPr>
              <a:t>      </a:t>
            </a:r>
            <a:r>
              <a:rPr lang="ru-RU" sz="240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 Math" pitchFamily="18" charset="0"/>
              </a:rPr>
              <a:t>    </a:t>
            </a:r>
            <a:r>
              <a:rPr lang="en-US" sz="240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 Math" pitchFamily="18" charset="0"/>
              </a:rPr>
              <a:t> x²=-8</a:t>
            </a:r>
          </a:p>
          <a:p>
            <a:pPr>
              <a:defRPr/>
            </a:pPr>
            <a:r>
              <a:rPr lang="en-US" sz="240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 Math" pitchFamily="18" charset="0"/>
              </a:rPr>
              <a:t>X₁</a:t>
            </a:r>
            <a:r>
              <a:rPr lang="ru-RU" sz="240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 Math" pitchFamily="18" charset="0"/>
              </a:rPr>
              <a:t>,</a:t>
            </a:r>
            <a:r>
              <a:rPr lang="en-US" sz="240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 Math" pitchFamily="18" charset="0"/>
              </a:rPr>
              <a:t>₂=±</a:t>
            </a:r>
            <a:r>
              <a:rPr lang="ru-RU" sz="240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 Math" pitchFamily="18" charset="0"/>
              </a:rPr>
              <a:t>1              корней нет</a:t>
            </a:r>
          </a:p>
          <a:p>
            <a:pPr>
              <a:defRPr/>
            </a:pPr>
            <a:endParaRPr lang="ru-RU" sz="2400">
              <a:solidFill>
                <a:srgbClr val="00206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mbria Math" pitchFamily="18" charset="0"/>
            </a:endParaRPr>
          </a:p>
          <a:p>
            <a:pPr>
              <a:defRPr/>
            </a:pPr>
            <a:r>
              <a:rPr lang="ru-RU" sz="240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 Math" pitchFamily="18" charset="0"/>
              </a:rPr>
              <a:t>Ответ:</a:t>
            </a:r>
            <a:r>
              <a:rPr lang="en-US" sz="240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 Math" pitchFamily="18" charset="0"/>
              </a:rPr>
              <a:t> X₁</a:t>
            </a:r>
            <a:r>
              <a:rPr lang="ru-RU" sz="240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 Math" pitchFamily="18" charset="0"/>
              </a:rPr>
              <a:t>,</a:t>
            </a:r>
            <a:r>
              <a:rPr lang="en-US" sz="240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 Math" pitchFamily="18" charset="0"/>
              </a:rPr>
              <a:t>₂=±</a:t>
            </a:r>
            <a:r>
              <a:rPr lang="ru-RU" sz="240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 Math" pitchFamily="18" charset="0"/>
              </a:rPr>
              <a:t>1 </a:t>
            </a:r>
            <a:endParaRPr lang="en-US" sz="2400">
              <a:solidFill>
                <a:srgbClr val="00206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mbria Math" pitchFamily="18" charset="0"/>
            </a:endParaRPr>
          </a:p>
          <a:p>
            <a:pPr>
              <a:defRPr/>
            </a:pPr>
            <a:r>
              <a:rPr lang="en-US" sz="240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 Math" pitchFamily="18" charset="0"/>
              </a:rPr>
              <a:t> </a:t>
            </a:r>
            <a:endParaRPr lang="ru-RU" sz="2400">
              <a:solidFill>
                <a:srgbClr val="002060"/>
              </a:solidFill>
            </a:endParaRPr>
          </a:p>
        </p:txBody>
      </p:sp>
      <p:sp>
        <p:nvSpPr>
          <p:cNvPr id="125" name="Прямоугольник 124"/>
          <p:cNvSpPr/>
          <p:nvPr/>
        </p:nvSpPr>
        <p:spPr>
          <a:xfrm>
            <a:off x="228600" y="4114800"/>
            <a:ext cx="3522663" cy="107791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400" b="1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РЕШИТЕ УРАВНЕНИЕ</a:t>
            </a:r>
          </a:p>
          <a:p>
            <a:pPr>
              <a:defRPr/>
            </a:pPr>
            <a:r>
              <a:rPr lang="en-US" sz="400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x⁴+</a:t>
            </a:r>
            <a:r>
              <a:rPr lang="ru-RU" sz="400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4</a:t>
            </a:r>
            <a:r>
              <a:rPr lang="en-US" sz="400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=</a:t>
            </a:r>
            <a:r>
              <a:rPr lang="ru-RU" sz="400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5</a:t>
            </a:r>
            <a:r>
              <a:rPr lang="en-US" sz="400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x²</a:t>
            </a:r>
            <a:endParaRPr lang="ru-RU" sz="4000"/>
          </a:p>
        </p:txBody>
      </p:sp>
      <p:sp>
        <p:nvSpPr>
          <p:cNvPr id="126" name="TextBox 125"/>
          <p:cNvSpPr txBox="1"/>
          <p:nvPr/>
        </p:nvSpPr>
        <p:spPr>
          <a:xfrm>
            <a:off x="4343400" y="3581400"/>
            <a:ext cx="4572000" cy="2678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40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x²</a:t>
            </a:r>
            <a:r>
              <a:rPr lang="ru-RU" sz="240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=</a:t>
            </a:r>
            <a:r>
              <a:rPr lang="en-US" sz="240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y    </a:t>
            </a:r>
            <a:r>
              <a:rPr lang="ru-RU" sz="240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тогда   </a:t>
            </a:r>
            <a:r>
              <a:rPr lang="en-US" sz="240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y</a:t>
            </a:r>
            <a:r>
              <a:rPr lang="en-US" sz="240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 Math" pitchFamily="18" charset="0"/>
              </a:rPr>
              <a:t>²</a:t>
            </a:r>
            <a:r>
              <a:rPr lang="ru-RU" sz="240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 Math" pitchFamily="18" charset="0"/>
              </a:rPr>
              <a:t>-5</a:t>
            </a:r>
            <a:r>
              <a:rPr lang="en-US" sz="240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 Math" pitchFamily="18" charset="0"/>
              </a:rPr>
              <a:t>y</a:t>
            </a:r>
            <a:r>
              <a:rPr lang="ru-RU" sz="240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 Math" pitchFamily="18" charset="0"/>
              </a:rPr>
              <a:t>+4</a:t>
            </a:r>
            <a:r>
              <a:rPr lang="en-US" sz="240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 Math" pitchFamily="18" charset="0"/>
              </a:rPr>
              <a:t>=0</a:t>
            </a:r>
          </a:p>
          <a:p>
            <a:pPr>
              <a:defRPr/>
            </a:pPr>
            <a:r>
              <a:rPr lang="en-US" sz="240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 Math" pitchFamily="18" charset="0"/>
              </a:rPr>
              <a:t>                             y₁=1</a:t>
            </a:r>
            <a:r>
              <a:rPr lang="ru-RU" sz="240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 Math" pitchFamily="18" charset="0"/>
              </a:rPr>
              <a:t>;  </a:t>
            </a:r>
            <a:r>
              <a:rPr lang="en-US" sz="240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 Math" pitchFamily="18" charset="0"/>
              </a:rPr>
              <a:t>y₂=</a:t>
            </a:r>
            <a:r>
              <a:rPr lang="ru-RU" sz="240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 Math" pitchFamily="18" charset="0"/>
              </a:rPr>
              <a:t>4</a:t>
            </a:r>
          </a:p>
          <a:p>
            <a:pPr>
              <a:defRPr/>
            </a:pPr>
            <a:r>
              <a:rPr lang="en-US" sz="240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 Math" pitchFamily="18" charset="0"/>
              </a:rPr>
              <a:t>x²=1      </a:t>
            </a:r>
            <a:r>
              <a:rPr lang="ru-RU" sz="240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 Math" pitchFamily="18" charset="0"/>
              </a:rPr>
              <a:t>или</a:t>
            </a:r>
            <a:r>
              <a:rPr lang="en-US" sz="240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 Math" pitchFamily="18" charset="0"/>
              </a:rPr>
              <a:t>      </a:t>
            </a:r>
            <a:r>
              <a:rPr lang="ru-RU" sz="240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 Math" pitchFamily="18" charset="0"/>
              </a:rPr>
              <a:t>    </a:t>
            </a:r>
            <a:r>
              <a:rPr lang="en-US" sz="240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 Math" pitchFamily="18" charset="0"/>
              </a:rPr>
              <a:t> x²=</a:t>
            </a:r>
            <a:r>
              <a:rPr lang="ru-RU" sz="240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 Math" pitchFamily="18" charset="0"/>
              </a:rPr>
              <a:t>4</a:t>
            </a:r>
            <a:endParaRPr lang="en-US" sz="2400">
              <a:solidFill>
                <a:srgbClr val="00206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mbria Math" pitchFamily="18" charset="0"/>
            </a:endParaRPr>
          </a:p>
          <a:p>
            <a:pPr>
              <a:defRPr/>
            </a:pPr>
            <a:r>
              <a:rPr lang="en-US" sz="240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 Math" pitchFamily="18" charset="0"/>
              </a:rPr>
              <a:t>X₁</a:t>
            </a:r>
            <a:r>
              <a:rPr lang="ru-RU" sz="240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 Math" pitchFamily="18" charset="0"/>
              </a:rPr>
              <a:t>,</a:t>
            </a:r>
            <a:r>
              <a:rPr lang="en-US" sz="240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 Math" pitchFamily="18" charset="0"/>
              </a:rPr>
              <a:t>₂=±</a:t>
            </a:r>
            <a:r>
              <a:rPr lang="ru-RU" sz="240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 Math" pitchFamily="18" charset="0"/>
              </a:rPr>
              <a:t>1          </a:t>
            </a:r>
            <a:r>
              <a:rPr lang="en-US" sz="240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 Math" pitchFamily="18" charset="0"/>
              </a:rPr>
              <a:t>X₁</a:t>
            </a:r>
            <a:r>
              <a:rPr lang="ru-RU" sz="240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 Math" pitchFamily="18" charset="0"/>
              </a:rPr>
              <a:t>,</a:t>
            </a:r>
            <a:r>
              <a:rPr lang="en-US" sz="240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 Math" pitchFamily="18" charset="0"/>
              </a:rPr>
              <a:t>₂=±</a:t>
            </a:r>
            <a:r>
              <a:rPr lang="ru-RU" sz="240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 Math" pitchFamily="18" charset="0"/>
              </a:rPr>
              <a:t>2</a:t>
            </a:r>
          </a:p>
          <a:p>
            <a:pPr>
              <a:defRPr/>
            </a:pPr>
            <a:r>
              <a:rPr lang="ru-RU" sz="240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 Math" pitchFamily="18" charset="0"/>
              </a:rPr>
              <a:t> </a:t>
            </a:r>
          </a:p>
          <a:p>
            <a:pPr>
              <a:defRPr/>
            </a:pPr>
            <a:r>
              <a:rPr lang="ru-RU" sz="240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 Math" pitchFamily="18" charset="0"/>
              </a:rPr>
              <a:t>Ответ:</a:t>
            </a:r>
            <a:r>
              <a:rPr lang="en-US" sz="240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 Math" pitchFamily="18" charset="0"/>
              </a:rPr>
              <a:t> X₁</a:t>
            </a:r>
            <a:r>
              <a:rPr lang="ru-RU" sz="240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 Math" pitchFamily="18" charset="0"/>
              </a:rPr>
              <a:t>,</a:t>
            </a:r>
            <a:r>
              <a:rPr lang="en-US" sz="240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 Math" pitchFamily="18" charset="0"/>
              </a:rPr>
              <a:t>₂=±</a:t>
            </a:r>
            <a:r>
              <a:rPr lang="ru-RU" sz="240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 Math" pitchFamily="18" charset="0"/>
              </a:rPr>
              <a:t>1;   </a:t>
            </a:r>
            <a:r>
              <a:rPr lang="en-US" sz="240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 Math" pitchFamily="18" charset="0"/>
              </a:rPr>
              <a:t>X₃</a:t>
            </a:r>
            <a:r>
              <a:rPr lang="ru-RU" sz="240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 Math" pitchFamily="18" charset="0"/>
              </a:rPr>
              <a:t>,</a:t>
            </a:r>
            <a:r>
              <a:rPr lang="en-US" sz="240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 Math" pitchFamily="18" charset="0"/>
              </a:rPr>
              <a:t>₄=±</a:t>
            </a:r>
            <a:r>
              <a:rPr lang="ru-RU" sz="240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 Math" pitchFamily="18" charset="0"/>
              </a:rPr>
              <a:t>2</a:t>
            </a:r>
            <a:endParaRPr lang="en-US" sz="2400">
              <a:solidFill>
                <a:srgbClr val="00206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mbria Math" pitchFamily="18" charset="0"/>
            </a:endParaRPr>
          </a:p>
          <a:p>
            <a:pPr>
              <a:defRPr/>
            </a:pPr>
            <a:r>
              <a:rPr lang="en-US" sz="240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 Math" pitchFamily="18" charset="0"/>
              </a:rPr>
              <a:t> </a:t>
            </a:r>
            <a:endParaRPr lang="ru-RU" sz="240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1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1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1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1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1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1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1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6" grpId="0" build="allAtOnce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" y="3124200"/>
            <a:ext cx="3886200" cy="169227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sz="2400" b="1" kern="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СОКРАТИТЕ ДРОБЬ</a:t>
            </a:r>
          </a:p>
          <a:p>
            <a:pPr>
              <a:defRPr/>
            </a:pPr>
            <a:endParaRPr lang="en-US" sz="4000" u="sng" kern="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Cambria Math"/>
            </a:endParaRPr>
          </a:p>
          <a:p>
            <a:pPr>
              <a:defRPr/>
            </a:pPr>
            <a:r>
              <a:rPr lang="ru-RU" sz="4000" kern="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endParaRPr lang="ru-RU" sz="4000" dirty="0">
              <a:latin typeface="+mn-lt"/>
            </a:endParaRPr>
          </a:p>
        </p:txBody>
      </p:sp>
      <p:sp>
        <p:nvSpPr>
          <p:cNvPr id="22531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41987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7200" y="4114800"/>
            <a:ext cx="29337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41989" name="Picture 5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62400" y="4114800"/>
            <a:ext cx="2867025" cy="1238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6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41994" name="Picture 10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391400" y="4114800"/>
            <a:ext cx="1057275" cy="1123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Прямоугольник 13"/>
          <p:cNvSpPr/>
          <p:nvPr/>
        </p:nvSpPr>
        <p:spPr>
          <a:xfrm>
            <a:off x="228600" y="228600"/>
            <a:ext cx="4818063" cy="4619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400" b="1" kern="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РАЗЛОЖИТЕ НА МНОЖИТЕЛИ</a:t>
            </a:r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auto">
          <a:xfrm>
            <a:off x="228600" y="1143000"/>
            <a:ext cx="66373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>
                <a:solidFill>
                  <a:srgbClr val="0070C0"/>
                </a:solidFill>
                <a:latin typeface="Tahoma" pitchFamily="34" charset="0"/>
              </a:rPr>
              <a:t>х</a:t>
            </a:r>
            <a:r>
              <a:rPr lang="ru-RU" sz="2400" b="1" baseline="30000">
                <a:solidFill>
                  <a:srgbClr val="0070C0"/>
                </a:solidFill>
                <a:latin typeface="Tahoma" pitchFamily="34" charset="0"/>
              </a:rPr>
              <a:t>2</a:t>
            </a:r>
            <a:r>
              <a:rPr lang="ru-RU" sz="2400" b="1">
                <a:solidFill>
                  <a:srgbClr val="0070C0"/>
                </a:solidFill>
                <a:latin typeface="Tahoma" pitchFamily="34" charset="0"/>
              </a:rPr>
              <a:t> + 7 х + 12 =</a:t>
            </a:r>
            <a:r>
              <a:rPr lang="en-US" sz="2400" b="1">
                <a:solidFill>
                  <a:srgbClr val="0070C0"/>
                </a:solidFill>
                <a:latin typeface="Tahoma" pitchFamily="34" charset="0"/>
              </a:rPr>
              <a:t>     </a:t>
            </a:r>
            <a:r>
              <a:rPr lang="ru-RU" sz="2400" b="1">
                <a:solidFill>
                  <a:srgbClr val="0070C0"/>
                </a:solidFill>
                <a:latin typeface="Tahoma" pitchFamily="34" charset="0"/>
              </a:rPr>
              <a:t> (  </a:t>
            </a:r>
            <a:r>
              <a:rPr lang="en-US" sz="2400" b="1">
                <a:solidFill>
                  <a:srgbClr val="0070C0"/>
                </a:solidFill>
                <a:latin typeface="Tahoma" pitchFamily="34" charset="0"/>
              </a:rPr>
              <a:t>x</a:t>
            </a:r>
            <a:r>
              <a:rPr lang="ru-RU" sz="2400" b="1">
                <a:solidFill>
                  <a:srgbClr val="0070C0"/>
                </a:solidFill>
                <a:latin typeface="Tahoma" pitchFamily="34" charset="0"/>
              </a:rPr>
              <a:t>  -    </a:t>
            </a:r>
            <a:r>
              <a:rPr lang="en-US" sz="2400" b="1">
                <a:solidFill>
                  <a:srgbClr val="0070C0"/>
                </a:solidFill>
                <a:latin typeface="Tahoma" pitchFamily="34" charset="0"/>
              </a:rPr>
              <a:t>  </a:t>
            </a:r>
            <a:r>
              <a:rPr lang="ru-RU" sz="2400" b="1">
                <a:solidFill>
                  <a:srgbClr val="0070C0"/>
                </a:solidFill>
                <a:latin typeface="Tahoma" pitchFamily="34" charset="0"/>
              </a:rPr>
              <a:t> </a:t>
            </a:r>
            <a:r>
              <a:rPr lang="en-US" sz="2400" b="1">
                <a:solidFill>
                  <a:srgbClr val="0070C0"/>
                </a:solidFill>
                <a:latin typeface="Tahoma" pitchFamily="34" charset="0"/>
              </a:rPr>
              <a:t>  </a:t>
            </a:r>
            <a:r>
              <a:rPr lang="ru-RU" sz="2400" b="1">
                <a:solidFill>
                  <a:srgbClr val="0070C0"/>
                </a:solidFill>
                <a:latin typeface="Tahoma" pitchFamily="34" charset="0"/>
              </a:rPr>
              <a:t>) (  </a:t>
            </a:r>
            <a:r>
              <a:rPr lang="en-US" sz="2400" b="1">
                <a:solidFill>
                  <a:srgbClr val="0070C0"/>
                </a:solidFill>
                <a:latin typeface="Tahoma" pitchFamily="34" charset="0"/>
              </a:rPr>
              <a:t>x</a:t>
            </a:r>
            <a:r>
              <a:rPr lang="ru-RU" sz="2400" b="1">
                <a:solidFill>
                  <a:srgbClr val="0070C0"/>
                </a:solidFill>
                <a:latin typeface="Tahoma" pitchFamily="34" charset="0"/>
              </a:rPr>
              <a:t>  -   </a:t>
            </a:r>
            <a:r>
              <a:rPr lang="en-US" sz="2400" b="1">
                <a:solidFill>
                  <a:srgbClr val="0070C0"/>
                </a:solidFill>
                <a:latin typeface="Tahoma" pitchFamily="34" charset="0"/>
              </a:rPr>
              <a:t> </a:t>
            </a:r>
            <a:r>
              <a:rPr lang="ru-RU" sz="2400" b="1">
                <a:solidFill>
                  <a:srgbClr val="0070C0"/>
                </a:solidFill>
                <a:latin typeface="Tahoma" pitchFamily="34" charset="0"/>
              </a:rPr>
              <a:t> </a:t>
            </a:r>
            <a:r>
              <a:rPr lang="en-US" sz="2400" b="1">
                <a:solidFill>
                  <a:srgbClr val="0070C0"/>
                </a:solidFill>
                <a:latin typeface="Tahoma" pitchFamily="34" charset="0"/>
              </a:rPr>
              <a:t> </a:t>
            </a:r>
            <a:r>
              <a:rPr lang="ru-RU" sz="2400" b="1">
                <a:solidFill>
                  <a:srgbClr val="0070C0"/>
                </a:solidFill>
                <a:latin typeface="Tahoma" pitchFamily="34" charset="0"/>
              </a:rPr>
              <a:t> </a:t>
            </a:r>
            <a:r>
              <a:rPr lang="en-US" sz="2400" b="1">
                <a:solidFill>
                  <a:srgbClr val="0070C0"/>
                </a:solidFill>
                <a:latin typeface="Tahoma" pitchFamily="34" charset="0"/>
              </a:rPr>
              <a:t> </a:t>
            </a:r>
            <a:r>
              <a:rPr lang="ru-RU" sz="2400" b="1">
                <a:solidFill>
                  <a:srgbClr val="0070C0"/>
                </a:solidFill>
                <a:latin typeface="Tahoma" pitchFamily="34" charset="0"/>
              </a:rPr>
              <a:t>)</a:t>
            </a:r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auto">
          <a:xfrm>
            <a:off x="228600" y="2133600"/>
            <a:ext cx="669766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0070C0"/>
                </a:solidFill>
                <a:latin typeface="Tahoma" pitchFamily="34" charset="0"/>
              </a:rPr>
              <a:t>5</a:t>
            </a:r>
            <a:r>
              <a:rPr lang="ru-RU" sz="2400" b="1">
                <a:solidFill>
                  <a:srgbClr val="0070C0"/>
                </a:solidFill>
                <a:latin typeface="Tahoma" pitchFamily="34" charset="0"/>
              </a:rPr>
              <a:t>х</a:t>
            </a:r>
            <a:r>
              <a:rPr lang="ru-RU" sz="2400" b="1" baseline="30000">
                <a:solidFill>
                  <a:srgbClr val="0070C0"/>
                </a:solidFill>
                <a:latin typeface="Tahoma" pitchFamily="34" charset="0"/>
              </a:rPr>
              <a:t>2</a:t>
            </a:r>
            <a:r>
              <a:rPr lang="ru-RU" sz="2400" b="1">
                <a:solidFill>
                  <a:srgbClr val="0070C0"/>
                </a:solidFill>
                <a:latin typeface="Tahoma" pitchFamily="34" charset="0"/>
              </a:rPr>
              <a:t> + </a:t>
            </a:r>
            <a:r>
              <a:rPr lang="en-US" sz="2400" b="1">
                <a:solidFill>
                  <a:srgbClr val="0070C0"/>
                </a:solidFill>
                <a:latin typeface="Tahoma" pitchFamily="34" charset="0"/>
              </a:rPr>
              <a:t>2</a:t>
            </a:r>
            <a:r>
              <a:rPr lang="ru-RU" sz="2400" b="1">
                <a:solidFill>
                  <a:srgbClr val="0070C0"/>
                </a:solidFill>
                <a:latin typeface="Tahoma" pitchFamily="34" charset="0"/>
              </a:rPr>
              <a:t> х </a:t>
            </a:r>
            <a:r>
              <a:rPr lang="en-US" sz="2400" b="1">
                <a:solidFill>
                  <a:srgbClr val="0070C0"/>
                </a:solidFill>
                <a:latin typeface="Tahoma" pitchFamily="34" charset="0"/>
              </a:rPr>
              <a:t>- 3</a:t>
            </a:r>
            <a:r>
              <a:rPr lang="ru-RU" sz="2400" b="1">
                <a:solidFill>
                  <a:srgbClr val="0070C0"/>
                </a:solidFill>
                <a:latin typeface="Tahoma" pitchFamily="34" charset="0"/>
              </a:rPr>
              <a:t> = </a:t>
            </a:r>
            <a:r>
              <a:rPr lang="en-US" sz="2400" b="1">
                <a:solidFill>
                  <a:srgbClr val="0070C0"/>
                </a:solidFill>
                <a:latin typeface="Tahoma" pitchFamily="34" charset="0"/>
              </a:rPr>
              <a:t>      </a:t>
            </a:r>
            <a:r>
              <a:rPr lang="ru-RU" sz="2400" b="1">
                <a:solidFill>
                  <a:srgbClr val="0070C0"/>
                </a:solidFill>
                <a:latin typeface="Tahoma" pitchFamily="34" charset="0"/>
              </a:rPr>
              <a:t>(  </a:t>
            </a:r>
            <a:r>
              <a:rPr lang="en-US" sz="2400" b="1">
                <a:solidFill>
                  <a:srgbClr val="0070C0"/>
                </a:solidFill>
                <a:latin typeface="Tahoma" pitchFamily="34" charset="0"/>
              </a:rPr>
              <a:t>x</a:t>
            </a:r>
            <a:r>
              <a:rPr lang="ru-RU" sz="2400" b="1">
                <a:solidFill>
                  <a:srgbClr val="0070C0"/>
                </a:solidFill>
                <a:latin typeface="Tahoma" pitchFamily="34" charset="0"/>
              </a:rPr>
              <a:t>  -     </a:t>
            </a:r>
            <a:r>
              <a:rPr lang="en-US" sz="2400" b="1">
                <a:solidFill>
                  <a:srgbClr val="0070C0"/>
                </a:solidFill>
                <a:latin typeface="Tahoma" pitchFamily="34" charset="0"/>
              </a:rPr>
              <a:t>    </a:t>
            </a:r>
            <a:r>
              <a:rPr lang="ru-RU" sz="2400" b="1">
                <a:solidFill>
                  <a:srgbClr val="0070C0"/>
                </a:solidFill>
                <a:latin typeface="Tahoma" pitchFamily="34" charset="0"/>
              </a:rPr>
              <a:t>) (  </a:t>
            </a:r>
            <a:r>
              <a:rPr lang="en-US" sz="2400" b="1">
                <a:solidFill>
                  <a:srgbClr val="0070C0"/>
                </a:solidFill>
                <a:latin typeface="Tahoma" pitchFamily="34" charset="0"/>
              </a:rPr>
              <a:t>x</a:t>
            </a:r>
            <a:r>
              <a:rPr lang="ru-RU" sz="2400" b="1">
                <a:solidFill>
                  <a:srgbClr val="0070C0"/>
                </a:solidFill>
                <a:latin typeface="Tahoma" pitchFamily="34" charset="0"/>
              </a:rPr>
              <a:t>  -    </a:t>
            </a:r>
            <a:r>
              <a:rPr lang="en-US" sz="2400" b="1">
                <a:solidFill>
                  <a:srgbClr val="0070C0"/>
                </a:solidFill>
                <a:latin typeface="Tahoma" pitchFamily="34" charset="0"/>
              </a:rPr>
              <a:t> </a:t>
            </a:r>
            <a:r>
              <a:rPr lang="ru-RU" sz="2400" b="1">
                <a:solidFill>
                  <a:srgbClr val="0070C0"/>
                </a:solidFill>
                <a:latin typeface="Tahoma" pitchFamily="34" charset="0"/>
              </a:rPr>
              <a:t> </a:t>
            </a:r>
            <a:r>
              <a:rPr lang="en-US" sz="2400" b="1">
                <a:solidFill>
                  <a:srgbClr val="0070C0"/>
                </a:solidFill>
                <a:latin typeface="Tahoma" pitchFamily="34" charset="0"/>
              </a:rPr>
              <a:t>   </a:t>
            </a:r>
            <a:r>
              <a:rPr lang="ru-RU" sz="2400" b="1">
                <a:solidFill>
                  <a:srgbClr val="0070C0"/>
                </a:solidFill>
                <a:latin typeface="Tahoma" pitchFamily="34" charset="0"/>
              </a:rPr>
              <a:t>)</a:t>
            </a: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3429000" y="4114800"/>
            <a:ext cx="434975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800">
                <a:solidFill>
                  <a:srgbClr val="0070C0"/>
                </a:solidFill>
                <a:latin typeface="Cambria Math" pitchFamily="18" charset="0"/>
              </a:rPr>
              <a:t>₌</a:t>
            </a:r>
            <a:endParaRPr lang="ru-RU" sz="4800">
              <a:solidFill>
                <a:srgbClr val="0070C0"/>
              </a:solidFill>
            </a:endParaRP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6934200" y="4114800"/>
            <a:ext cx="434975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800">
                <a:solidFill>
                  <a:srgbClr val="0070C0"/>
                </a:solidFill>
                <a:latin typeface="Cambria Math" pitchFamily="18" charset="0"/>
              </a:rPr>
              <a:t>₌</a:t>
            </a:r>
            <a:endParaRPr lang="ru-RU" sz="4800">
              <a:solidFill>
                <a:srgbClr val="0070C0"/>
              </a:solidFill>
            </a:endParaRPr>
          </a:p>
        </p:txBody>
      </p:sp>
      <p:sp>
        <p:nvSpPr>
          <p:cNvPr id="23" name="Oval 119"/>
          <p:cNvSpPr>
            <a:spLocks noChangeArrowheads="1"/>
          </p:cNvSpPr>
          <p:nvPr/>
        </p:nvSpPr>
        <p:spPr bwMode="auto">
          <a:xfrm>
            <a:off x="3810000" y="1143000"/>
            <a:ext cx="914400" cy="457200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66FFFF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18900000" algn="ctr" rotWithShape="0">
              <a:srgbClr val="0000FF">
                <a:alpha val="50000"/>
              </a:srgb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3600" b="1" dirty="0">
                <a:solidFill>
                  <a:srgbClr val="FF0000"/>
                </a:solidFill>
              </a:rPr>
              <a:t>+3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24" name="Oval 119"/>
          <p:cNvSpPr>
            <a:spLocks noChangeArrowheads="1"/>
          </p:cNvSpPr>
          <p:nvPr/>
        </p:nvSpPr>
        <p:spPr bwMode="auto">
          <a:xfrm>
            <a:off x="5943600" y="1828800"/>
            <a:ext cx="457200" cy="1143000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66FFFF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18900000" algn="ctr" rotWithShape="0">
              <a:srgbClr val="0000FF">
                <a:alpha val="50000"/>
              </a:srgb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3600" b="1" u="sng" dirty="0">
                <a:solidFill>
                  <a:srgbClr val="FF0000"/>
                </a:solidFill>
              </a:rPr>
              <a:t>3</a:t>
            </a:r>
          </a:p>
          <a:p>
            <a:pPr algn="ctr">
              <a:defRPr/>
            </a:pPr>
            <a:r>
              <a:rPr lang="en-US" sz="3600" b="1" dirty="0">
                <a:solidFill>
                  <a:srgbClr val="FF0000"/>
                </a:solidFill>
              </a:rPr>
              <a:t>5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25" name="Oval 119"/>
          <p:cNvSpPr>
            <a:spLocks noChangeArrowheads="1"/>
          </p:cNvSpPr>
          <p:nvPr/>
        </p:nvSpPr>
        <p:spPr bwMode="auto">
          <a:xfrm>
            <a:off x="2667000" y="1981200"/>
            <a:ext cx="381000" cy="685800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66FFFF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18900000" algn="ctr" rotWithShape="0">
              <a:srgbClr val="0000FF">
                <a:alpha val="50000"/>
              </a:srgb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3600" b="1" dirty="0">
                <a:solidFill>
                  <a:srgbClr val="FF0000"/>
                </a:solidFill>
              </a:rPr>
              <a:t>5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27" name="Oval 119"/>
          <p:cNvSpPr>
            <a:spLocks noChangeArrowheads="1"/>
          </p:cNvSpPr>
          <p:nvPr/>
        </p:nvSpPr>
        <p:spPr bwMode="auto">
          <a:xfrm>
            <a:off x="5638800" y="1143000"/>
            <a:ext cx="914400" cy="457200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66FFFF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18900000" algn="ctr" rotWithShape="0">
              <a:srgbClr val="0000FF">
                <a:alpha val="50000"/>
              </a:srgb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3600" b="1" dirty="0">
                <a:solidFill>
                  <a:srgbClr val="FF0000"/>
                </a:solidFill>
              </a:rPr>
              <a:t>+4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28" name="Oval 119"/>
          <p:cNvSpPr>
            <a:spLocks noChangeArrowheads="1"/>
          </p:cNvSpPr>
          <p:nvPr/>
        </p:nvSpPr>
        <p:spPr bwMode="auto">
          <a:xfrm>
            <a:off x="3733800" y="2133600"/>
            <a:ext cx="914400" cy="457200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66FFFF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18900000" algn="ctr" rotWithShape="0">
              <a:srgbClr val="0000FF">
                <a:alpha val="50000"/>
              </a:srgb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3600" b="1" dirty="0">
                <a:solidFill>
                  <a:srgbClr val="FF0000"/>
                </a:solidFill>
              </a:rPr>
              <a:t>+1</a:t>
            </a:r>
            <a:endParaRPr lang="ru-RU" sz="3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500"/>
                            </p:stCondLst>
                            <p:childTnLst>
                              <p:par>
                                <p:cTn id="33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000"/>
                            </p:stCondLst>
                            <p:childTnLst>
                              <p:par>
                                <p:cTn id="38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419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000"/>
                            </p:stCondLst>
                            <p:childTnLst>
                              <p:par>
                                <p:cTn id="5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500"/>
                            </p:stCondLst>
                            <p:childTnLst>
                              <p:par>
                                <p:cTn id="5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419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2000"/>
                            </p:stCondLst>
                            <p:childTnLst>
                              <p:par>
                                <p:cTn id="6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2500"/>
                            </p:stCondLst>
                            <p:childTnLst>
                              <p:par>
                                <p:cTn id="6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419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4" grpId="0"/>
      <p:bldP spid="16" grpId="0"/>
      <p:bldP spid="17" grpId="0"/>
      <p:bldP spid="18" grpId="0"/>
      <p:bldP spid="21" grpId="0"/>
      <p:bldP spid="23" grpId="0" animBg="1"/>
      <p:bldP spid="24" grpId="0" animBg="1"/>
      <p:bldP spid="25" grpId="0" animBg="1"/>
      <p:bldP spid="27" grpId="0" animBg="1"/>
      <p:bldP spid="2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09600" y="457200"/>
            <a:ext cx="8448675" cy="11080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400" b="1" kern="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ИСПОЛЬЗУЯ </a:t>
            </a:r>
            <a:r>
              <a:rPr lang="ru-RU" sz="2400" b="1" kern="0" dirty="0">
                <a:solidFill>
                  <a:srgbClr val="CC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«МЕТОД ПЕРЕБРОСКИ» </a:t>
            </a:r>
            <a:r>
              <a:rPr lang="ru-RU" sz="2400" b="1" kern="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ПРИДУМАЙТЕ </a:t>
            </a:r>
          </a:p>
          <a:p>
            <a:pPr>
              <a:defRPr/>
            </a:pPr>
            <a:r>
              <a:rPr lang="ru-RU" sz="2400" b="1" kern="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УРАВНЕНИЯ С РАЦИОНАЛЬНЫМИ КОРНЯМИ</a:t>
            </a:r>
          </a:p>
          <a:p>
            <a:pPr>
              <a:defRPr/>
            </a:pPr>
            <a:r>
              <a:rPr lang="ru-RU" b="1" kern="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                                                                    </a:t>
            </a:r>
            <a:r>
              <a:rPr lang="ru-RU" b="1" kern="0" dirty="0">
                <a:solidFill>
                  <a:srgbClr val="CC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Работа в группах </a:t>
            </a:r>
          </a:p>
        </p:txBody>
      </p:sp>
      <p:sp>
        <p:nvSpPr>
          <p:cNvPr id="23555" name="Прямоугольник 2"/>
          <p:cNvSpPr>
            <a:spLocks noChangeArrowheads="1"/>
          </p:cNvSpPr>
          <p:nvPr/>
        </p:nvSpPr>
        <p:spPr bwMode="auto">
          <a:xfrm>
            <a:off x="0" y="1371600"/>
            <a:ext cx="6461125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 i="1">
                <a:solidFill>
                  <a:srgbClr val="0070C0"/>
                </a:solidFill>
                <a:latin typeface="Tahoma" pitchFamily="34" charset="0"/>
              </a:rPr>
              <a:t>ВОЗЬМИТЕ ЗА ИСХОДНОЕ СЛЕДУЮЩЕЕ УРАВНЕНИЕ</a:t>
            </a:r>
          </a:p>
          <a:p>
            <a:r>
              <a:rPr lang="ru-RU" sz="2800" b="1">
                <a:solidFill>
                  <a:srgbClr val="CC0099"/>
                </a:solidFill>
                <a:latin typeface="Tahoma" pitchFamily="34" charset="0"/>
              </a:rPr>
              <a:t>х</a:t>
            </a:r>
            <a:r>
              <a:rPr lang="ru-RU" sz="2800" b="1" baseline="30000">
                <a:solidFill>
                  <a:srgbClr val="CC0099"/>
                </a:solidFill>
                <a:latin typeface="Tahoma" pitchFamily="34" charset="0"/>
              </a:rPr>
              <a:t>2</a:t>
            </a:r>
            <a:r>
              <a:rPr lang="ru-RU" sz="2800" b="1">
                <a:solidFill>
                  <a:srgbClr val="CC0099"/>
                </a:solidFill>
                <a:latin typeface="Tahoma" pitchFamily="34" charset="0"/>
              </a:rPr>
              <a:t> - 5 х + 6 =0</a:t>
            </a:r>
            <a:r>
              <a:rPr lang="en-US" sz="2800" b="1">
                <a:solidFill>
                  <a:srgbClr val="CC0099"/>
                </a:solidFill>
                <a:latin typeface="Tahoma" pitchFamily="34" charset="0"/>
              </a:rPr>
              <a:t> </a:t>
            </a:r>
            <a:endParaRPr lang="ru-RU" sz="2800">
              <a:solidFill>
                <a:srgbClr val="CC0099"/>
              </a:solidFill>
            </a:endParaRPr>
          </a:p>
        </p:txBody>
      </p:sp>
      <p:sp>
        <p:nvSpPr>
          <p:cNvPr id="4" name="AutoShape 6"/>
          <p:cNvSpPr>
            <a:spLocks noChangeArrowheads="1"/>
          </p:cNvSpPr>
          <p:nvPr/>
        </p:nvSpPr>
        <p:spPr bwMode="auto">
          <a:xfrm rot="5400000">
            <a:off x="4191000" y="2438400"/>
            <a:ext cx="5105400" cy="3733800"/>
          </a:xfrm>
          <a:prstGeom prst="wedgeEllipseCallout">
            <a:avLst>
              <a:gd name="adj1" fmla="val -40861"/>
              <a:gd name="adj2" fmla="val 30398"/>
            </a:avLst>
          </a:prstGeom>
          <a:gradFill rotWithShape="1">
            <a:gsLst>
              <a:gs pos="0">
                <a:srgbClr val="FF00FF"/>
              </a:gs>
              <a:gs pos="50000">
                <a:srgbClr val="FFFFFF"/>
              </a:gs>
              <a:gs pos="100000">
                <a:srgbClr val="FF00FF"/>
              </a:gs>
            </a:gsLst>
            <a:lin ang="18900000" scaled="1"/>
          </a:gra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00FF"/>
            </a:extrusionClr>
          </a:sp3d>
        </p:spPr>
        <p:txBody>
          <a:bodyPr>
            <a:flatTx/>
          </a:bodyPr>
          <a:lstStyle/>
          <a:p>
            <a:pPr algn="ctr"/>
            <a:endParaRPr lang="ru-RU" sz="2400" b="1">
              <a:solidFill>
                <a:srgbClr val="FF0000"/>
              </a:solidFill>
            </a:endParaRPr>
          </a:p>
        </p:txBody>
      </p:sp>
      <p:sp>
        <p:nvSpPr>
          <p:cNvPr id="6" name="TextBox 2"/>
          <p:cNvSpPr txBox="1">
            <a:spLocks noChangeArrowheads="1"/>
          </p:cNvSpPr>
          <p:nvPr/>
        </p:nvSpPr>
        <p:spPr bwMode="auto">
          <a:xfrm>
            <a:off x="304800" y="2438400"/>
            <a:ext cx="3810000" cy="6124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14350" indent="-514350">
              <a:lnSpc>
                <a:spcPct val="150000"/>
              </a:lnSpc>
              <a:buFontTx/>
              <a:buAutoNum type="arabicParenR"/>
            </a:pPr>
            <a:r>
              <a:rPr lang="ru-RU" sz="2400" b="1">
                <a:solidFill>
                  <a:srgbClr val="0070C0"/>
                </a:solidFill>
                <a:latin typeface="Tahoma" pitchFamily="34" charset="0"/>
              </a:rPr>
              <a:t> 2х</a:t>
            </a:r>
            <a:r>
              <a:rPr lang="ru-RU" sz="2400" b="1" baseline="30000">
                <a:solidFill>
                  <a:srgbClr val="0070C0"/>
                </a:solidFill>
                <a:latin typeface="Tahoma" pitchFamily="34" charset="0"/>
              </a:rPr>
              <a:t>2</a:t>
            </a:r>
            <a:r>
              <a:rPr lang="ru-RU" sz="2400" b="1">
                <a:solidFill>
                  <a:srgbClr val="0070C0"/>
                </a:solidFill>
                <a:latin typeface="Tahoma" pitchFamily="34" charset="0"/>
              </a:rPr>
              <a:t>-5 х+3=0</a:t>
            </a:r>
          </a:p>
          <a:p>
            <a:pPr marL="514350" indent="-514350">
              <a:lnSpc>
                <a:spcPct val="150000"/>
              </a:lnSpc>
              <a:buFontTx/>
              <a:buAutoNum type="arabicParenR"/>
            </a:pPr>
            <a:r>
              <a:rPr lang="ru-RU" sz="2400" b="1">
                <a:solidFill>
                  <a:srgbClr val="0070C0"/>
                </a:solidFill>
                <a:latin typeface="Tahoma" pitchFamily="34" charset="0"/>
              </a:rPr>
              <a:t> -2х</a:t>
            </a:r>
            <a:r>
              <a:rPr lang="ru-RU" sz="2400" b="1" baseline="30000">
                <a:solidFill>
                  <a:srgbClr val="0070C0"/>
                </a:solidFill>
                <a:latin typeface="Tahoma" pitchFamily="34" charset="0"/>
              </a:rPr>
              <a:t>2</a:t>
            </a:r>
            <a:r>
              <a:rPr lang="ru-RU" sz="2400" b="1">
                <a:solidFill>
                  <a:srgbClr val="0070C0"/>
                </a:solidFill>
                <a:latin typeface="Tahoma" pitchFamily="34" charset="0"/>
              </a:rPr>
              <a:t>-5 х-3=0</a:t>
            </a:r>
          </a:p>
          <a:p>
            <a:pPr marL="514350" indent="-514350">
              <a:lnSpc>
                <a:spcPct val="150000"/>
              </a:lnSpc>
              <a:buFontTx/>
              <a:buAutoNum type="arabicParenR"/>
            </a:pPr>
            <a:r>
              <a:rPr lang="ru-RU" sz="2400" b="1">
                <a:solidFill>
                  <a:srgbClr val="0070C0"/>
                </a:solidFill>
                <a:latin typeface="Tahoma" pitchFamily="34" charset="0"/>
              </a:rPr>
              <a:t> х</a:t>
            </a:r>
            <a:r>
              <a:rPr lang="ru-RU" sz="2400" b="1" baseline="30000">
                <a:solidFill>
                  <a:srgbClr val="0070C0"/>
                </a:solidFill>
                <a:latin typeface="Tahoma" pitchFamily="34" charset="0"/>
              </a:rPr>
              <a:t>2</a:t>
            </a:r>
            <a:r>
              <a:rPr lang="ru-RU" sz="2400" b="1">
                <a:solidFill>
                  <a:srgbClr val="0070C0"/>
                </a:solidFill>
                <a:latin typeface="Tahoma" pitchFamily="34" charset="0"/>
              </a:rPr>
              <a:t>+5 х+6=0</a:t>
            </a:r>
          </a:p>
          <a:p>
            <a:pPr marL="514350" indent="-514350">
              <a:lnSpc>
                <a:spcPct val="150000"/>
              </a:lnSpc>
              <a:buFontTx/>
              <a:buAutoNum type="arabicParenR"/>
            </a:pPr>
            <a:r>
              <a:rPr lang="ru-RU" sz="2400" b="1">
                <a:solidFill>
                  <a:srgbClr val="0070C0"/>
                </a:solidFill>
                <a:latin typeface="Tahoma" pitchFamily="34" charset="0"/>
              </a:rPr>
              <a:t> 3х</a:t>
            </a:r>
            <a:r>
              <a:rPr lang="ru-RU" sz="2400" b="1" baseline="30000">
                <a:solidFill>
                  <a:srgbClr val="0070C0"/>
                </a:solidFill>
                <a:latin typeface="Tahoma" pitchFamily="34" charset="0"/>
              </a:rPr>
              <a:t>2</a:t>
            </a:r>
            <a:r>
              <a:rPr lang="ru-RU" sz="2400" b="1">
                <a:solidFill>
                  <a:srgbClr val="0070C0"/>
                </a:solidFill>
                <a:latin typeface="Tahoma" pitchFamily="34" charset="0"/>
              </a:rPr>
              <a:t>-5 х+2=0</a:t>
            </a:r>
          </a:p>
          <a:p>
            <a:pPr marL="514350" indent="-514350">
              <a:lnSpc>
                <a:spcPct val="150000"/>
              </a:lnSpc>
              <a:buFontTx/>
              <a:buAutoNum type="arabicParenR"/>
            </a:pPr>
            <a:r>
              <a:rPr lang="ru-RU" sz="2400" b="1">
                <a:solidFill>
                  <a:srgbClr val="0070C0"/>
                </a:solidFill>
                <a:latin typeface="Tahoma" pitchFamily="34" charset="0"/>
              </a:rPr>
              <a:t> 3х</a:t>
            </a:r>
            <a:r>
              <a:rPr lang="ru-RU" sz="2400" b="1" baseline="30000">
                <a:solidFill>
                  <a:srgbClr val="0070C0"/>
                </a:solidFill>
                <a:latin typeface="Tahoma" pitchFamily="34" charset="0"/>
              </a:rPr>
              <a:t>2</a:t>
            </a:r>
            <a:r>
              <a:rPr lang="ru-RU" sz="2400" b="1">
                <a:solidFill>
                  <a:srgbClr val="0070C0"/>
                </a:solidFill>
                <a:latin typeface="Tahoma" pitchFamily="34" charset="0"/>
              </a:rPr>
              <a:t>+5 х+2=0</a:t>
            </a:r>
          </a:p>
          <a:p>
            <a:pPr marL="514350" indent="-514350">
              <a:lnSpc>
                <a:spcPct val="150000"/>
              </a:lnSpc>
              <a:buFontTx/>
              <a:buAutoNum type="arabicParenR"/>
            </a:pPr>
            <a:r>
              <a:rPr lang="ru-RU" sz="2400" b="1">
                <a:solidFill>
                  <a:srgbClr val="0070C0"/>
                </a:solidFill>
                <a:latin typeface="Tahoma" pitchFamily="34" charset="0"/>
              </a:rPr>
              <a:t> 6х</a:t>
            </a:r>
            <a:r>
              <a:rPr lang="ru-RU" sz="2400" b="1" baseline="30000">
                <a:solidFill>
                  <a:srgbClr val="0070C0"/>
                </a:solidFill>
                <a:latin typeface="Tahoma" pitchFamily="34" charset="0"/>
              </a:rPr>
              <a:t>2</a:t>
            </a:r>
            <a:r>
              <a:rPr lang="ru-RU" sz="2400" b="1">
                <a:solidFill>
                  <a:srgbClr val="0070C0"/>
                </a:solidFill>
                <a:latin typeface="Tahoma" pitchFamily="34" charset="0"/>
              </a:rPr>
              <a:t>-5 х+1=0</a:t>
            </a:r>
          </a:p>
          <a:p>
            <a:pPr marL="514350" indent="-514350">
              <a:lnSpc>
                <a:spcPct val="150000"/>
              </a:lnSpc>
              <a:buFontTx/>
              <a:buAutoNum type="arabicParenR"/>
            </a:pPr>
            <a:r>
              <a:rPr lang="ru-RU" sz="2400" b="1">
                <a:solidFill>
                  <a:srgbClr val="0070C0"/>
                </a:solidFill>
                <a:latin typeface="Tahoma" pitchFamily="34" charset="0"/>
              </a:rPr>
              <a:t> 6х</a:t>
            </a:r>
            <a:r>
              <a:rPr lang="ru-RU" sz="2400" b="1" baseline="30000">
                <a:solidFill>
                  <a:srgbClr val="0070C0"/>
                </a:solidFill>
                <a:latin typeface="Tahoma" pitchFamily="34" charset="0"/>
              </a:rPr>
              <a:t>2</a:t>
            </a:r>
            <a:r>
              <a:rPr lang="ru-RU" sz="2400" b="1">
                <a:solidFill>
                  <a:srgbClr val="0070C0"/>
                </a:solidFill>
                <a:latin typeface="Tahoma" pitchFamily="34" charset="0"/>
              </a:rPr>
              <a:t>+5 х+1=0</a:t>
            </a:r>
          </a:p>
          <a:p>
            <a:pPr marL="514350" indent="-514350">
              <a:buFontTx/>
              <a:buAutoNum type="arabicParenR"/>
            </a:pPr>
            <a:endParaRPr lang="ru-RU" sz="2800" b="1">
              <a:solidFill>
                <a:srgbClr val="0070C0"/>
              </a:solidFill>
              <a:latin typeface="Tahoma" pitchFamily="34" charset="0"/>
            </a:endParaRPr>
          </a:p>
          <a:p>
            <a:pPr marL="514350" indent="-514350">
              <a:buFontTx/>
              <a:buAutoNum type="arabicParenR"/>
            </a:pPr>
            <a:endParaRPr lang="ru-RU" sz="2800" b="1">
              <a:solidFill>
                <a:srgbClr val="0070C0"/>
              </a:solidFill>
              <a:latin typeface="Tahoma" pitchFamily="34" charset="0"/>
            </a:endParaRPr>
          </a:p>
          <a:p>
            <a:pPr marL="514350" indent="-514350">
              <a:buFontTx/>
              <a:buAutoNum type="arabicParenR"/>
            </a:pPr>
            <a:endParaRPr lang="ru-RU" sz="2800" b="1">
              <a:solidFill>
                <a:srgbClr val="0070C0"/>
              </a:solidFill>
              <a:latin typeface="Tahoma" pitchFamily="34" charset="0"/>
            </a:endParaRPr>
          </a:p>
          <a:p>
            <a:pPr marL="514350" indent="-514350">
              <a:buFontTx/>
              <a:buAutoNum type="arabicParenR"/>
            </a:pPr>
            <a:endParaRPr lang="ru-RU" sz="2800" b="1">
              <a:solidFill>
                <a:srgbClr val="0070C0"/>
              </a:solidFill>
              <a:latin typeface="Tahoma" pitchFamily="34" charset="0"/>
            </a:endParaRPr>
          </a:p>
          <a:p>
            <a:pPr marL="514350" indent="-514350">
              <a:buFontTx/>
              <a:buAutoNum type="arabicParenR"/>
            </a:pPr>
            <a:endParaRPr lang="ru-RU" sz="2800" b="1">
              <a:solidFill>
                <a:srgbClr val="0070C0"/>
              </a:solidFill>
              <a:latin typeface="Tahoma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6629400" y="2819400"/>
            <a:ext cx="1295400" cy="457200"/>
          </a:xfrm>
          <a:prstGeom prst="rect">
            <a:avLst/>
          </a:prstGeom>
          <a:solidFill>
            <a:schemeClr val="bg1"/>
          </a:solidFill>
          <a:ln w="28575">
            <a:solidFill>
              <a:schemeClr val="hlink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2000" b="1">
                <a:solidFill>
                  <a:srgbClr val="CC0000"/>
                </a:solidFill>
                <a:latin typeface="Tahoma" pitchFamily="34" charset="0"/>
              </a:rPr>
              <a:t>1;    3/2</a:t>
            </a:r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5867400" y="5943600"/>
            <a:ext cx="1295400" cy="457200"/>
          </a:xfrm>
          <a:prstGeom prst="rect">
            <a:avLst/>
          </a:prstGeom>
          <a:solidFill>
            <a:schemeClr val="bg1"/>
          </a:solidFill>
          <a:ln w="28575">
            <a:solidFill>
              <a:schemeClr val="hlink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2000" b="1">
                <a:solidFill>
                  <a:srgbClr val="CC0000"/>
                </a:solidFill>
                <a:latin typeface="Tahoma" pitchFamily="34" charset="0"/>
              </a:rPr>
              <a:t>-1;  -3/2</a:t>
            </a:r>
          </a:p>
        </p:txBody>
      </p:sp>
      <p:sp>
        <p:nvSpPr>
          <p:cNvPr id="10" name="Line 21"/>
          <p:cNvSpPr>
            <a:spLocks noChangeShapeType="1"/>
          </p:cNvSpPr>
          <p:nvPr/>
        </p:nvSpPr>
        <p:spPr bwMode="auto">
          <a:xfrm>
            <a:off x="3048000" y="2819400"/>
            <a:ext cx="3429000" cy="22860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ru-RU"/>
          </a:p>
        </p:txBody>
      </p:sp>
      <p:sp>
        <p:nvSpPr>
          <p:cNvPr id="11" name="Line 21"/>
          <p:cNvSpPr>
            <a:spLocks noChangeShapeType="1"/>
          </p:cNvSpPr>
          <p:nvPr/>
        </p:nvSpPr>
        <p:spPr bwMode="auto">
          <a:xfrm>
            <a:off x="3048000" y="3352800"/>
            <a:ext cx="2819400" cy="297180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ru-RU"/>
          </a:p>
        </p:txBody>
      </p:sp>
      <p:sp>
        <p:nvSpPr>
          <p:cNvPr id="13" name="Line 21"/>
          <p:cNvSpPr>
            <a:spLocks noChangeShapeType="1"/>
          </p:cNvSpPr>
          <p:nvPr/>
        </p:nvSpPr>
        <p:spPr bwMode="auto">
          <a:xfrm>
            <a:off x="2895600" y="3886200"/>
            <a:ext cx="3505200" cy="175260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ru-RU"/>
          </a:p>
        </p:txBody>
      </p:sp>
      <p:sp>
        <p:nvSpPr>
          <p:cNvPr id="14" name="Line 21"/>
          <p:cNvSpPr>
            <a:spLocks noChangeShapeType="1"/>
          </p:cNvSpPr>
          <p:nvPr/>
        </p:nvSpPr>
        <p:spPr bwMode="auto">
          <a:xfrm flipV="1">
            <a:off x="3048000" y="3810000"/>
            <a:ext cx="2362200" cy="60960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ru-RU"/>
          </a:p>
        </p:txBody>
      </p:sp>
      <p:sp>
        <p:nvSpPr>
          <p:cNvPr id="15" name="Line 21"/>
          <p:cNvSpPr>
            <a:spLocks noChangeShapeType="1"/>
          </p:cNvSpPr>
          <p:nvPr/>
        </p:nvSpPr>
        <p:spPr bwMode="auto">
          <a:xfrm flipV="1">
            <a:off x="3124200" y="4876800"/>
            <a:ext cx="2895600" cy="7620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ru-RU"/>
          </a:p>
        </p:txBody>
      </p:sp>
      <p:sp>
        <p:nvSpPr>
          <p:cNvPr id="16" name="Line 21"/>
          <p:cNvSpPr>
            <a:spLocks noChangeShapeType="1"/>
          </p:cNvSpPr>
          <p:nvPr/>
        </p:nvSpPr>
        <p:spPr bwMode="auto">
          <a:xfrm flipV="1">
            <a:off x="3124200" y="4343400"/>
            <a:ext cx="3124200" cy="114300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ru-RU"/>
          </a:p>
        </p:txBody>
      </p:sp>
      <p:sp>
        <p:nvSpPr>
          <p:cNvPr id="17" name="Line 21"/>
          <p:cNvSpPr>
            <a:spLocks noChangeShapeType="1"/>
          </p:cNvSpPr>
          <p:nvPr/>
        </p:nvSpPr>
        <p:spPr bwMode="auto">
          <a:xfrm flipV="1">
            <a:off x="3200400" y="2438400"/>
            <a:ext cx="2667000" cy="358140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ru-RU"/>
          </a:p>
        </p:txBody>
      </p:sp>
      <p:sp>
        <p:nvSpPr>
          <p:cNvPr id="18" name="Rectangle 5"/>
          <p:cNvSpPr>
            <a:spLocks noChangeArrowheads="1"/>
          </p:cNvSpPr>
          <p:nvPr/>
        </p:nvSpPr>
        <p:spPr bwMode="auto">
          <a:xfrm>
            <a:off x="6553200" y="5410200"/>
            <a:ext cx="1295400" cy="457200"/>
          </a:xfrm>
          <a:prstGeom prst="rect">
            <a:avLst/>
          </a:prstGeom>
          <a:solidFill>
            <a:schemeClr val="bg1"/>
          </a:solidFill>
          <a:ln w="28575">
            <a:solidFill>
              <a:schemeClr val="hlink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2000" b="1">
                <a:solidFill>
                  <a:srgbClr val="CC0000"/>
                </a:solidFill>
                <a:latin typeface="Tahoma" pitchFamily="34" charset="0"/>
              </a:rPr>
              <a:t>-3;  -2</a:t>
            </a:r>
          </a:p>
        </p:txBody>
      </p:sp>
      <p:sp>
        <p:nvSpPr>
          <p:cNvPr id="19" name="Rectangle 5"/>
          <p:cNvSpPr>
            <a:spLocks noChangeArrowheads="1"/>
          </p:cNvSpPr>
          <p:nvPr/>
        </p:nvSpPr>
        <p:spPr bwMode="auto">
          <a:xfrm>
            <a:off x="5486400" y="3429000"/>
            <a:ext cx="1295400" cy="457200"/>
          </a:xfrm>
          <a:prstGeom prst="rect">
            <a:avLst/>
          </a:prstGeom>
          <a:solidFill>
            <a:schemeClr val="bg1"/>
          </a:solidFill>
          <a:ln w="28575">
            <a:solidFill>
              <a:schemeClr val="hlink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2000" b="1">
                <a:solidFill>
                  <a:srgbClr val="CC0000"/>
                </a:solidFill>
                <a:latin typeface="Tahoma" pitchFamily="34" charset="0"/>
              </a:rPr>
              <a:t>1;  2/3</a:t>
            </a:r>
          </a:p>
        </p:txBody>
      </p:sp>
      <p:sp>
        <p:nvSpPr>
          <p:cNvPr id="20" name="Rectangle 5"/>
          <p:cNvSpPr>
            <a:spLocks noChangeArrowheads="1"/>
          </p:cNvSpPr>
          <p:nvPr/>
        </p:nvSpPr>
        <p:spPr bwMode="auto">
          <a:xfrm>
            <a:off x="6096000" y="4724400"/>
            <a:ext cx="1295400" cy="457200"/>
          </a:xfrm>
          <a:prstGeom prst="rect">
            <a:avLst/>
          </a:prstGeom>
          <a:solidFill>
            <a:schemeClr val="bg1"/>
          </a:solidFill>
          <a:ln w="28575">
            <a:solidFill>
              <a:schemeClr val="hlink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2000" b="1">
                <a:solidFill>
                  <a:srgbClr val="CC0000"/>
                </a:solidFill>
                <a:latin typeface="Tahoma" pitchFamily="34" charset="0"/>
              </a:rPr>
              <a:t>-1;  -2/3</a:t>
            </a:r>
          </a:p>
        </p:txBody>
      </p:sp>
      <p:sp>
        <p:nvSpPr>
          <p:cNvPr id="21" name="Rectangle 5"/>
          <p:cNvSpPr>
            <a:spLocks noChangeArrowheads="1"/>
          </p:cNvSpPr>
          <p:nvPr/>
        </p:nvSpPr>
        <p:spPr bwMode="auto">
          <a:xfrm>
            <a:off x="6477000" y="4038600"/>
            <a:ext cx="1295400" cy="457200"/>
          </a:xfrm>
          <a:prstGeom prst="rect">
            <a:avLst/>
          </a:prstGeom>
          <a:solidFill>
            <a:schemeClr val="bg1"/>
          </a:solidFill>
          <a:ln w="28575">
            <a:solidFill>
              <a:schemeClr val="hlink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2000" b="1">
                <a:solidFill>
                  <a:srgbClr val="CC0000"/>
                </a:solidFill>
                <a:latin typeface="Tahoma" pitchFamily="34" charset="0"/>
              </a:rPr>
              <a:t>1/2;  1/6</a:t>
            </a:r>
          </a:p>
        </p:txBody>
      </p:sp>
      <p:sp>
        <p:nvSpPr>
          <p:cNvPr id="22" name="Rectangle 5"/>
          <p:cNvSpPr>
            <a:spLocks noChangeArrowheads="1"/>
          </p:cNvSpPr>
          <p:nvPr/>
        </p:nvSpPr>
        <p:spPr bwMode="auto">
          <a:xfrm>
            <a:off x="5943600" y="2209800"/>
            <a:ext cx="1600200" cy="457200"/>
          </a:xfrm>
          <a:prstGeom prst="rect">
            <a:avLst/>
          </a:prstGeom>
          <a:solidFill>
            <a:schemeClr val="bg1"/>
          </a:solidFill>
          <a:ln w="28575">
            <a:solidFill>
              <a:schemeClr val="hlink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2000" b="1">
                <a:solidFill>
                  <a:srgbClr val="CC0000"/>
                </a:solidFill>
                <a:latin typeface="Tahoma" pitchFamily="34" charset="0"/>
              </a:rPr>
              <a:t>-1/2;  -1/3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500"/>
                            </p:stCondLst>
                            <p:childTnLst>
                              <p:par>
                                <p:cTn id="4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2000"/>
                            </p:stCondLst>
                            <p:childTnLst>
                              <p:par>
                                <p:cTn id="5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2500"/>
                            </p:stCondLst>
                            <p:childTnLst>
                              <p:par>
                                <p:cTn id="5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3000"/>
                            </p:stCondLst>
                            <p:childTnLst>
                              <p:par>
                                <p:cTn id="6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/>
      <p:bldP spid="8" grpId="0" animBg="1"/>
      <p:bldP spid="9" grpId="0" animBg="1"/>
      <p:bldP spid="10" grpId="0" animBg="1"/>
      <p:bldP spid="11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ChangeArrowheads="1"/>
          </p:cNvSpPr>
          <p:nvPr/>
        </p:nvSpPr>
        <p:spPr bwMode="auto">
          <a:xfrm>
            <a:off x="685800" y="304800"/>
            <a:ext cx="7924800" cy="990600"/>
          </a:xfrm>
          <a:prstGeom prst="rect">
            <a:avLst/>
          </a:prstGeom>
          <a:solidFill>
            <a:schemeClr val="bg1"/>
          </a:solidFill>
          <a:ln w="28575">
            <a:solidFill>
              <a:schemeClr val="hlink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800" b="1">
                <a:solidFill>
                  <a:srgbClr val="0070C0"/>
                </a:solidFill>
                <a:latin typeface="Tahoma" pitchFamily="34" charset="0"/>
              </a:rPr>
              <a:t>Другие способы устного </a:t>
            </a:r>
          </a:p>
          <a:p>
            <a:pPr algn="ctr"/>
            <a:r>
              <a:rPr lang="ru-RU" sz="2800" b="1">
                <a:solidFill>
                  <a:srgbClr val="0070C0"/>
                </a:solidFill>
                <a:latin typeface="Tahoma" pitchFamily="34" charset="0"/>
              </a:rPr>
              <a:t>решения квадратных уравнений </a:t>
            </a:r>
          </a:p>
        </p:txBody>
      </p:sp>
      <p:sp>
        <p:nvSpPr>
          <p:cNvPr id="3" name="TextBox 13"/>
          <p:cNvSpPr txBox="1">
            <a:spLocks noChangeArrowheads="1"/>
          </p:cNvSpPr>
          <p:nvPr/>
        </p:nvSpPr>
        <p:spPr bwMode="auto">
          <a:xfrm>
            <a:off x="304800" y="1524000"/>
            <a:ext cx="4038600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solidFill>
                  <a:srgbClr val="FF0000"/>
                </a:solidFill>
                <a:latin typeface="Tahoma" pitchFamily="34" charset="0"/>
              </a:rPr>
              <a:t>а</a:t>
            </a:r>
            <a:r>
              <a:rPr lang="ru-RU" sz="2400" b="1">
                <a:solidFill>
                  <a:srgbClr val="0070C0"/>
                </a:solidFill>
                <a:latin typeface="Tahoma" pitchFamily="34" charset="0"/>
              </a:rPr>
              <a:t> х</a:t>
            </a:r>
            <a:r>
              <a:rPr lang="ru-RU" sz="2400" b="1" baseline="30000">
                <a:solidFill>
                  <a:srgbClr val="0070C0"/>
                </a:solidFill>
                <a:latin typeface="Tahoma" pitchFamily="34" charset="0"/>
              </a:rPr>
              <a:t>2</a:t>
            </a:r>
            <a:r>
              <a:rPr lang="ru-RU" sz="2400" b="1">
                <a:solidFill>
                  <a:srgbClr val="0070C0"/>
                </a:solidFill>
                <a:latin typeface="Tahoma" pitchFamily="34" charset="0"/>
              </a:rPr>
              <a:t> + </a:t>
            </a:r>
            <a:r>
              <a:rPr lang="ru-RU" sz="2400" b="1">
                <a:solidFill>
                  <a:srgbClr val="FF0000"/>
                </a:solidFill>
                <a:latin typeface="Tahoma" pitchFamily="34" charset="0"/>
              </a:rPr>
              <a:t>(</a:t>
            </a:r>
            <a:r>
              <a:rPr lang="en-US" sz="2400" b="1">
                <a:solidFill>
                  <a:srgbClr val="FF0000"/>
                </a:solidFill>
                <a:latin typeface="Tahoma" pitchFamily="34" charset="0"/>
              </a:rPr>
              <a:t>a</a:t>
            </a:r>
            <a:r>
              <a:rPr lang="en-US" sz="2400" b="1">
                <a:solidFill>
                  <a:srgbClr val="FF0000"/>
                </a:solidFill>
                <a:latin typeface="Cambria Math" pitchFamily="18" charset="0"/>
              </a:rPr>
              <a:t>² +1</a:t>
            </a:r>
            <a:r>
              <a:rPr lang="ru-RU" sz="2400" b="1">
                <a:solidFill>
                  <a:srgbClr val="FF0000"/>
                </a:solidFill>
                <a:latin typeface="Tahoma" pitchFamily="34" charset="0"/>
              </a:rPr>
              <a:t>) </a:t>
            </a:r>
            <a:r>
              <a:rPr lang="en-US" sz="2400" b="1">
                <a:solidFill>
                  <a:srgbClr val="FF0000"/>
                </a:solidFill>
                <a:latin typeface="Tahoma" pitchFamily="34" charset="0"/>
              </a:rPr>
              <a:t> </a:t>
            </a:r>
            <a:r>
              <a:rPr lang="ru-RU" sz="2400" b="1">
                <a:solidFill>
                  <a:srgbClr val="0070C0"/>
                </a:solidFill>
                <a:latin typeface="Tahoma" pitchFamily="34" charset="0"/>
              </a:rPr>
              <a:t>х + </a:t>
            </a:r>
            <a:r>
              <a:rPr lang="en-US" sz="2400" b="1">
                <a:solidFill>
                  <a:srgbClr val="FF0000"/>
                </a:solidFill>
                <a:latin typeface="Tahoma" pitchFamily="34" charset="0"/>
              </a:rPr>
              <a:t>a</a:t>
            </a:r>
            <a:r>
              <a:rPr lang="ru-RU" sz="2400" b="1">
                <a:solidFill>
                  <a:srgbClr val="0070C0"/>
                </a:solidFill>
                <a:latin typeface="Tahoma" pitchFamily="34" charset="0"/>
              </a:rPr>
              <a:t> = 0</a:t>
            </a:r>
            <a:endParaRPr lang="en-US" sz="2400" b="1">
              <a:solidFill>
                <a:srgbClr val="0070C0"/>
              </a:solidFill>
              <a:latin typeface="Tahoma" pitchFamily="34" charset="0"/>
            </a:endParaRPr>
          </a:p>
          <a:p>
            <a:r>
              <a:rPr lang="en-US" sz="2400" b="1">
                <a:solidFill>
                  <a:srgbClr val="0070C0"/>
                </a:solidFill>
                <a:latin typeface="Tahoma" pitchFamily="34" charset="0"/>
              </a:rPr>
              <a:t>a=c</a:t>
            </a:r>
            <a:r>
              <a:rPr lang="ru-RU" sz="2400" b="1">
                <a:solidFill>
                  <a:srgbClr val="0070C0"/>
                </a:solidFill>
                <a:latin typeface="Tahoma" pitchFamily="34" charset="0"/>
              </a:rPr>
              <a:t>; </a:t>
            </a:r>
            <a:r>
              <a:rPr lang="en-US" sz="2400" b="1">
                <a:solidFill>
                  <a:srgbClr val="0070C0"/>
                </a:solidFill>
                <a:latin typeface="Tahoma" pitchFamily="34" charset="0"/>
              </a:rPr>
              <a:t>b= a</a:t>
            </a:r>
            <a:r>
              <a:rPr lang="en-US" sz="2400" b="1">
                <a:solidFill>
                  <a:srgbClr val="0070C0"/>
                </a:solidFill>
                <a:latin typeface="Cambria Math" pitchFamily="18" charset="0"/>
              </a:rPr>
              <a:t>² +1</a:t>
            </a:r>
          </a:p>
          <a:p>
            <a:r>
              <a:rPr lang="en-US" sz="2400" b="1">
                <a:solidFill>
                  <a:srgbClr val="0070C0"/>
                </a:solidFill>
                <a:latin typeface="Tahoma" pitchFamily="34" charset="0"/>
              </a:rPr>
              <a:t>x</a:t>
            </a:r>
            <a:r>
              <a:rPr lang="ru-RU" sz="2400" b="1">
                <a:solidFill>
                  <a:srgbClr val="0070C0"/>
                </a:solidFill>
                <a:latin typeface="Cambria Math" pitchFamily="18" charset="0"/>
              </a:rPr>
              <a:t>₁</a:t>
            </a:r>
            <a:r>
              <a:rPr lang="ru-RU" sz="2400" b="1">
                <a:solidFill>
                  <a:srgbClr val="0070C0"/>
                </a:solidFill>
                <a:latin typeface="Tahoma" pitchFamily="34" charset="0"/>
              </a:rPr>
              <a:t>=</a:t>
            </a:r>
            <a:r>
              <a:rPr lang="ru-RU" sz="2400" b="1">
                <a:solidFill>
                  <a:srgbClr val="FF0000"/>
                </a:solidFill>
                <a:latin typeface="Tahoma" pitchFamily="34" charset="0"/>
              </a:rPr>
              <a:t>а</a:t>
            </a:r>
            <a:r>
              <a:rPr lang="ru-RU" sz="2400" b="1">
                <a:solidFill>
                  <a:srgbClr val="0070C0"/>
                </a:solidFill>
                <a:latin typeface="Tahoma" pitchFamily="34" charset="0"/>
              </a:rPr>
              <a:t>; </a:t>
            </a:r>
          </a:p>
          <a:p>
            <a:r>
              <a:rPr lang="en-US" sz="2400" b="1">
                <a:solidFill>
                  <a:srgbClr val="0070C0"/>
                </a:solidFill>
                <a:latin typeface="Tahoma" pitchFamily="34" charset="0"/>
              </a:rPr>
              <a:t>x</a:t>
            </a:r>
            <a:r>
              <a:rPr lang="ru-RU" sz="2400" b="1">
                <a:solidFill>
                  <a:srgbClr val="0070C0"/>
                </a:solidFill>
                <a:latin typeface="Cambria Math" pitchFamily="18" charset="0"/>
              </a:rPr>
              <a:t>₂</a:t>
            </a:r>
            <a:r>
              <a:rPr lang="ru-RU" sz="2400" b="1">
                <a:solidFill>
                  <a:srgbClr val="0070C0"/>
                </a:solidFill>
                <a:latin typeface="Tahoma" pitchFamily="34" charset="0"/>
              </a:rPr>
              <a:t>=</a:t>
            </a:r>
            <a:r>
              <a:rPr lang="en-US" sz="2400" b="1">
                <a:solidFill>
                  <a:srgbClr val="FF0000"/>
                </a:solidFill>
                <a:latin typeface="Tahoma" pitchFamily="34" charset="0"/>
              </a:rPr>
              <a:t>-1</a:t>
            </a:r>
            <a:r>
              <a:rPr lang="ru-RU" sz="2400" b="1">
                <a:solidFill>
                  <a:srgbClr val="FF0000"/>
                </a:solidFill>
                <a:latin typeface="Tahoma" pitchFamily="34" charset="0"/>
              </a:rPr>
              <a:t>/а</a:t>
            </a:r>
          </a:p>
          <a:p>
            <a:endParaRPr lang="en-US" sz="2400" b="1">
              <a:solidFill>
                <a:srgbClr val="0070C0"/>
              </a:solidFill>
              <a:latin typeface="Cambria Math" pitchFamily="18" charset="0"/>
            </a:endParaRPr>
          </a:p>
        </p:txBody>
      </p:sp>
      <p:sp>
        <p:nvSpPr>
          <p:cNvPr id="5" name="TextBox 13"/>
          <p:cNvSpPr txBox="1">
            <a:spLocks noChangeArrowheads="1"/>
          </p:cNvSpPr>
          <p:nvPr/>
        </p:nvSpPr>
        <p:spPr bwMode="auto">
          <a:xfrm>
            <a:off x="228600" y="3962400"/>
            <a:ext cx="3810000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solidFill>
                  <a:srgbClr val="FF0000"/>
                </a:solidFill>
                <a:latin typeface="Tahoma" pitchFamily="34" charset="0"/>
              </a:rPr>
              <a:t>а</a:t>
            </a:r>
            <a:r>
              <a:rPr lang="ru-RU" sz="2400" b="1">
                <a:solidFill>
                  <a:srgbClr val="0070C0"/>
                </a:solidFill>
                <a:latin typeface="Tahoma" pitchFamily="34" charset="0"/>
              </a:rPr>
              <a:t> х</a:t>
            </a:r>
            <a:r>
              <a:rPr lang="ru-RU" sz="2400" b="1" baseline="30000">
                <a:solidFill>
                  <a:srgbClr val="0070C0"/>
                </a:solidFill>
                <a:latin typeface="Tahoma" pitchFamily="34" charset="0"/>
              </a:rPr>
              <a:t>2</a:t>
            </a:r>
            <a:r>
              <a:rPr lang="ru-RU" sz="2400" b="1">
                <a:solidFill>
                  <a:srgbClr val="0070C0"/>
                </a:solidFill>
                <a:latin typeface="Tahoma" pitchFamily="34" charset="0"/>
              </a:rPr>
              <a:t> </a:t>
            </a:r>
            <a:r>
              <a:rPr lang="en-US" sz="2400" b="1">
                <a:solidFill>
                  <a:srgbClr val="FF0000"/>
                </a:solidFill>
                <a:latin typeface="Tahoma" pitchFamily="34" charset="0"/>
              </a:rPr>
              <a:t>-</a:t>
            </a:r>
            <a:r>
              <a:rPr lang="ru-RU" sz="2400" b="1">
                <a:solidFill>
                  <a:srgbClr val="FF0000"/>
                </a:solidFill>
                <a:latin typeface="Tahoma" pitchFamily="34" charset="0"/>
              </a:rPr>
              <a:t> (</a:t>
            </a:r>
            <a:r>
              <a:rPr lang="en-US" sz="2400" b="1">
                <a:solidFill>
                  <a:srgbClr val="FF0000"/>
                </a:solidFill>
                <a:latin typeface="Tahoma" pitchFamily="34" charset="0"/>
              </a:rPr>
              <a:t>a</a:t>
            </a:r>
            <a:r>
              <a:rPr lang="en-US" sz="2400" b="1">
                <a:solidFill>
                  <a:srgbClr val="FF0000"/>
                </a:solidFill>
                <a:latin typeface="Cambria Math" pitchFamily="18" charset="0"/>
              </a:rPr>
              <a:t>² +1</a:t>
            </a:r>
            <a:r>
              <a:rPr lang="ru-RU" sz="2400" b="1">
                <a:solidFill>
                  <a:srgbClr val="FF0000"/>
                </a:solidFill>
                <a:latin typeface="Tahoma" pitchFamily="34" charset="0"/>
              </a:rPr>
              <a:t>)</a:t>
            </a:r>
            <a:r>
              <a:rPr lang="ru-RU" sz="2400" b="1">
                <a:solidFill>
                  <a:srgbClr val="0070C0"/>
                </a:solidFill>
                <a:latin typeface="Tahoma" pitchFamily="34" charset="0"/>
              </a:rPr>
              <a:t> х + </a:t>
            </a:r>
            <a:r>
              <a:rPr lang="en-US" sz="2400" b="1">
                <a:solidFill>
                  <a:srgbClr val="FF0000"/>
                </a:solidFill>
                <a:latin typeface="Tahoma" pitchFamily="34" charset="0"/>
              </a:rPr>
              <a:t>a</a:t>
            </a:r>
            <a:r>
              <a:rPr lang="ru-RU" sz="2400" b="1">
                <a:solidFill>
                  <a:srgbClr val="0070C0"/>
                </a:solidFill>
                <a:latin typeface="Tahoma" pitchFamily="34" charset="0"/>
              </a:rPr>
              <a:t> = 0</a:t>
            </a:r>
            <a:endParaRPr lang="en-US" sz="2400" b="1">
              <a:solidFill>
                <a:srgbClr val="0070C0"/>
              </a:solidFill>
              <a:latin typeface="Tahoma" pitchFamily="34" charset="0"/>
            </a:endParaRPr>
          </a:p>
          <a:p>
            <a:r>
              <a:rPr lang="en-US" sz="2400" b="1">
                <a:solidFill>
                  <a:srgbClr val="0070C0"/>
                </a:solidFill>
                <a:latin typeface="Tahoma" pitchFamily="34" charset="0"/>
              </a:rPr>
              <a:t>a=c</a:t>
            </a:r>
            <a:r>
              <a:rPr lang="ru-RU" sz="2400" b="1">
                <a:solidFill>
                  <a:srgbClr val="0070C0"/>
                </a:solidFill>
                <a:latin typeface="Tahoma" pitchFamily="34" charset="0"/>
              </a:rPr>
              <a:t>; </a:t>
            </a:r>
            <a:r>
              <a:rPr lang="en-US" sz="2400" b="1">
                <a:solidFill>
                  <a:srgbClr val="0070C0"/>
                </a:solidFill>
                <a:latin typeface="Tahoma" pitchFamily="34" charset="0"/>
              </a:rPr>
              <a:t>b= -(a</a:t>
            </a:r>
            <a:r>
              <a:rPr lang="en-US" sz="2400" b="1">
                <a:solidFill>
                  <a:srgbClr val="0070C0"/>
                </a:solidFill>
                <a:latin typeface="Cambria Math" pitchFamily="18" charset="0"/>
              </a:rPr>
              <a:t>² +1)</a:t>
            </a:r>
          </a:p>
          <a:p>
            <a:r>
              <a:rPr lang="en-US" sz="2400" b="1">
                <a:solidFill>
                  <a:srgbClr val="0070C0"/>
                </a:solidFill>
                <a:latin typeface="Tahoma" pitchFamily="34" charset="0"/>
              </a:rPr>
              <a:t>x</a:t>
            </a:r>
            <a:r>
              <a:rPr lang="ru-RU" sz="2400" b="1">
                <a:solidFill>
                  <a:srgbClr val="0070C0"/>
                </a:solidFill>
                <a:latin typeface="Cambria Math" pitchFamily="18" charset="0"/>
              </a:rPr>
              <a:t>₁</a:t>
            </a:r>
            <a:r>
              <a:rPr lang="ru-RU" sz="2400" b="1">
                <a:solidFill>
                  <a:srgbClr val="0070C0"/>
                </a:solidFill>
                <a:latin typeface="Tahoma" pitchFamily="34" charset="0"/>
              </a:rPr>
              <a:t>=</a:t>
            </a:r>
            <a:r>
              <a:rPr lang="ru-RU" sz="2400" b="1">
                <a:solidFill>
                  <a:srgbClr val="FF0000"/>
                </a:solidFill>
                <a:latin typeface="Tahoma" pitchFamily="34" charset="0"/>
              </a:rPr>
              <a:t>а</a:t>
            </a:r>
            <a:r>
              <a:rPr lang="ru-RU" sz="2400" b="1">
                <a:solidFill>
                  <a:srgbClr val="0070C0"/>
                </a:solidFill>
                <a:latin typeface="Tahoma" pitchFamily="34" charset="0"/>
              </a:rPr>
              <a:t>; </a:t>
            </a:r>
          </a:p>
          <a:p>
            <a:r>
              <a:rPr lang="en-US" sz="2400" b="1">
                <a:solidFill>
                  <a:srgbClr val="0070C0"/>
                </a:solidFill>
                <a:latin typeface="Tahoma" pitchFamily="34" charset="0"/>
              </a:rPr>
              <a:t>x</a:t>
            </a:r>
            <a:r>
              <a:rPr lang="ru-RU" sz="2400" b="1">
                <a:solidFill>
                  <a:srgbClr val="0070C0"/>
                </a:solidFill>
                <a:latin typeface="Cambria Math" pitchFamily="18" charset="0"/>
              </a:rPr>
              <a:t>₂</a:t>
            </a:r>
            <a:r>
              <a:rPr lang="ru-RU" sz="2400" b="1">
                <a:solidFill>
                  <a:srgbClr val="0070C0"/>
                </a:solidFill>
                <a:latin typeface="Tahoma" pitchFamily="34" charset="0"/>
              </a:rPr>
              <a:t>=</a:t>
            </a:r>
            <a:r>
              <a:rPr lang="en-US" sz="2400" b="1">
                <a:solidFill>
                  <a:srgbClr val="FF0000"/>
                </a:solidFill>
                <a:latin typeface="Tahoma" pitchFamily="34" charset="0"/>
              </a:rPr>
              <a:t>1</a:t>
            </a:r>
            <a:r>
              <a:rPr lang="ru-RU" sz="2400" b="1">
                <a:solidFill>
                  <a:srgbClr val="FF0000"/>
                </a:solidFill>
                <a:latin typeface="Tahoma" pitchFamily="34" charset="0"/>
              </a:rPr>
              <a:t>/а</a:t>
            </a:r>
          </a:p>
          <a:p>
            <a:endParaRPr lang="ru-RU" sz="2400" b="1">
              <a:solidFill>
                <a:srgbClr val="0070C0"/>
              </a:solidFill>
              <a:latin typeface="Tahoma" pitchFamily="34" charset="0"/>
            </a:endParaRPr>
          </a:p>
        </p:txBody>
      </p:sp>
      <p:sp>
        <p:nvSpPr>
          <p:cNvPr id="7" name="TextBox 13"/>
          <p:cNvSpPr txBox="1">
            <a:spLocks noChangeArrowheads="1"/>
          </p:cNvSpPr>
          <p:nvPr/>
        </p:nvSpPr>
        <p:spPr bwMode="auto">
          <a:xfrm>
            <a:off x="4876800" y="1676400"/>
            <a:ext cx="4038600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solidFill>
                  <a:srgbClr val="FF0000"/>
                </a:solidFill>
                <a:latin typeface="Tahoma" pitchFamily="34" charset="0"/>
              </a:rPr>
              <a:t>6</a:t>
            </a:r>
            <a:r>
              <a:rPr lang="ru-RU" sz="2400" b="1">
                <a:solidFill>
                  <a:srgbClr val="0070C0"/>
                </a:solidFill>
                <a:latin typeface="Tahoma" pitchFamily="34" charset="0"/>
              </a:rPr>
              <a:t> х</a:t>
            </a:r>
            <a:r>
              <a:rPr lang="ru-RU" sz="2400" b="1" baseline="30000">
                <a:solidFill>
                  <a:srgbClr val="0070C0"/>
                </a:solidFill>
                <a:latin typeface="Tahoma" pitchFamily="34" charset="0"/>
              </a:rPr>
              <a:t>2</a:t>
            </a:r>
            <a:r>
              <a:rPr lang="ru-RU" sz="2400" b="1">
                <a:solidFill>
                  <a:srgbClr val="0070C0"/>
                </a:solidFill>
                <a:latin typeface="Tahoma" pitchFamily="34" charset="0"/>
              </a:rPr>
              <a:t> + </a:t>
            </a:r>
            <a:r>
              <a:rPr lang="en-US" sz="2400" b="1">
                <a:solidFill>
                  <a:srgbClr val="FF0000"/>
                </a:solidFill>
                <a:latin typeface="Tahoma" pitchFamily="34" charset="0"/>
              </a:rPr>
              <a:t>37</a:t>
            </a:r>
            <a:r>
              <a:rPr lang="ru-RU" sz="2400" b="1">
                <a:solidFill>
                  <a:srgbClr val="FF0000"/>
                </a:solidFill>
                <a:latin typeface="Tahoma" pitchFamily="34" charset="0"/>
              </a:rPr>
              <a:t> </a:t>
            </a:r>
            <a:r>
              <a:rPr lang="en-US" sz="2400" b="1">
                <a:solidFill>
                  <a:srgbClr val="FF0000"/>
                </a:solidFill>
                <a:latin typeface="Tahoma" pitchFamily="34" charset="0"/>
              </a:rPr>
              <a:t> </a:t>
            </a:r>
            <a:r>
              <a:rPr lang="ru-RU" sz="2400" b="1">
                <a:solidFill>
                  <a:srgbClr val="0070C0"/>
                </a:solidFill>
                <a:latin typeface="Tahoma" pitchFamily="34" charset="0"/>
              </a:rPr>
              <a:t>х + </a:t>
            </a:r>
            <a:r>
              <a:rPr lang="en-US" sz="2400" b="1">
                <a:solidFill>
                  <a:srgbClr val="FF0000"/>
                </a:solidFill>
                <a:latin typeface="Tahoma" pitchFamily="34" charset="0"/>
              </a:rPr>
              <a:t>6</a:t>
            </a:r>
            <a:r>
              <a:rPr lang="ru-RU" sz="2400" b="1">
                <a:solidFill>
                  <a:srgbClr val="0070C0"/>
                </a:solidFill>
                <a:latin typeface="Tahoma" pitchFamily="34" charset="0"/>
              </a:rPr>
              <a:t> = 0</a:t>
            </a:r>
            <a:endParaRPr lang="en-US" sz="2400" b="1">
              <a:solidFill>
                <a:srgbClr val="0070C0"/>
              </a:solidFill>
              <a:latin typeface="Tahoma" pitchFamily="34" charset="0"/>
            </a:endParaRPr>
          </a:p>
          <a:p>
            <a:r>
              <a:rPr lang="en-US" sz="2000" b="1" i="1">
                <a:solidFill>
                  <a:srgbClr val="FF0000"/>
                </a:solidFill>
                <a:latin typeface="Cambria Math" pitchFamily="18" charset="0"/>
              </a:rPr>
              <a:t>             6•6+1 </a:t>
            </a:r>
            <a:endParaRPr lang="en-US" b="1" i="1">
              <a:solidFill>
                <a:srgbClr val="FF0000"/>
              </a:solidFill>
              <a:latin typeface="Cambria Math" pitchFamily="18" charset="0"/>
            </a:endParaRPr>
          </a:p>
          <a:p>
            <a:r>
              <a:rPr lang="en-US" sz="2400" b="1">
                <a:solidFill>
                  <a:srgbClr val="0070C0"/>
                </a:solidFill>
                <a:latin typeface="Tahoma" pitchFamily="34" charset="0"/>
              </a:rPr>
              <a:t>x</a:t>
            </a:r>
            <a:r>
              <a:rPr lang="ru-RU" sz="2400" b="1">
                <a:solidFill>
                  <a:srgbClr val="0070C0"/>
                </a:solidFill>
                <a:latin typeface="Cambria Math" pitchFamily="18" charset="0"/>
              </a:rPr>
              <a:t>₁</a:t>
            </a:r>
            <a:r>
              <a:rPr lang="ru-RU" sz="2400" b="1">
                <a:solidFill>
                  <a:srgbClr val="0070C0"/>
                </a:solidFill>
                <a:latin typeface="Tahoma" pitchFamily="34" charset="0"/>
              </a:rPr>
              <a:t>=</a:t>
            </a:r>
            <a:r>
              <a:rPr lang="en-US" sz="2400" b="1">
                <a:solidFill>
                  <a:srgbClr val="FF0000"/>
                </a:solidFill>
                <a:latin typeface="Tahoma" pitchFamily="34" charset="0"/>
              </a:rPr>
              <a:t>6</a:t>
            </a:r>
            <a:r>
              <a:rPr lang="ru-RU" sz="2400" b="1">
                <a:solidFill>
                  <a:srgbClr val="0070C0"/>
                </a:solidFill>
                <a:latin typeface="Tahoma" pitchFamily="34" charset="0"/>
              </a:rPr>
              <a:t>; </a:t>
            </a:r>
          </a:p>
          <a:p>
            <a:r>
              <a:rPr lang="en-US" sz="2400" b="1">
                <a:solidFill>
                  <a:srgbClr val="0070C0"/>
                </a:solidFill>
                <a:latin typeface="Tahoma" pitchFamily="34" charset="0"/>
              </a:rPr>
              <a:t>x</a:t>
            </a:r>
            <a:r>
              <a:rPr lang="ru-RU" sz="2400" b="1">
                <a:solidFill>
                  <a:srgbClr val="0070C0"/>
                </a:solidFill>
                <a:latin typeface="Cambria Math" pitchFamily="18" charset="0"/>
              </a:rPr>
              <a:t>₂</a:t>
            </a:r>
            <a:r>
              <a:rPr lang="ru-RU" sz="2400" b="1">
                <a:solidFill>
                  <a:srgbClr val="0070C0"/>
                </a:solidFill>
                <a:latin typeface="Tahoma" pitchFamily="34" charset="0"/>
              </a:rPr>
              <a:t>=</a:t>
            </a:r>
            <a:r>
              <a:rPr lang="en-US" sz="2400" b="1">
                <a:solidFill>
                  <a:srgbClr val="FF0000"/>
                </a:solidFill>
                <a:latin typeface="Tahoma" pitchFamily="34" charset="0"/>
              </a:rPr>
              <a:t>-1</a:t>
            </a:r>
            <a:r>
              <a:rPr lang="ru-RU" sz="2400" b="1">
                <a:solidFill>
                  <a:srgbClr val="FF0000"/>
                </a:solidFill>
                <a:latin typeface="Tahoma" pitchFamily="34" charset="0"/>
              </a:rPr>
              <a:t>/</a:t>
            </a:r>
            <a:r>
              <a:rPr lang="en-US" sz="2400" b="1">
                <a:solidFill>
                  <a:srgbClr val="FF0000"/>
                </a:solidFill>
                <a:latin typeface="Tahoma" pitchFamily="34" charset="0"/>
              </a:rPr>
              <a:t>6</a:t>
            </a:r>
            <a:endParaRPr lang="ru-RU" sz="2400" b="1">
              <a:solidFill>
                <a:srgbClr val="FF0000"/>
              </a:solidFill>
              <a:latin typeface="Tahoma" pitchFamily="34" charset="0"/>
            </a:endParaRPr>
          </a:p>
          <a:p>
            <a:endParaRPr lang="en-US" sz="2400" b="1">
              <a:solidFill>
                <a:srgbClr val="0070C0"/>
              </a:solidFill>
              <a:latin typeface="Cambria Math" pitchFamily="18" charset="0"/>
            </a:endParaRPr>
          </a:p>
        </p:txBody>
      </p:sp>
      <p:sp>
        <p:nvSpPr>
          <p:cNvPr id="8" name="TextBox 13"/>
          <p:cNvSpPr txBox="1">
            <a:spLocks noChangeArrowheads="1"/>
          </p:cNvSpPr>
          <p:nvPr/>
        </p:nvSpPr>
        <p:spPr bwMode="auto">
          <a:xfrm>
            <a:off x="4953000" y="3886200"/>
            <a:ext cx="4038600" cy="200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solidFill>
                  <a:srgbClr val="FF0000"/>
                </a:solidFill>
                <a:latin typeface="Tahoma" pitchFamily="34" charset="0"/>
              </a:rPr>
              <a:t>15</a:t>
            </a:r>
            <a:r>
              <a:rPr lang="ru-RU" sz="2400" b="1">
                <a:solidFill>
                  <a:srgbClr val="0070C0"/>
                </a:solidFill>
                <a:latin typeface="Tahoma" pitchFamily="34" charset="0"/>
              </a:rPr>
              <a:t> х</a:t>
            </a:r>
            <a:r>
              <a:rPr lang="ru-RU" sz="2400" b="1" baseline="30000">
                <a:solidFill>
                  <a:srgbClr val="0070C0"/>
                </a:solidFill>
                <a:latin typeface="Tahoma" pitchFamily="34" charset="0"/>
              </a:rPr>
              <a:t>2</a:t>
            </a:r>
            <a:r>
              <a:rPr lang="ru-RU" sz="2400" b="1">
                <a:solidFill>
                  <a:srgbClr val="0070C0"/>
                </a:solidFill>
                <a:latin typeface="Tahoma" pitchFamily="34" charset="0"/>
              </a:rPr>
              <a:t> </a:t>
            </a:r>
            <a:r>
              <a:rPr lang="en-US" sz="2400" b="1">
                <a:solidFill>
                  <a:srgbClr val="FF0000"/>
                </a:solidFill>
                <a:latin typeface="Tahoma" pitchFamily="34" charset="0"/>
              </a:rPr>
              <a:t>-226</a:t>
            </a:r>
            <a:r>
              <a:rPr lang="ru-RU" sz="2400" b="1">
                <a:solidFill>
                  <a:srgbClr val="FF0000"/>
                </a:solidFill>
                <a:latin typeface="Tahoma" pitchFamily="34" charset="0"/>
              </a:rPr>
              <a:t> </a:t>
            </a:r>
            <a:r>
              <a:rPr lang="en-US" sz="2400" b="1">
                <a:solidFill>
                  <a:srgbClr val="FF0000"/>
                </a:solidFill>
                <a:latin typeface="Tahoma" pitchFamily="34" charset="0"/>
              </a:rPr>
              <a:t> </a:t>
            </a:r>
            <a:r>
              <a:rPr lang="ru-RU" sz="2400" b="1">
                <a:solidFill>
                  <a:srgbClr val="0070C0"/>
                </a:solidFill>
                <a:latin typeface="Tahoma" pitchFamily="34" charset="0"/>
              </a:rPr>
              <a:t>х + </a:t>
            </a:r>
            <a:r>
              <a:rPr lang="en-US" sz="2400" b="1">
                <a:solidFill>
                  <a:srgbClr val="FF0000"/>
                </a:solidFill>
                <a:latin typeface="Tahoma" pitchFamily="34" charset="0"/>
              </a:rPr>
              <a:t>15</a:t>
            </a:r>
            <a:r>
              <a:rPr lang="ru-RU" sz="2400" b="1">
                <a:solidFill>
                  <a:srgbClr val="0070C0"/>
                </a:solidFill>
                <a:latin typeface="Tahoma" pitchFamily="34" charset="0"/>
              </a:rPr>
              <a:t> = 0</a:t>
            </a:r>
            <a:endParaRPr lang="en-US" sz="2400" b="1">
              <a:solidFill>
                <a:srgbClr val="0070C0"/>
              </a:solidFill>
              <a:latin typeface="Tahoma" pitchFamily="34" charset="0"/>
            </a:endParaRPr>
          </a:p>
          <a:p>
            <a:r>
              <a:rPr lang="en-US" sz="2800">
                <a:solidFill>
                  <a:srgbClr val="0070C0"/>
                </a:solidFill>
                <a:latin typeface="Tahoma" pitchFamily="34" charset="0"/>
              </a:rPr>
              <a:t>       </a:t>
            </a:r>
            <a:r>
              <a:rPr lang="en-US" i="1">
                <a:solidFill>
                  <a:srgbClr val="FF0000"/>
                </a:solidFill>
                <a:latin typeface="Tahoma" pitchFamily="34" charset="0"/>
              </a:rPr>
              <a:t>15•15+1</a:t>
            </a:r>
          </a:p>
          <a:p>
            <a:r>
              <a:rPr lang="en-US" sz="2400" b="1">
                <a:solidFill>
                  <a:srgbClr val="0070C0"/>
                </a:solidFill>
                <a:latin typeface="Tahoma" pitchFamily="34" charset="0"/>
              </a:rPr>
              <a:t>x</a:t>
            </a:r>
            <a:r>
              <a:rPr lang="ru-RU" sz="2400" b="1">
                <a:solidFill>
                  <a:srgbClr val="0070C0"/>
                </a:solidFill>
                <a:latin typeface="Cambria Math" pitchFamily="18" charset="0"/>
              </a:rPr>
              <a:t>₁</a:t>
            </a:r>
            <a:r>
              <a:rPr lang="ru-RU" sz="2400" b="1">
                <a:solidFill>
                  <a:srgbClr val="0070C0"/>
                </a:solidFill>
                <a:latin typeface="Tahoma" pitchFamily="34" charset="0"/>
              </a:rPr>
              <a:t>=</a:t>
            </a:r>
            <a:r>
              <a:rPr lang="en-US" sz="2400" b="1">
                <a:solidFill>
                  <a:srgbClr val="FF0000"/>
                </a:solidFill>
                <a:latin typeface="Tahoma" pitchFamily="34" charset="0"/>
              </a:rPr>
              <a:t>15</a:t>
            </a:r>
            <a:r>
              <a:rPr lang="ru-RU" sz="2400" b="1">
                <a:solidFill>
                  <a:srgbClr val="0070C0"/>
                </a:solidFill>
                <a:latin typeface="Tahoma" pitchFamily="34" charset="0"/>
              </a:rPr>
              <a:t>; </a:t>
            </a:r>
          </a:p>
          <a:p>
            <a:r>
              <a:rPr lang="en-US" sz="2400" b="1">
                <a:solidFill>
                  <a:srgbClr val="0070C0"/>
                </a:solidFill>
                <a:latin typeface="Tahoma" pitchFamily="34" charset="0"/>
              </a:rPr>
              <a:t>x</a:t>
            </a:r>
            <a:r>
              <a:rPr lang="ru-RU" sz="2400" b="1">
                <a:solidFill>
                  <a:srgbClr val="0070C0"/>
                </a:solidFill>
                <a:latin typeface="Cambria Math" pitchFamily="18" charset="0"/>
              </a:rPr>
              <a:t>₂</a:t>
            </a:r>
            <a:r>
              <a:rPr lang="ru-RU" sz="2400" b="1">
                <a:solidFill>
                  <a:srgbClr val="0070C0"/>
                </a:solidFill>
                <a:latin typeface="Tahoma" pitchFamily="34" charset="0"/>
              </a:rPr>
              <a:t>=</a:t>
            </a:r>
            <a:r>
              <a:rPr lang="en-US" sz="2400" b="1">
                <a:solidFill>
                  <a:srgbClr val="FF0000"/>
                </a:solidFill>
                <a:latin typeface="Tahoma" pitchFamily="34" charset="0"/>
              </a:rPr>
              <a:t>1</a:t>
            </a:r>
            <a:r>
              <a:rPr lang="ru-RU" sz="2400" b="1">
                <a:solidFill>
                  <a:srgbClr val="FF0000"/>
                </a:solidFill>
                <a:latin typeface="Tahoma" pitchFamily="34" charset="0"/>
              </a:rPr>
              <a:t>/</a:t>
            </a:r>
            <a:r>
              <a:rPr lang="en-US" sz="2400" b="1">
                <a:solidFill>
                  <a:srgbClr val="FF0000"/>
                </a:solidFill>
                <a:latin typeface="Tahoma" pitchFamily="34" charset="0"/>
              </a:rPr>
              <a:t>15</a:t>
            </a:r>
            <a:endParaRPr lang="ru-RU" sz="2400" b="1">
              <a:solidFill>
                <a:srgbClr val="FF0000"/>
              </a:solidFill>
              <a:latin typeface="Tahoma" pitchFamily="34" charset="0"/>
            </a:endParaRPr>
          </a:p>
          <a:p>
            <a:endParaRPr lang="en-US" sz="2400" b="1">
              <a:solidFill>
                <a:srgbClr val="0070C0"/>
              </a:solidFill>
              <a:latin typeface="Cambria Math" pitchFamily="18" charset="0"/>
            </a:endParaRPr>
          </a:p>
        </p:txBody>
      </p:sp>
      <p:sp>
        <p:nvSpPr>
          <p:cNvPr id="9" name="TextBox 13"/>
          <p:cNvSpPr txBox="1">
            <a:spLocks noChangeArrowheads="1"/>
          </p:cNvSpPr>
          <p:nvPr/>
        </p:nvSpPr>
        <p:spPr bwMode="auto">
          <a:xfrm>
            <a:off x="533400" y="1447800"/>
            <a:ext cx="4038600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solidFill>
                  <a:srgbClr val="FF0000"/>
                </a:solidFill>
                <a:latin typeface="Tahoma" pitchFamily="34" charset="0"/>
              </a:rPr>
              <a:t>а</a:t>
            </a:r>
            <a:r>
              <a:rPr lang="ru-RU" sz="2400" b="1">
                <a:solidFill>
                  <a:srgbClr val="0070C0"/>
                </a:solidFill>
                <a:latin typeface="Tahoma" pitchFamily="34" charset="0"/>
              </a:rPr>
              <a:t> х</a:t>
            </a:r>
            <a:r>
              <a:rPr lang="ru-RU" sz="2400" b="1" baseline="30000">
                <a:solidFill>
                  <a:srgbClr val="0070C0"/>
                </a:solidFill>
                <a:latin typeface="Tahoma" pitchFamily="34" charset="0"/>
              </a:rPr>
              <a:t>2</a:t>
            </a:r>
            <a:r>
              <a:rPr lang="ru-RU" sz="2400" b="1">
                <a:solidFill>
                  <a:srgbClr val="0070C0"/>
                </a:solidFill>
                <a:latin typeface="Tahoma" pitchFamily="34" charset="0"/>
              </a:rPr>
              <a:t> + </a:t>
            </a:r>
            <a:r>
              <a:rPr lang="ru-RU" sz="2400" b="1">
                <a:solidFill>
                  <a:srgbClr val="FF0000"/>
                </a:solidFill>
                <a:latin typeface="Tahoma" pitchFamily="34" charset="0"/>
              </a:rPr>
              <a:t>(</a:t>
            </a:r>
            <a:r>
              <a:rPr lang="en-US" sz="2400" b="1">
                <a:solidFill>
                  <a:srgbClr val="FF0000"/>
                </a:solidFill>
                <a:latin typeface="Tahoma" pitchFamily="34" charset="0"/>
              </a:rPr>
              <a:t>a</a:t>
            </a:r>
            <a:r>
              <a:rPr lang="en-US" sz="2400" b="1">
                <a:solidFill>
                  <a:srgbClr val="FF0000"/>
                </a:solidFill>
                <a:latin typeface="Cambria Math" pitchFamily="18" charset="0"/>
              </a:rPr>
              <a:t>² -1</a:t>
            </a:r>
            <a:r>
              <a:rPr lang="ru-RU" sz="2400" b="1">
                <a:solidFill>
                  <a:srgbClr val="FF0000"/>
                </a:solidFill>
                <a:latin typeface="Tahoma" pitchFamily="34" charset="0"/>
              </a:rPr>
              <a:t>) </a:t>
            </a:r>
            <a:r>
              <a:rPr lang="en-US" sz="2400" b="1">
                <a:solidFill>
                  <a:srgbClr val="FF0000"/>
                </a:solidFill>
                <a:latin typeface="Tahoma" pitchFamily="34" charset="0"/>
              </a:rPr>
              <a:t> </a:t>
            </a:r>
            <a:r>
              <a:rPr lang="ru-RU" sz="2400" b="1">
                <a:solidFill>
                  <a:srgbClr val="0070C0"/>
                </a:solidFill>
                <a:latin typeface="Tahoma" pitchFamily="34" charset="0"/>
              </a:rPr>
              <a:t>х </a:t>
            </a:r>
            <a:r>
              <a:rPr lang="en-US" sz="2400" b="1">
                <a:solidFill>
                  <a:srgbClr val="FF0000"/>
                </a:solidFill>
                <a:latin typeface="Tahoma" pitchFamily="34" charset="0"/>
              </a:rPr>
              <a:t>-</a:t>
            </a:r>
            <a:r>
              <a:rPr lang="ru-RU" sz="2400" b="1">
                <a:solidFill>
                  <a:srgbClr val="FF0000"/>
                </a:solidFill>
                <a:latin typeface="Tahoma" pitchFamily="34" charset="0"/>
              </a:rPr>
              <a:t> </a:t>
            </a:r>
            <a:r>
              <a:rPr lang="en-US" sz="2400" b="1">
                <a:solidFill>
                  <a:srgbClr val="FF0000"/>
                </a:solidFill>
                <a:latin typeface="Tahoma" pitchFamily="34" charset="0"/>
              </a:rPr>
              <a:t>a</a:t>
            </a:r>
            <a:r>
              <a:rPr lang="ru-RU" sz="2400" b="1">
                <a:solidFill>
                  <a:srgbClr val="0070C0"/>
                </a:solidFill>
                <a:latin typeface="Tahoma" pitchFamily="34" charset="0"/>
              </a:rPr>
              <a:t> = 0</a:t>
            </a:r>
            <a:endParaRPr lang="en-US" sz="2400" b="1">
              <a:solidFill>
                <a:srgbClr val="0070C0"/>
              </a:solidFill>
              <a:latin typeface="Tahoma" pitchFamily="34" charset="0"/>
            </a:endParaRPr>
          </a:p>
          <a:p>
            <a:r>
              <a:rPr lang="en-US" sz="2400" b="1">
                <a:solidFill>
                  <a:srgbClr val="0070C0"/>
                </a:solidFill>
                <a:latin typeface="Tahoma" pitchFamily="34" charset="0"/>
              </a:rPr>
              <a:t>a=-c</a:t>
            </a:r>
            <a:r>
              <a:rPr lang="ru-RU" sz="2400" b="1">
                <a:solidFill>
                  <a:srgbClr val="0070C0"/>
                </a:solidFill>
                <a:latin typeface="Tahoma" pitchFamily="34" charset="0"/>
              </a:rPr>
              <a:t>; </a:t>
            </a:r>
            <a:r>
              <a:rPr lang="en-US" sz="2400" b="1">
                <a:solidFill>
                  <a:srgbClr val="0070C0"/>
                </a:solidFill>
                <a:latin typeface="Tahoma" pitchFamily="34" charset="0"/>
              </a:rPr>
              <a:t>b= a</a:t>
            </a:r>
            <a:r>
              <a:rPr lang="en-US" sz="2400" b="1">
                <a:solidFill>
                  <a:srgbClr val="0070C0"/>
                </a:solidFill>
                <a:latin typeface="Cambria Math" pitchFamily="18" charset="0"/>
              </a:rPr>
              <a:t>² -1</a:t>
            </a:r>
          </a:p>
          <a:p>
            <a:r>
              <a:rPr lang="en-US" sz="2400" b="1">
                <a:solidFill>
                  <a:srgbClr val="0070C0"/>
                </a:solidFill>
                <a:latin typeface="Tahoma" pitchFamily="34" charset="0"/>
              </a:rPr>
              <a:t>x</a:t>
            </a:r>
            <a:r>
              <a:rPr lang="ru-RU" sz="2400" b="1">
                <a:solidFill>
                  <a:srgbClr val="0070C0"/>
                </a:solidFill>
                <a:latin typeface="Cambria Math" pitchFamily="18" charset="0"/>
              </a:rPr>
              <a:t>₁</a:t>
            </a:r>
            <a:r>
              <a:rPr lang="ru-RU" sz="2400" b="1">
                <a:solidFill>
                  <a:srgbClr val="0070C0"/>
                </a:solidFill>
                <a:latin typeface="Tahoma" pitchFamily="34" charset="0"/>
              </a:rPr>
              <a:t>=</a:t>
            </a:r>
            <a:r>
              <a:rPr lang="en-US" sz="2400" b="1">
                <a:solidFill>
                  <a:srgbClr val="FF0000"/>
                </a:solidFill>
                <a:latin typeface="Tahoma" pitchFamily="34" charset="0"/>
              </a:rPr>
              <a:t>-</a:t>
            </a:r>
            <a:r>
              <a:rPr lang="ru-RU" sz="2400" b="1">
                <a:solidFill>
                  <a:srgbClr val="FF0000"/>
                </a:solidFill>
                <a:latin typeface="Tahoma" pitchFamily="34" charset="0"/>
              </a:rPr>
              <a:t>а</a:t>
            </a:r>
            <a:r>
              <a:rPr lang="ru-RU" sz="2400" b="1">
                <a:solidFill>
                  <a:srgbClr val="0070C0"/>
                </a:solidFill>
                <a:latin typeface="Tahoma" pitchFamily="34" charset="0"/>
              </a:rPr>
              <a:t>; </a:t>
            </a:r>
          </a:p>
          <a:p>
            <a:r>
              <a:rPr lang="en-US" sz="2400" b="1">
                <a:solidFill>
                  <a:srgbClr val="0070C0"/>
                </a:solidFill>
                <a:latin typeface="Tahoma" pitchFamily="34" charset="0"/>
              </a:rPr>
              <a:t>x</a:t>
            </a:r>
            <a:r>
              <a:rPr lang="ru-RU" sz="2400" b="1">
                <a:solidFill>
                  <a:srgbClr val="0070C0"/>
                </a:solidFill>
                <a:latin typeface="Cambria Math" pitchFamily="18" charset="0"/>
              </a:rPr>
              <a:t>₂</a:t>
            </a:r>
            <a:r>
              <a:rPr lang="ru-RU" sz="2400" b="1">
                <a:solidFill>
                  <a:srgbClr val="0070C0"/>
                </a:solidFill>
                <a:latin typeface="Tahoma" pitchFamily="34" charset="0"/>
              </a:rPr>
              <a:t>=</a:t>
            </a:r>
            <a:r>
              <a:rPr lang="en-US" sz="2400" b="1">
                <a:solidFill>
                  <a:srgbClr val="FF0000"/>
                </a:solidFill>
                <a:latin typeface="Tahoma" pitchFamily="34" charset="0"/>
              </a:rPr>
              <a:t>1</a:t>
            </a:r>
            <a:r>
              <a:rPr lang="ru-RU" sz="2400" b="1">
                <a:solidFill>
                  <a:srgbClr val="FF0000"/>
                </a:solidFill>
                <a:latin typeface="Tahoma" pitchFamily="34" charset="0"/>
              </a:rPr>
              <a:t>/а</a:t>
            </a:r>
          </a:p>
          <a:p>
            <a:endParaRPr lang="en-US" sz="2400" b="1">
              <a:solidFill>
                <a:srgbClr val="0070C0"/>
              </a:solidFill>
              <a:latin typeface="Cambria Math" pitchFamily="18" charset="0"/>
            </a:endParaRPr>
          </a:p>
        </p:txBody>
      </p:sp>
      <p:sp>
        <p:nvSpPr>
          <p:cNvPr id="10" name="TextBox 13"/>
          <p:cNvSpPr txBox="1">
            <a:spLocks noChangeArrowheads="1"/>
          </p:cNvSpPr>
          <p:nvPr/>
        </p:nvSpPr>
        <p:spPr bwMode="auto">
          <a:xfrm>
            <a:off x="4876800" y="1676400"/>
            <a:ext cx="4038600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solidFill>
                  <a:srgbClr val="FF0000"/>
                </a:solidFill>
                <a:latin typeface="Tahoma" pitchFamily="34" charset="0"/>
              </a:rPr>
              <a:t>17</a:t>
            </a:r>
            <a:r>
              <a:rPr lang="ru-RU" sz="2400" b="1">
                <a:solidFill>
                  <a:srgbClr val="0070C0"/>
                </a:solidFill>
                <a:latin typeface="Tahoma" pitchFamily="34" charset="0"/>
              </a:rPr>
              <a:t> х</a:t>
            </a:r>
            <a:r>
              <a:rPr lang="ru-RU" sz="2400" b="1" baseline="30000">
                <a:solidFill>
                  <a:srgbClr val="0070C0"/>
                </a:solidFill>
                <a:latin typeface="Tahoma" pitchFamily="34" charset="0"/>
              </a:rPr>
              <a:t>2</a:t>
            </a:r>
            <a:r>
              <a:rPr lang="ru-RU" sz="2400" b="1">
                <a:solidFill>
                  <a:srgbClr val="0070C0"/>
                </a:solidFill>
                <a:latin typeface="Tahoma" pitchFamily="34" charset="0"/>
              </a:rPr>
              <a:t> + </a:t>
            </a:r>
            <a:r>
              <a:rPr lang="en-US" sz="2400" b="1">
                <a:solidFill>
                  <a:srgbClr val="FF0000"/>
                </a:solidFill>
                <a:latin typeface="Tahoma" pitchFamily="34" charset="0"/>
              </a:rPr>
              <a:t>228</a:t>
            </a:r>
            <a:r>
              <a:rPr lang="ru-RU" sz="2400" b="1">
                <a:solidFill>
                  <a:srgbClr val="FF0000"/>
                </a:solidFill>
                <a:latin typeface="Tahoma" pitchFamily="34" charset="0"/>
              </a:rPr>
              <a:t> </a:t>
            </a:r>
            <a:r>
              <a:rPr lang="en-US" sz="2400" b="1">
                <a:solidFill>
                  <a:srgbClr val="FF0000"/>
                </a:solidFill>
                <a:latin typeface="Tahoma" pitchFamily="34" charset="0"/>
              </a:rPr>
              <a:t> </a:t>
            </a:r>
            <a:r>
              <a:rPr lang="ru-RU" sz="2400" b="1">
                <a:solidFill>
                  <a:srgbClr val="0070C0"/>
                </a:solidFill>
                <a:latin typeface="Tahoma" pitchFamily="34" charset="0"/>
              </a:rPr>
              <a:t>х </a:t>
            </a:r>
            <a:r>
              <a:rPr lang="en-US" sz="2400" b="1">
                <a:solidFill>
                  <a:srgbClr val="FF0000"/>
                </a:solidFill>
                <a:latin typeface="Tahoma" pitchFamily="34" charset="0"/>
              </a:rPr>
              <a:t>-17</a:t>
            </a:r>
            <a:r>
              <a:rPr lang="ru-RU" sz="2400" b="1">
                <a:solidFill>
                  <a:srgbClr val="FF0000"/>
                </a:solidFill>
                <a:latin typeface="Tahoma" pitchFamily="34" charset="0"/>
              </a:rPr>
              <a:t> </a:t>
            </a:r>
            <a:r>
              <a:rPr lang="ru-RU" sz="2400" b="1">
                <a:solidFill>
                  <a:srgbClr val="0070C0"/>
                </a:solidFill>
                <a:latin typeface="Tahoma" pitchFamily="34" charset="0"/>
              </a:rPr>
              <a:t>= 0</a:t>
            </a:r>
            <a:endParaRPr lang="en-US" sz="2400" b="1">
              <a:solidFill>
                <a:srgbClr val="0070C0"/>
              </a:solidFill>
              <a:latin typeface="Tahoma" pitchFamily="34" charset="0"/>
            </a:endParaRPr>
          </a:p>
          <a:p>
            <a:r>
              <a:rPr lang="en-US" sz="2000">
                <a:solidFill>
                  <a:srgbClr val="0070C0"/>
                </a:solidFill>
                <a:latin typeface="Tahoma" pitchFamily="34" charset="0"/>
              </a:rPr>
              <a:t>             </a:t>
            </a:r>
            <a:r>
              <a:rPr lang="en-US" i="1">
                <a:solidFill>
                  <a:srgbClr val="FF0000"/>
                </a:solidFill>
                <a:latin typeface="Tahoma" pitchFamily="34" charset="0"/>
              </a:rPr>
              <a:t>17•17-1</a:t>
            </a:r>
            <a:endParaRPr lang="en-US" i="1">
              <a:solidFill>
                <a:srgbClr val="FF0000"/>
              </a:solidFill>
              <a:latin typeface="Cambria Math" pitchFamily="18" charset="0"/>
            </a:endParaRPr>
          </a:p>
          <a:p>
            <a:r>
              <a:rPr lang="en-US" sz="2400" b="1">
                <a:solidFill>
                  <a:srgbClr val="0070C0"/>
                </a:solidFill>
                <a:latin typeface="Tahoma" pitchFamily="34" charset="0"/>
              </a:rPr>
              <a:t>x</a:t>
            </a:r>
            <a:r>
              <a:rPr lang="ru-RU" sz="2400" b="1">
                <a:solidFill>
                  <a:srgbClr val="0070C0"/>
                </a:solidFill>
                <a:latin typeface="Cambria Math" pitchFamily="18" charset="0"/>
              </a:rPr>
              <a:t>₁</a:t>
            </a:r>
            <a:r>
              <a:rPr lang="ru-RU" sz="2400" b="1">
                <a:solidFill>
                  <a:srgbClr val="0070C0"/>
                </a:solidFill>
                <a:latin typeface="Tahoma" pitchFamily="34" charset="0"/>
              </a:rPr>
              <a:t>=</a:t>
            </a:r>
            <a:r>
              <a:rPr lang="en-US" sz="2400" b="1">
                <a:solidFill>
                  <a:srgbClr val="FF0000"/>
                </a:solidFill>
                <a:latin typeface="Tahoma" pitchFamily="34" charset="0"/>
              </a:rPr>
              <a:t>-17</a:t>
            </a:r>
            <a:r>
              <a:rPr lang="ru-RU" sz="2400" b="1">
                <a:solidFill>
                  <a:srgbClr val="0070C0"/>
                </a:solidFill>
                <a:latin typeface="Tahoma" pitchFamily="34" charset="0"/>
              </a:rPr>
              <a:t>; </a:t>
            </a:r>
          </a:p>
          <a:p>
            <a:r>
              <a:rPr lang="en-US" sz="2400" b="1">
                <a:solidFill>
                  <a:srgbClr val="0070C0"/>
                </a:solidFill>
                <a:latin typeface="Tahoma" pitchFamily="34" charset="0"/>
              </a:rPr>
              <a:t>x</a:t>
            </a:r>
            <a:r>
              <a:rPr lang="ru-RU" sz="2400" b="1">
                <a:solidFill>
                  <a:srgbClr val="0070C0"/>
                </a:solidFill>
                <a:latin typeface="Cambria Math" pitchFamily="18" charset="0"/>
              </a:rPr>
              <a:t>₂</a:t>
            </a:r>
            <a:r>
              <a:rPr lang="ru-RU" sz="2400" b="1">
                <a:solidFill>
                  <a:srgbClr val="0070C0"/>
                </a:solidFill>
                <a:latin typeface="Tahoma" pitchFamily="34" charset="0"/>
              </a:rPr>
              <a:t>=</a:t>
            </a:r>
            <a:r>
              <a:rPr lang="en-US" sz="2400" b="1">
                <a:solidFill>
                  <a:srgbClr val="FF0000"/>
                </a:solidFill>
                <a:latin typeface="Tahoma" pitchFamily="34" charset="0"/>
              </a:rPr>
              <a:t>1</a:t>
            </a:r>
            <a:r>
              <a:rPr lang="ru-RU" sz="2400" b="1">
                <a:solidFill>
                  <a:srgbClr val="FF0000"/>
                </a:solidFill>
                <a:latin typeface="Tahoma" pitchFamily="34" charset="0"/>
              </a:rPr>
              <a:t>/</a:t>
            </a:r>
            <a:r>
              <a:rPr lang="en-US" sz="2400" b="1">
                <a:solidFill>
                  <a:srgbClr val="FF0000"/>
                </a:solidFill>
                <a:latin typeface="Tahoma" pitchFamily="34" charset="0"/>
              </a:rPr>
              <a:t>17</a:t>
            </a:r>
            <a:endParaRPr lang="ru-RU" sz="2400" b="1">
              <a:solidFill>
                <a:srgbClr val="FF0000"/>
              </a:solidFill>
              <a:latin typeface="Tahoma" pitchFamily="34" charset="0"/>
            </a:endParaRPr>
          </a:p>
          <a:p>
            <a:endParaRPr lang="en-US" sz="2400" b="1">
              <a:solidFill>
                <a:srgbClr val="0070C0"/>
              </a:solidFill>
              <a:latin typeface="Cambria Math" pitchFamily="18" charset="0"/>
            </a:endParaRPr>
          </a:p>
        </p:txBody>
      </p:sp>
      <p:sp>
        <p:nvSpPr>
          <p:cNvPr id="11" name="TextBox 13"/>
          <p:cNvSpPr txBox="1">
            <a:spLocks noChangeArrowheads="1"/>
          </p:cNvSpPr>
          <p:nvPr/>
        </p:nvSpPr>
        <p:spPr bwMode="auto">
          <a:xfrm>
            <a:off x="457200" y="3886200"/>
            <a:ext cx="3810000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solidFill>
                  <a:srgbClr val="FF0000"/>
                </a:solidFill>
                <a:latin typeface="Tahoma" pitchFamily="34" charset="0"/>
              </a:rPr>
              <a:t>а</a:t>
            </a:r>
            <a:r>
              <a:rPr lang="ru-RU" sz="2400" b="1">
                <a:solidFill>
                  <a:srgbClr val="0070C0"/>
                </a:solidFill>
                <a:latin typeface="Tahoma" pitchFamily="34" charset="0"/>
              </a:rPr>
              <a:t> х</a:t>
            </a:r>
            <a:r>
              <a:rPr lang="ru-RU" sz="2400" b="1" baseline="30000">
                <a:solidFill>
                  <a:srgbClr val="0070C0"/>
                </a:solidFill>
                <a:latin typeface="Tahoma" pitchFamily="34" charset="0"/>
              </a:rPr>
              <a:t>2</a:t>
            </a:r>
            <a:r>
              <a:rPr lang="ru-RU" sz="2400" b="1">
                <a:solidFill>
                  <a:srgbClr val="0070C0"/>
                </a:solidFill>
                <a:latin typeface="Tahoma" pitchFamily="34" charset="0"/>
              </a:rPr>
              <a:t> </a:t>
            </a:r>
            <a:r>
              <a:rPr lang="en-US" sz="2400" b="1">
                <a:solidFill>
                  <a:srgbClr val="FF0000"/>
                </a:solidFill>
                <a:latin typeface="Tahoma" pitchFamily="34" charset="0"/>
              </a:rPr>
              <a:t>-</a:t>
            </a:r>
            <a:r>
              <a:rPr lang="ru-RU" sz="2400" b="1">
                <a:solidFill>
                  <a:srgbClr val="FF0000"/>
                </a:solidFill>
                <a:latin typeface="Tahoma" pitchFamily="34" charset="0"/>
              </a:rPr>
              <a:t> (</a:t>
            </a:r>
            <a:r>
              <a:rPr lang="en-US" sz="2400" b="1">
                <a:solidFill>
                  <a:srgbClr val="FF0000"/>
                </a:solidFill>
                <a:latin typeface="Tahoma" pitchFamily="34" charset="0"/>
              </a:rPr>
              <a:t>a</a:t>
            </a:r>
            <a:r>
              <a:rPr lang="en-US" sz="2400" b="1">
                <a:solidFill>
                  <a:srgbClr val="FF0000"/>
                </a:solidFill>
                <a:latin typeface="Cambria Math" pitchFamily="18" charset="0"/>
              </a:rPr>
              <a:t>² -1</a:t>
            </a:r>
            <a:r>
              <a:rPr lang="ru-RU" sz="2400" b="1">
                <a:solidFill>
                  <a:srgbClr val="FF0000"/>
                </a:solidFill>
                <a:latin typeface="Tahoma" pitchFamily="34" charset="0"/>
              </a:rPr>
              <a:t>)</a:t>
            </a:r>
            <a:r>
              <a:rPr lang="ru-RU" sz="2400" b="1">
                <a:solidFill>
                  <a:srgbClr val="0070C0"/>
                </a:solidFill>
                <a:latin typeface="Tahoma" pitchFamily="34" charset="0"/>
              </a:rPr>
              <a:t> х </a:t>
            </a:r>
            <a:r>
              <a:rPr lang="en-US" sz="2400" b="1">
                <a:solidFill>
                  <a:srgbClr val="FF0000"/>
                </a:solidFill>
                <a:latin typeface="Tahoma" pitchFamily="34" charset="0"/>
              </a:rPr>
              <a:t>-</a:t>
            </a:r>
            <a:r>
              <a:rPr lang="ru-RU" sz="2400" b="1">
                <a:solidFill>
                  <a:srgbClr val="0070C0"/>
                </a:solidFill>
                <a:latin typeface="Tahoma" pitchFamily="34" charset="0"/>
              </a:rPr>
              <a:t> </a:t>
            </a:r>
            <a:r>
              <a:rPr lang="en-US" sz="2400" b="1">
                <a:solidFill>
                  <a:srgbClr val="FF0000"/>
                </a:solidFill>
                <a:latin typeface="Tahoma" pitchFamily="34" charset="0"/>
              </a:rPr>
              <a:t>a</a:t>
            </a:r>
            <a:r>
              <a:rPr lang="ru-RU" sz="2400" b="1">
                <a:solidFill>
                  <a:srgbClr val="0070C0"/>
                </a:solidFill>
                <a:latin typeface="Tahoma" pitchFamily="34" charset="0"/>
              </a:rPr>
              <a:t> = 0</a:t>
            </a:r>
            <a:endParaRPr lang="en-US" sz="2400" b="1">
              <a:solidFill>
                <a:srgbClr val="0070C0"/>
              </a:solidFill>
              <a:latin typeface="Tahoma" pitchFamily="34" charset="0"/>
            </a:endParaRPr>
          </a:p>
          <a:p>
            <a:r>
              <a:rPr lang="en-US" sz="2400" b="1">
                <a:solidFill>
                  <a:srgbClr val="0070C0"/>
                </a:solidFill>
                <a:latin typeface="Tahoma" pitchFamily="34" charset="0"/>
              </a:rPr>
              <a:t>a=-c</a:t>
            </a:r>
            <a:r>
              <a:rPr lang="ru-RU" sz="2400" b="1">
                <a:solidFill>
                  <a:srgbClr val="0070C0"/>
                </a:solidFill>
                <a:latin typeface="Tahoma" pitchFamily="34" charset="0"/>
              </a:rPr>
              <a:t>; </a:t>
            </a:r>
            <a:r>
              <a:rPr lang="en-US" sz="2400" b="1">
                <a:solidFill>
                  <a:srgbClr val="0070C0"/>
                </a:solidFill>
                <a:latin typeface="Tahoma" pitchFamily="34" charset="0"/>
              </a:rPr>
              <a:t>b= -(a</a:t>
            </a:r>
            <a:r>
              <a:rPr lang="en-US" sz="2400" b="1">
                <a:solidFill>
                  <a:srgbClr val="0070C0"/>
                </a:solidFill>
                <a:latin typeface="Cambria Math" pitchFamily="18" charset="0"/>
              </a:rPr>
              <a:t>² -1)</a:t>
            </a:r>
          </a:p>
          <a:p>
            <a:r>
              <a:rPr lang="en-US" sz="2400" b="1">
                <a:solidFill>
                  <a:srgbClr val="0070C0"/>
                </a:solidFill>
                <a:latin typeface="Tahoma" pitchFamily="34" charset="0"/>
              </a:rPr>
              <a:t>x</a:t>
            </a:r>
            <a:r>
              <a:rPr lang="ru-RU" sz="2400" b="1">
                <a:solidFill>
                  <a:srgbClr val="0070C0"/>
                </a:solidFill>
                <a:latin typeface="Cambria Math" pitchFamily="18" charset="0"/>
              </a:rPr>
              <a:t>₁</a:t>
            </a:r>
            <a:r>
              <a:rPr lang="ru-RU" sz="2400" b="1">
                <a:solidFill>
                  <a:srgbClr val="0070C0"/>
                </a:solidFill>
                <a:latin typeface="Tahoma" pitchFamily="34" charset="0"/>
              </a:rPr>
              <a:t>=</a:t>
            </a:r>
            <a:r>
              <a:rPr lang="ru-RU" sz="2400" b="1">
                <a:solidFill>
                  <a:srgbClr val="FF0000"/>
                </a:solidFill>
                <a:latin typeface="Tahoma" pitchFamily="34" charset="0"/>
              </a:rPr>
              <a:t>а</a:t>
            </a:r>
            <a:r>
              <a:rPr lang="ru-RU" sz="2400" b="1">
                <a:solidFill>
                  <a:srgbClr val="0070C0"/>
                </a:solidFill>
                <a:latin typeface="Tahoma" pitchFamily="34" charset="0"/>
              </a:rPr>
              <a:t>; </a:t>
            </a:r>
          </a:p>
          <a:p>
            <a:r>
              <a:rPr lang="en-US" sz="2400" b="1">
                <a:solidFill>
                  <a:srgbClr val="0070C0"/>
                </a:solidFill>
                <a:latin typeface="Tahoma" pitchFamily="34" charset="0"/>
              </a:rPr>
              <a:t>x</a:t>
            </a:r>
            <a:r>
              <a:rPr lang="ru-RU" sz="2400" b="1">
                <a:solidFill>
                  <a:srgbClr val="0070C0"/>
                </a:solidFill>
                <a:latin typeface="Cambria Math" pitchFamily="18" charset="0"/>
              </a:rPr>
              <a:t>₂</a:t>
            </a:r>
            <a:r>
              <a:rPr lang="ru-RU" sz="2400" b="1">
                <a:solidFill>
                  <a:srgbClr val="0070C0"/>
                </a:solidFill>
                <a:latin typeface="Tahoma" pitchFamily="34" charset="0"/>
              </a:rPr>
              <a:t>=</a:t>
            </a:r>
            <a:r>
              <a:rPr lang="en-US" sz="2400" b="1">
                <a:solidFill>
                  <a:srgbClr val="0070C0"/>
                </a:solidFill>
                <a:latin typeface="Tahoma" pitchFamily="34" charset="0"/>
              </a:rPr>
              <a:t>-</a:t>
            </a:r>
            <a:r>
              <a:rPr lang="en-US" sz="2400" b="1">
                <a:solidFill>
                  <a:srgbClr val="FF0000"/>
                </a:solidFill>
                <a:latin typeface="Tahoma" pitchFamily="34" charset="0"/>
              </a:rPr>
              <a:t>1</a:t>
            </a:r>
            <a:r>
              <a:rPr lang="ru-RU" sz="2400" b="1">
                <a:solidFill>
                  <a:srgbClr val="FF0000"/>
                </a:solidFill>
                <a:latin typeface="Tahoma" pitchFamily="34" charset="0"/>
              </a:rPr>
              <a:t>/а</a:t>
            </a:r>
          </a:p>
          <a:p>
            <a:endParaRPr lang="ru-RU" sz="2400" b="1">
              <a:solidFill>
                <a:srgbClr val="0070C0"/>
              </a:solidFill>
              <a:latin typeface="Tahoma" pitchFamily="34" charset="0"/>
            </a:endParaRPr>
          </a:p>
        </p:txBody>
      </p:sp>
      <p:sp>
        <p:nvSpPr>
          <p:cNvPr id="12" name="TextBox 13"/>
          <p:cNvSpPr txBox="1">
            <a:spLocks noChangeArrowheads="1"/>
          </p:cNvSpPr>
          <p:nvPr/>
        </p:nvSpPr>
        <p:spPr bwMode="auto">
          <a:xfrm>
            <a:off x="4876800" y="3886200"/>
            <a:ext cx="4038600" cy="200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solidFill>
                  <a:srgbClr val="FF0000"/>
                </a:solidFill>
                <a:latin typeface="Tahoma" pitchFamily="34" charset="0"/>
              </a:rPr>
              <a:t>10</a:t>
            </a:r>
            <a:r>
              <a:rPr lang="ru-RU" sz="2400" b="1">
                <a:solidFill>
                  <a:srgbClr val="0070C0"/>
                </a:solidFill>
                <a:latin typeface="Tahoma" pitchFamily="34" charset="0"/>
              </a:rPr>
              <a:t> х</a:t>
            </a:r>
            <a:r>
              <a:rPr lang="ru-RU" sz="2400" b="1" baseline="30000">
                <a:solidFill>
                  <a:srgbClr val="0070C0"/>
                </a:solidFill>
                <a:latin typeface="Tahoma" pitchFamily="34" charset="0"/>
              </a:rPr>
              <a:t>2</a:t>
            </a:r>
            <a:r>
              <a:rPr lang="ru-RU" sz="2400" b="1">
                <a:solidFill>
                  <a:srgbClr val="0070C0"/>
                </a:solidFill>
                <a:latin typeface="Tahoma" pitchFamily="34" charset="0"/>
              </a:rPr>
              <a:t> </a:t>
            </a:r>
            <a:r>
              <a:rPr lang="en-US" sz="2400" b="1">
                <a:solidFill>
                  <a:srgbClr val="FF0000"/>
                </a:solidFill>
                <a:latin typeface="Tahoma" pitchFamily="34" charset="0"/>
              </a:rPr>
              <a:t>-99</a:t>
            </a:r>
            <a:r>
              <a:rPr lang="ru-RU" sz="2400" b="1">
                <a:solidFill>
                  <a:srgbClr val="FF0000"/>
                </a:solidFill>
                <a:latin typeface="Tahoma" pitchFamily="34" charset="0"/>
              </a:rPr>
              <a:t> </a:t>
            </a:r>
            <a:r>
              <a:rPr lang="en-US" sz="2400" b="1">
                <a:solidFill>
                  <a:srgbClr val="FF0000"/>
                </a:solidFill>
                <a:latin typeface="Tahoma" pitchFamily="34" charset="0"/>
              </a:rPr>
              <a:t> </a:t>
            </a:r>
            <a:r>
              <a:rPr lang="ru-RU" sz="2400" b="1">
                <a:solidFill>
                  <a:srgbClr val="0070C0"/>
                </a:solidFill>
                <a:latin typeface="Tahoma" pitchFamily="34" charset="0"/>
              </a:rPr>
              <a:t>х </a:t>
            </a:r>
            <a:r>
              <a:rPr lang="en-US" sz="2400" b="1">
                <a:solidFill>
                  <a:srgbClr val="0070C0"/>
                </a:solidFill>
                <a:latin typeface="Tahoma" pitchFamily="34" charset="0"/>
              </a:rPr>
              <a:t>- </a:t>
            </a:r>
            <a:r>
              <a:rPr lang="en-US" sz="2400" b="1">
                <a:solidFill>
                  <a:srgbClr val="FF0000"/>
                </a:solidFill>
                <a:latin typeface="Tahoma" pitchFamily="34" charset="0"/>
              </a:rPr>
              <a:t>10</a:t>
            </a:r>
            <a:r>
              <a:rPr lang="ru-RU" sz="2400" b="1">
                <a:solidFill>
                  <a:srgbClr val="0070C0"/>
                </a:solidFill>
                <a:latin typeface="Tahoma" pitchFamily="34" charset="0"/>
              </a:rPr>
              <a:t> = 0</a:t>
            </a:r>
            <a:endParaRPr lang="en-US" sz="2400" b="1">
              <a:solidFill>
                <a:srgbClr val="0070C0"/>
              </a:solidFill>
              <a:latin typeface="Tahoma" pitchFamily="34" charset="0"/>
            </a:endParaRPr>
          </a:p>
          <a:p>
            <a:r>
              <a:rPr lang="en-US" sz="2800">
                <a:solidFill>
                  <a:srgbClr val="0070C0"/>
                </a:solidFill>
                <a:latin typeface="Tahoma" pitchFamily="34" charset="0"/>
              </a:rPr>
              <a:t>      </a:t>
            </a:r>
            <a:r>
              <a:rPr lang="en-US" i="1">
                <a:solidFill>
                  <a:srgbClr val="FF0000"/>
                </a:solidFill>
                <a:latin typeface="Tahoma" pitchFamily="34" charset="0"/>
              </a:rPr>
              <a:t>10•10-1</a:t>
            </a:r>
            <a:endParaRPr lang="en-US" b="1">
              <a:solidFill>
                <a:srgbClr val="0070C0"/>
              </a:solidFill>
              <a:latin typeface="Cambria Math" pitchFamily="18" charset="0"/>
            </a:endParaRPr>
          </a:p>
          <a:p>
            <a:r>
              <a:rPr lang="en-US" sz="2400" b="1">
                <a:solidFill>
                  <a:srgbClr val="0070C0"/>
                </a:solidFill>
                <a:latin typeface="Tahoma" pitchFamily="34" charset="0"/>
              </a:rPr>
              <a:t>x</a:t>
            </a:r>
            <a:r>
              <a:rPr lang="ru-RU" sz="2400" b="1">
                <a:solidFill>
                  <a:srgbClr val="0070C0"/>
                </a:solidFill>
                <a:latin typeface="Cambria Math" pitchFamily="18" charset="0"/>
              </a:rPr>
              <a:t>₁</a:t>
            </a:r>
            <a:r>
              <a:rPr lang="ru-RU" sz="2400" b="1">
                <a:solidFill>
                  <a:srgbClr val="0070C0"/>
                </a:solidFill>
                <a:latin typeface="Tahoma" pitchFamily="34" charset="0"/>
              </a:rPr>
              <a:t>=</a:t>
            </a:r>
            <a:r>
              <a:rPr lang="en-US" sz="2400" b="1">
                <a:solidFill>
                  <a:srgbClr val="FF0000"/>
                </a:solidFill>
                <a:latin typeface="Tahoma" pitchFamily="34" charset="0"/>
              </a:rPr>
              <a:t>15</a:t>
            </a:r>
            <a:r>
              <a:rPr lang="ru-RU" sz="2400" b="1">
                <a:solidFill>
                  <a:srgbClr val="0070C0"/>
                </a:solidFill>
                <a:latin typeface="Tahoma" pitchFamily="34" charset="0"/>
              </a:rPr>
              <a:t>; </a:t>
            </a:r>
          </a:p>
          <a:p>
            <a:r>
              <a:rPr lang="en-US" sz="2400" b="1">
                <a:solidFill>
                  <a:srgbClr val="0070C0"/>
                </a:solidFill>
                <a:latin typeface="Tahoma" pitchFamily="34" charset="0"/>
              </a:rPr>
              <a:t>x</a:t>
            </a:r>
            <a:r>
              <a:rPr lang="ru-RU" sz="2400" b="1">
                <a:solidFill>
                  <a:srgbClr val="0070C0"/>
                </a:solidFill>
                <a:latin typeface="Cambria Math" pitchFamily="18" charset="0"/>
              </a:rPr>
              <a:t>₂</a:t>
            </a:r>
            <a:r>
              <a:rPr lang="ru-RU" sz="2400" b="1">
                <a:solidFill>
                  <a:srgbClr val="0070C0"/>
                </a:solidFill>
                <a:latin typeface="Tahoma" pitchFamily="34" charset="0"/>
              </a:rPr>
              <a:t>=</a:t>
            </a:r>
            <a:r>
              <a:rPr lang="en-US" sz="2400" b="1">
                <a:solidFill>
                  <a:srgbClr val="FF0000"/>
                </a:solidFill>
                <a:latin typeface="Tahoma" pitchFamily="34" charset="0"/>
              </a:rPr>
              <a:t>1</a:t>
            </a:r>
            <a:r>
              <a:rPr lang="ru-RU" sz="2400" b="1">
                <a:solidFill>
                  <a:srgbClr val="FF0000"/>
                </a:solidFill>
                <a:latin typeface="Tahoma" pitchFamily="34" charset="0"/>
              </a:rPr>
              <a:t>/</a:t>
            </a:r>
            <a:r>
              <a:rPr lang="en-US" sz="2400" b="1">
                <a:solidFill>
                  <a:srgbClr val="FF0000"/>
                </a:solidFill>
                <a:latin typeface="Tahoma" pitchFamily="34" charset="0"/>
              </a:rPr>
              <a:t>15</a:t>
            </a:r>
            <a:endParaRPr lang="ru-RU" sz="2400" b="1">
              <a:solidFill>
                <a:srgbClr val="FF0000"/>
              </a:solidFill>
              <a:latin typeface="Tahoma" pitchFamily="34" charset="0"/>
            </a:endParaRPr>
          </a:p>
          <a:p>
            <a:endParaRPr lang="en-US" sz="2400" b="1">
              <a:solidFill>
                <a:srgbClr val="0070C0"/>
              </a:solidFill>
              <a:latin typeface="Cambria Math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7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8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7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7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0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7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"/>
                            </p:stCondLst>
                            <p:childTnLst>
                              <p:par>
                                <p:cTn id="5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000"/>
                            </p:stCondLst>
                            <p:childTnLst>
                              <p:par>
                                <p:cTn id="5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500"/>
                            </p:stCondLst>
                            <p:childTnLst>
                              <p:par>
                                <p:cTn id="6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2000"/>
                            </p:stCondLst>
                            <p:childTnLst>
                              <p:par>
                                <p:cTn id="6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3" grpId="1"/>
      <p:bldP spid="5" grpId="0"/>
      <p:bldP spid="5" grpId="1"/>
      <p:bldP spid="7" grpId="0"/>
      <p:bldP spid="7" grpId="1"/>
      <p:bldP spid="8" grpId="0"/>
      <p:bldP spid="8" grpId="1"/>
      <p:bldP spid="9" grpId="0"/>
      <p:bldP spid="10" grpId="0"/>
      <p:bldP spid="11" grpId="0"/>
      <p:bldP spid="1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3505200"/>
            <a:ext cx="184150" cy="12001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endParaRPr lang="ru-RU" sz="2400" b="1" kern="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defRPr/>
            </a:pPr>
            <a:endParaRPr lang="ru-RU" sz="2400" b="1" kern="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defRPr/>
            </a:pPr>
            <a:endParaRPr lang="ru-RU" sz="2400" b="1" kern="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5603" name="Picture 11" descr="132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86600" y="457200"/>
            <a:ext cx="1050925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457200" y="838200"/>
            <a:ext cx="7747000" cy="27384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endParaRPr lang="ru-RU" sz="2400" b="1" kern="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defRPr/>
            </a:pPr>
            <a:r>
              <a:rPr lang="ru-RU" sz="2400" b="1" kern="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Домашнее задание</a:t>
            </a:r>
          </a:p>
          <a:p>
            <a:pPr>
              <a:defRPr/>
            </a:pPr>
            <a:r>
              <a:rPr lang="ru-RU" sz="2000" b="1" kern="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1 группа:  №№  29.15(г) ;29.17(г); 29.20(б)</a:t>
            </a:r>
          </a:p>
          <a:p>
            <a:pPr>
              <a:defRPr/>
            </a:pPr>
            <a:r>
              <a:rPr lang="ru-RU" sz="2000" b="1" kern="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2 группа:  придумать уравнение с рациональными</a:t>
            </a:r>
          </a:p>
          <a:p>
            <a:pPr>
              <a:defRPr/>
            </a:pPr>
            <a:r>
              <a:rPr lang="ru-RU" sz="2000" b="1" kern="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корнями используя, прием «переброски»</a:t>
            </a:r>
          </a:p>
          <a:p>
            <a:pPr>
              <a:defRPr/>
            </a:pPr>
            <a:r>
              <a:rPr lang="ru-RU" sz="2000" b="1" kern="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попытаться найти обоснование устных приемов решения </a:t>
            </a:r>
          </a:p>
          <a:p>
            <a:pPr>
              <a:defRPr/>
            </a:pPr>
            <a:r>
              <a:rPr lang="ru-RU" sz="2000" b="1" kern="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уравнений </a:t>
            </a:r>
          </a:p>
          <a:p>
            <a:pPr>
              <a:defRPr/>
            </a:pPr>
            <a:endParaRPr lang="ru-RU" sz="2400" b="1" kern="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381000" y="3657600"/>
          <a:ext cx="8534400" cy="1590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62200"/>
                <a:gridCol w="1447800"/>
                <a:gridCol w="2438400"/>
                <a:gridCol w="2286000"/>
              </a:tblGrid>
              <a:tr h="370840">
                <a:tc>
                  <a:txBody>
                    <a:bodyPr/>
                    <a:lstStyle/>
                    <a:p>
                      <a:endParaRPr lang="ru-RU" sz="16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rgbClr val="002060"/>
                          </a:solidFill>
                        </a:rPr>
                        <a:t>Т. о Виета</a:t>
                      </a:r>
                    </a:p>
                    <a:p>
                      <a:endParaRPr lang="ru-RU" sz="16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rgbClr val="002060"/>
                          </a:solidFill>
                        </a:rPr>
                        <a:t>М.</a:t>
                      </a:r>
                      <a:r>
                        <a:rPr lang="ru-RU" sz="1600" baseline="0" dirty="0" smtClean="0">
                          <a:solidFill>
                            <a:srgbClr val="002060"/>
                          </a:solidFill>
                        </a:rPr>
                        <a:t> «коэффициентов»</a:t>
                      </a:r>
                      <a:endParaRPr lang="ru-RU" sz="1600" dirty="0" smtClean="0">
                        <a:solidFill>
                          <a:srgbClr val="002060"/>
                        </a:solidFill>
                      </a:endParaRPr>
                    </a:p>
                    <a:p>
                      <a:endParaRPr lang="ru-RU" sz="16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rgbClr val="002060"/>
                          </a:solidFill>
                        </a:rPr>
                        <a:t>М. «переброски»</a:t>
                      </a:r>
                    </a:p>
                    <a:p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rgbClr val="002060"/>
                          </a:solidFill>
                        </a:rPr>
                        <a:t>ЗНАЮ</a:t>
                      </a:r>
                    </a:p>
                    <a:p>
                      <a:endParaRPr lang="ru-RU" sz="16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rgbClr val="002060"/>
                          </a:solidFill>
                        </a:rPr>
                        <a:t>МОГУ ПРИМЕНИТЬ</a:t>
                      </a:r>
                      <a:endParaRPr lang="ru-RU" sz="16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04800" y="1066800"/>
            <a:ext cx="9051925" cy="369411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b="1" kern="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ЛИТЕРАТУРА</a:t>
            </a:r>
          </a:p>
          <a:p>
            <a:pPr>
              <a:defRPr/>
            </a:pPr>
            <a:endParaRPr lang="ru-RU" b="1" kern="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defRPr/>
            </a:pPr>
            <a:r>
              <a:rPr lang="ru-RU" sz="2000" b="1" kern="0" dirty="0">
                <a:solidFill>
                  <a:srgbClr val="0070C0"/>
                </a:solidFill>
              </a:rPr>
              <a:t>1. Методика обучения математике в средней школе / Г.И.Саранцев</a:t>
            </a:r>
          </a:p>
          <a:p>
            <a:pPr>
              <a:defRPr/>
            </a:pPr>
            <a:r>
              <a:rPr lang="ru-RU" sz="2000" b="1" kern="0" dirty="0">
                <a:solidFill>
                  <a:srgbClr val="0070C0"/>
                </a:solidFill>
              </a:rPr>
              <a:t>М.: Просвещение, 2002г</a:t>
            </a:r>
          </a:p>
          <a:p>
            <a:pPr>
              <a:defRPr/>
            </a:pPr>
            <a:r>
              <a:rPr lang="ru-RU" sz="2000" b="1" kern="0" dirty="0">
                <a:solidFill>
                  <a:srgbClr val="0070C0"/>
                </a:solidFill>
              </a:rPr>
              <a:t>2. Программы общеобразовательных учреждений / А.Г.Мордкович</a:t>
            </a:r>
          </a:p>
          <a:p>
            <a:pPr>
              <a:defRPr/>
            </a:pPr>
            <a:r>
              <a:rPr lang="ru-RU" sz="2000" b="1" kern="0" dirty="0">
                <a:solidFill>
                  <a:srgbClr val="0070C0"/>
                </a:solidFill>
              </a:rPr>
              <a:t>М.: Мнемозина, 2009г</a:t>
            </a:r>
          </a:p>
          <a:p>
            <a:pPr>
              <a:defRPr/>
            </a:pPr>
            <a:r>
              <a:rPr lang="ru-RU" sz="2000" b="1" kern="0" dirty="0">
                <a:solidFill>
                  <a:srgbClr val="0070C0"/>
                </a:solidFill>
              </a:rPr>
              <a:t>3. Алгебра ч 2 задачник для учащихся общеобразовательных</a:t>
            </a:r>
          </a:p>
          <a:p>
            <a:pPr>
              <a:defRPr/>
            </a:pPr>
            <a:r>
              <a:rPr lang="ru-RU" sz="2000" b="1" kern="0" dirty="0">
                <a:solidFill>
                  <a:srgbClr val="0070C0"/>
                </a:solidFill>
              </a:rPr>
              <a:t> учреждений / А.Г.Мордкович – 11-е издание -  М.: Мнемозина, 2009г</a:t>
            </a:r>
          </a:p>
          <a:p>
            <a:pPr>
              <a:defRPr/>
            </a:pPr>
            <a:r>
              <a:rPr lang="ru-RU" sz="2000" b="1" kern="0" dirty="0">
                <a:solidFill>
                  <a:srgbClr val="0070C0"/>
                </a:solidFill>
              </a:rPr>
              <a:t>4. Алгебра самостоятельные работы 8 класс / Л.А.Александрова </a:t>
            </a:r>
          </a:p>
          <a:p>
            <a:pPr>
              <a:defRPr/>
            </a:pPr>
            <a:r>
              <a:rPr lang="ru-RU" sz="2000" b="1" kern="0" dirty="0">
                <a:solidFill>
                  <a:srgbClr val="0070C0"/>
                </a:solidFill>
              </a:rPr>
              <a:t>М.: Мнемозина, 2009г</a:t>
            </a:r>
            <a:r>
              <a:rPr lang="en-US" sz="2000" b="1" kern="0" dirty="0">
                <a:solidFill>
                  <a:srgbClr val="0070C0"/>
                </a:solidFill>
              </a:rPr>
              <a:t> </a:t>
            </a:r>
            <a:endParaRPr lang="ru-RU" sz="2000" b="1" kern="0" dirty="0">
              <a:solidFill>
                <a:srgbClr val="0070C0"/>
              </a:solidFill>
            </a:endParaRPr>
          </a:p>
          <a:p>
            <a:pPr>
              <a:defRPr/>
            </a:pPr>
            <a:r>
              <a:rPr lang="ru-RU" sz="2000" b="1" kern="0" dirty="0">
                <a:solidFill>
                  <a:srgbClr val="0070C0"/>
                </a:solidFill>
              </a:rPr>
              <a:t>5. </a:t>
            </a:r>
            <a:r>
              <a:rPr lang="en-US" sz="2000" b="1" kern="0" dirty="0">
                <a:solidFill>
                  <a:srgbClr val="0070C0"/>
                </a:solidFill>
              </a:rPr>
              <a:t>http://it-n.ru/communities</a:t>
            </a:r>
            <a:endParaRPr lang="ru-RU" sz="2000" b="1" kern="0" dirty="0">
              <a:solidFill>
                <a:srgbClr val="0070C0"/>
              </a:solidFill>
            </a:endParaRPr>
          </a:p>
          <a:p>
            <a:pPr>
              <a:defRPr/>
            </a:pPr>
            <a:endParaRPr lang="ru-RU" b="1" kern="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28600" y="152400"/>
            <a:ext cx="8686800" cy="71104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36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Урок   по теме</a:t>
            </a:r>
          </a:p>
          <a:p>
            <a:pPr algn="ctr">
              <a:defRPr/>
            </a:pPr>
            <a:r>
              <a:rPr lang="ru-RU" sz="36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«Устные способы решения квадратных уравнений »</a:t>
            </a:r>
          </a:p>
          <a:p>
            <a:pPr algn="ctr">
              <a:defRPr/>
            </a:pPr>
            <a:r>
              <a:rPr lang="ru-RU" sz="36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8 класс</a:t>
            </a:r>
            <a:endParaRPr lang="ru-RU" sz="32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>
              <a:defRPr/>
            </a:pPr>
            <a:r>
              <a:rPr lang="ru-RU" sz="24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Тип урока –</a:t>
            </a:r>
            <a:r>
              <a:rPr lang="ru-RU" sz="2000" dirty="0">
                <a:solidFill>
                  <a:srgbClr val="002060"/>
                </a:solidFill>
              </a:rPr>
              <a:t> урок обобщения и систематизации знаний </a:t>
            </a:r>
          </a:p>
          <a:p>
            <a:pPr>
              <a:defRPr/>
            </a:pPr>
            <a:endParaRPr lang="ru-RU" sz="2000" dirty="0">
              <a:solidFill>
                <a:srgbClr val="002060"/>
              </a:solidFill>
            </a:endParaRPr>
          </a:p>
          <a:p>
            <a:pPr>
              <a:defRPr/>
            </a:pPr>
            <a:r>
              <a:rPr lang="ru-RU" sz="24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Оборудование – </a:t>
            </a:r>
            <a:r>
              <a:rPr lang="ru-RU" sz="2000" dirty="0">
                <a:solidFill>
                  <a:srgbClr val="002060"/>
                </a:solidFill>
              </a:rPr>
              <a:t>компьютер,</a:t>
            </a:r>
            <a:r>
              <a:rPr lang="ru-RU" sz="2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dirty="0">
                <a:solidFill>
                  <a:srgbClr val="002060"/>
                </a:solidFill>
              </a:rPr>
              <a:t>проектор, экран, презентация</a:t>
            </a:r>
          </a:p>
          <a:p>
            <a:pPr>
              <a:defRPr/>
            </a:pPr>
            <a:endParaRPr lang="ru-RU" sz="2000" dirty="0">
              <a:solidFill>
                <a:srgbClr val="002060"/>
              </a:solidFill>
            </a:endParaRPr>
          </a:p>
          <a:p>
            <a:pPr>
              <a:defRPr/>
            </a:pPr>
            <a:r>
              <a:rPr lang="ru-RU" sz="24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Учебно-методическое обеспечение -  </a:t>
            </a:r>
            <a:r>
              <a:rPr lang="ru-RU" sz="2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</a:t>
            </a:r>
            <a:r>
              <a:rPr lang="ru-RU" sz="2000" dirty="0">
                <a:solidFill>
                  <a:srgbClr val="002060"/>
                </a:solidFill>
              </a:rPr>
              <a:t>лгебра 8 класс ч.2: учебник  для общеобразовательных классов / А.Г.Мордкович -11-е издание – М.: Мнемозина,2009</a:t>
            </a:r>
          </a:p>
          <a:p>
            <a:pPr>
              <a:defRPr/>
            </a:pPr>
            <a:endParaRPr lang="ru-RU" sz="2000" dirty="0">
              <a:solidFill>
                <a:srgbClr val="0070C0"/>
              </a:solidFill>
            </a:endParaRPr>
          </a:p>
          <a:p>
            <a:pPr>
              <a:defRPr/>
            </a:pPr>
            <a:endParaRPr lang="ru-RU" sz="2000" dirty="0">
              <a:solidFill>
                <a:srgbClr val="0070C0"/>
              </a:solidFill>
            </a:endParaRPr>
          </a:p>
          <a:p>
            <a:pPr>
              <a:defRPr/>
            </a:pPr>
            <a:endParaRPr lang="ru-RU" sz="2000" dirty="0">
              <a:solidFill>
                <a:srgbClr val="0070C0"/>
              </a:solidFill>
            </a:endParaRPr>
          </a:p>
          <a:p>
            <a:pPr>
              <a:defRPr/>
            </a:pPr>
            <a:endParaRPr lang="ru-RU" sz="2000" dirty="0">
              <a:solidFill>
                <a:srgbClr val="0070C0"/>
              </a:solidFill>
            </a:endParaRPr>
          </a:p>
          <a:p>
            <a:pPr>
              <a:defRPr/>
            </a:pPr>
            <a:endParaRPr lang="ru-RU" sz="2000" dirty="0">
              <a:solidFill>
                <a:srgbClr val="0070C0"/>
              </a:solidFill>
            </a:endParaRPr>
          </a:p>
          <a:p>
            <a:pPr>
              <a:defRPr/>
            </a:pPr>
            <a:endParaRPr lang="ru-RU" sz="2000" dirty="0">
              <a:solidFill>
                <a:srgbClr val="0070C0"/>
              </a:solidFill>
            </a:endParaRPr>
          </a:p>
          <a:p>
            <a:pPr>
              <a:defRPr/>
            </a:pPr>
            <a:endParaRPr lang="ru-RU" sz="2000" dirty="0">
              <a:solidFill>
                <a:srgbClr val="0070C0"/>
              </a:solidFill>
            </a:endParaRPr>
          </a:p>
          <a:p>
            <a:pPr>
              <a:defRPr/>
            </a:pPr>
            <a:r>
              <a:rPr lang="ru-RU" sz="2000" dirty="0">
                <a:solidFill>
                  <a:srgbClr val="0070C0"/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8229600" cy="762000"/>
          </a:xfrm>
        </p:spPr>
        <p:txBody>
          <a:bodyPr/>
          <a:lstStyle/>
          <a:p>
            <a:pPr>
              <a:defRPr/>
            </a:pPr>
            <a:r>
              <a:rPr lang="ru-RU" sz="40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40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Цели и задачи урока</a:t>
            </a:r>
            <a:r>
              <a:rPr lang="ru-RU" sz="4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4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sz="28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1143000"/>
            <a:ext cx="8915400" cy="60016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2400" b="1" u="sng" dirty="0">
                <a:solidFill>
                  <a:srgbClr val="002060"/>
                </a:solidFill>
              </a:rPr>
              <a:t>Образовательные</a:t>
            </a:r>
            <a:r>
              <a:rPr lang="ru-RU" sz="2400" b="1" dirty="0">
                <a:solidFill>
                  <a:srgbClr val="002060"/>
                </a:solidFill>
              </a:rPr>
              <a:t> – </a:t>
            </a:r>
            <a:r>
              <a:rPr lang="ru-RU" sz="2400" dirty="0">
                <a:solidFill>
                  <a:srgbClr val="002060"/>
                </a:solidFill>
              </a:rPr>
              <a:t>обобщить и</a:t>
            </a:r>
            <a:r>
              <a:rPr lang="ru-RU" sz="2400" b="1" dirty="0">
                <a:solidFill>
                  <a:srgbClr val="002060"/>
                </a:solidFill>
              </a:rPr>
              <a:t> </a:t>
            </a:r>
            <a:r>
              <a:rPr lang="ru-RU" sz="2400" dirty="0">
                <a:solidFill>
                  <a:srgbClr val="002060"/>
                </a:solidFill>
              </a:rPr>
              <a:t>систематизировать знания по теме  «Квадратные уравнения», </a:t>
            </a:r>
          </a:p>
          <a:p>
            <a:pPr>
              <a:defRPr/>
            </a:pPr>
            <a:r>
              <a:rPr lang="ru-RU" sz="2400" dirty="0">
                <a:solidFill>
                  <a:srgbClr val="002060"/>
                </a:solidFill>
              </a:rPr>
              <a:t>закрепить приемы устного решения квадратных уравнений,</a:t>
            </a:r>
          </a:p>
          <a:p>
            <a:pPr>
              <a:defRPr/>
            </a:pPr>
            <a:r>
              <a:rPr lang="ru-RU" sz="2400" dirty="0">
                <a:solidFill>
                  <a:srgbClr val="002060"/>
                </a:solidFill>
              </a:rPr>
              <a:t>выработать умение выбирать  рациональный способ решения уравнений </a:t>
            </a:r>
          </a:p>
          <a:p>
            <a:pPr>
              <a:defRPr/>
            </a:pPr>
            <a:endParaRPr lang="ru-RU" sz="2400" b="1" u="sng" dirty="0">
              <a:solidFill>
                <a:srgbClr val="002060"/>
              </a:solidFill>
            </a:endParaRPr>
          </a:p>
          <a:p>
            <a:pPr>
              <a:defRPr/>
            </a:pPr>
            <a:r>
              <a:rPr lang="ru-RU" sz="2400" b="1" u="sng" dirty="0">
                <a:solidFill>
                  <a:srgbClr val="002060"/>
                </a:solidFill>
              </a:rPr>
              <a:t>Развивающие</a:t>
            </a:r>
            <a:r>
              <a:rPr lang="ru-RU" sz="2400" b="1" dirty="0">
                <a:solidFill>
                  <a:srgbClr val="002060"/>
                </a:solidFill>
              </a:rPr>
              <a:t> – </a:t>
            </a:r>
            <a:r>
              <a:rPr lang="ru-RU" sz="2400" dirty="0">
                <a:solidFill>
                  <a:srgbClr val="002060"/>
                </a:solidFill>
              </a:rPr>
              <a:t>способствовать развитию логического мышления, памяти, внимания; умению сравнивать и обобщать </a:t>
            </a:r>
          </a:p>
          <a:p>
            <a:pPr>
              <a:defRPr/>
            </a:pPr>
            <a:endParaRPr lang="ru-RU" sz="2400" b="1" u="sng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defRPr/>
            </a:pPr>
            <a:r>
              <a:rPr lang="ru-RU" sz="2400" b="1" u="sng" dirty="0">
                <a:solidFill>
                  <a:srgbClr val="002060"/>
                </a:solidFill>
              </a:rPr>
              <a:t>Воспитательные</a:t>
            </a:r>
            <a:r>
              <a:rPr lang="ru-RU" sz="2400" b="1" dirty="0">
                <a:solidFill>
                  <a:srgbClr val="002060"/>
                </a:solidFill>
              </a:rPr>
              <a:t> – </a:t>
            </a:r>
            <a:r>
              <a:rPr lang="ru-RU" sz="2400" dirty="0">
                <a:solidFill>
                  <a:srgbClr val="002060"/>
                </a:solidFill>
              </a:rPr>
              <a:t>развивать</a:t>
            </a:r>
            <a:r>
              <a:rPr lang="ru-RU" sz="2400" b="1" dirty="0">
                <a:solidFill>
                  <a:srgbClr val="002060"/>
                </a:solidFill>
              </a:rPr>
              <a:t> </a:t>
            </a:r>
            <a:r>
              <a:rPr lang="ru-RU" sz="2400" dirty="0">
                <a:solidFill>
                  <a:srgbClr val="002060"/>
                </a:solidFill>
              </a:rPr>
              <a:t>устойчивый интерес к математике, трудолюбие, взаимопомощь, математическую культуру, навыки контроля и самоконтроля</a:t>
            </a:r>
          </a:p>
          <a:p>
            <a:pPr>
              <a:defRPr/>
            </a:pPr>
            <a:endParaRPr lang="ru-RU" sz="24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defRPr/>
            </a:pPr>
            <a:endParaRPr lang="ru-RU" sz="24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defRPr/>
            </a:pPr>
            <a:endParaRPr lang="ru-RU" sz="24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19400" y="274638"/>
            <a:ext cx="3429000" cy="792162"/>
          </a:xfrm>
        </p:spPr>
        <p:txBody>
          <a:bodyPr/>
          <a:lstStyle/>
          <a:p>
            <a:pPr>
              <a:defRPr/>
            </a:pPr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Ход урока</a:t>
            </a:r>
            <a:endParaRPr lang="ru-RU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685800" y="1143000"/>
          <a:ext cx="7772400" cy="54101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9316"/>
                <a:gridCol w="5599471"/>
                <a:gridCol w="1253613"/>
              </a:tblGrid>
              <a:tr h="491836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№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структура    урока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время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491836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002060"/>
                          </a:solidFill>
                        </a:rPr>
                        <a:t>1</a:t>
                      </a:r>
                      <a:endParaRPr lang="ru-RU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Организационный момент.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1 мин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491836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002060"/>
                          </a:solidFill>
                        </a:rPr>
                        <a:t>2</a:t>
                      </a:r>
                      <a:endParaRPr lang="ru-RU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Проверка выполнения домашнего</a:t>
                      </a:r>
                      <a:r>
                        <a:rPr lang="ru-RU" baseline="0" dirty="0" smtClean="0">
                          <a:solidFill>
                            <a:srgbClr val="002060"/>
                          </a:solidFill>
                        </a:rPr>
                        <a:t> задания</a:t>
                      </a:r>
                      <a:endParaRPr lang="ru-RU" dirty="0" smtClean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2 мин</a:t>
                      </a:r>
                    </a:p>
                  </a:txBody>
                  <a:tcPr/>
                </a:tc>
              </a:tr>
              <a:tr h="491836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002060"/>
                          </a:solidFill>
                        </a:rPr>
                        <a:t>3</a:t>
                      </a:r>
                      <a:endParaRPr lang="ru-RU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Актуализация опорных знаний и умений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3</a:t>
                      </a:r>
                      <a:r>
                        <a:rPr lang="ru-RU" baseline="0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мин</a:t>
                      </a:r>
                    </a:p>
                  </a:txBody>
                  <a:tcPr/>
                </a:tc>
              </a:tr>
              <a:tr h="491836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002060"/>
                          </a:solidFill>
                        </a:rPr>
                        <a:t>4</a:t>
                      </a:r>
                      <a:endParaRPr lang="ru-RU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Презентация групповых проектов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7 мин</a:t>
                      </a:r>
                    </a:p>
                  </a:txBody>
                  <a:tcPr/>
                </a:tc>
              </a:tr>
              <a:tr h="491836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002060"/>
                          </a:solidFill>
                        </a:rPr>
                        <a:t>5</a:t>
                      </a:r>
                      <a:endParaRPr lang="ru-RU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Фронтальная работа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13 мин</a:t>
                      </a:r>
                    </a:p>
                  </a:txBody>
                  <a:tcPr/>
                </a:tc>
              </a:tr>
              <a:tr h="491836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002060"/>
                          </a:solidFill>
                        </a:rPr>
                        <a:t>7</a:t>
                      </a:r>
                      <a:endParaRPr lang="ru-RU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Обобщение и систематизация знаний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5 мин</a:t>
                      </a:r>
                    </a:p>
                  </a:txBody>
                  <a:tcPr/>
                </a:tc>
              </a:tr>
              <a:tr h="491836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002060"/>
                          </a:solidFill>
                        </a:rPr>
                        <a:t>8</a:t>
                      </a:r>
                      <a:endParaRPr lang="ru-RU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Контроль и самопроверка знаний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10 мин</a:t>
                      </a:r>
                    </a:p>
                  </a:txBody>
                  <a:tcPr/>
                </a:tc>
              </a:tr>
              <a:tr h="491836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002060"/>
                          </a:solidFill>
                        </a:rPr>
                        <a:t>9</a:t>
                      </a:r>
                      <a:endParaRPr lang="ru-RU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Подведение итогов</a:t>
                      </a:r>
                      <a:r>
                        <a:rPr lang="ru-RU" baseline="0" dirty="0" smtClean="0">
                          <a:solidFill>
                            <a:srgbClr val="002060"/>
                          </a:solidFill>
                        </a:rPr>
                        <a:t> урока</a:t>
                      </a:r>
                      <a:endParaRPr lang="ru-RU" dirty="0" smtClean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2 мин</a:t>
                      </a:r>
                    </a:p>
                  </a:txBody>
                  <a:tcPr/>
                </a:tc>
              </a:tr>
              <a:tr h="491836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002060"/>
                          </a:solidFill>
                        </a:rPr>
                        <a:t>10</a:t>
                      </a:r>
                      <a:endParaRPr lang="ru-RU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Домашнее задание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1 мин</a:t>
                      </a:r>
                    </a:p>
                  </a:txBody>
                  <a:tcPr/>
                </a:tc>
              </a:tr>
              <a:tr h="491836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002060"/>
                          </a:solidFill>
                        </a:rPr>
                        <a:t>11</a:t>
                      </a:r>
                      <a:endParaRPr lang="ru-RU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Рефлексия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1 мин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Box 3"/>
          <p:cNvSpPr txBox="1">
            <a:spLocks noChangeArrowheads="1"/>
          </p:cNvSpPr>
          <p:nvPr/>
        </p:nvSpPr>
        <p:spPr bwMode="auto">
          <a:xfrm>
            <a:off x="152400" y="179388"/>
            <a:ext cx="8956675" cy="6678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>
              <a:solidFill>
                <a:srgbClr val="002060"/>
              </a:solidFill>
            </a:endParaRPr>
          </a:p>
          <a:p>
            <a:r>
              <a:rPr lang="ru-RU" sz="2000" b="1">
                <a:solidFill>
                  <a:srgbClr val="002060"/>
                </a:solidFill>
              </a:rPr>
              <a:t>1. Сформулируйте определение квадратного уравнения</a:t>
            </a:r>
          </a:p>
          <a:p>
            <a:pPr>
              <a:lnSpc>
                <a:spcPct val="150000"/>
              </a:lnSpc>
            </a:pPr>
            <a:r>
              <a:rPr lang="ru-RU" sz="2000" b="1">
                <a:solidFill>
                  <a:srgbClr val="002060"/>
                </a:solidFill>
              </a:rPr>
              <a:t>2. Какое уравнение называется неполным квадратным уравнением?</a:t>
            </a:r>
          </a:p>
          <a:p>
            <a:pPr>
              <a:lnSpc>
                <a:spcPct val="150000"/>
              </a:lnSpc>
            </a:pPr>
            <a:r>
              <a:rPr lang="ru-RU" sz="2000" b="1">
                <a:solidFill>
                  <a:srgbClr val="002060"/>
                </a:solidFill>
              </a:rPr>
              <a:t>3. Сколько корней имеет неполное квадратное уравнение?</a:t>
            </a:r>
          </a:p>
          <a:p>
            <a:pPr>
              <a:lnSpc>
                <a:spcPct val="150000"/>
              </a:lnSpc>
            </a:pPr>
            <a:r>
              <a:rPr lang="ru-RU" sz="2000" b="1">
                <a:solidFill>
                  <a:srgbClr val="002060"/>
                </a:solidFill>
              </a:rPr>
              <a:t>4. Запишите формулу нахождения дискриминанта квадратного</a:t>
            </a:r>
          </a:p>
          <a:p>
            <a:r>
              <a:rPr lang="ru-RU" sz="2000" b="1">
                <a:solidFill>
                  <a:srgbClr val="002060"/>
                </a:solidFill>
              </a:rPr>
              <a:t>    уравнения</a:t>
            </a:r>
          </a:p>
          <a:p>
            <a:pPr>
              <a:lnSpc>
                <a:spcPct val="150000"/>
              </a:lnSpc>
            </a:pPr>
            <a:r>
              <a:rPr lang="ru-RU" sz="2000" b="1">
                <a:solidFill>
                  <a:srgbClr val="002060"/>
                </a:solidFill>
              </a:rPr>
              <a:t>5. Сколько корней может иметь квадратное уравнение?</a:t>
            </a:r>
          </a:p>
          <a:p>
            <a:pPr>
              <a:lnSpc>
                <a:spcPct val="150000"/>
              </a:lnSpc>
            </a:pPr>
            <a:r>
              <a:rPr lang="ru-RU" sz="2000" b="1">
                <a:solidFill>
                  <a:srgbClr val="002060"/>
                </a:solidFill>
              </a:rPr>
              <a:t>6. Запишите формулу нахождения корней квадратного уравнения, </a:t>
            </a:r>
          </a:p>
          <a:p>
            <a:r>
              <a:rPr lang="ru-RU" sz="2000" b="1">
                <a:solidFill>
                  <a:srgbClr val="002060"/>
                </a:solidFill>
              </a:rPr>
              <a:t>в котором второй коэффициент четный</a:t>
            </a:r>
          </a:p>
          <a:p>
            <a:pPr>
              <a:lnSpc>
                <a:spcPct val="150000"/>
              </a:lnSpc>
            </a:pPr>
            <a:r>
              <a:rPr lang="ru-RU" sz="2000" b="1">
                <a:solidFill>
                  <a:srgbClr val="002060"/>
                </a:solidFill>
              </a:rPr>
              <a:t>7. Какое уравнение называется приведенным квадратным </a:t>
            </a:r>
          </a:p>
          <a:p>
            <a:r>
              <a:rPr lang="ru-RU" sz="2000" b="1">
                <a:solidFill>
                  <a:srgbClr val="002060"/>
                </a:solidFill>
              </a:rPr>
              <a:t>    уравнением?</a:t>
            </a:r>
          </a:p>
          <a:p>
            <a:pPr>
              <a:lnSpc>
                <a:spcPct val="150000"/>
              </a:lnSpc>
            </a:pPr>
            <a:r>
              <a:rPr lang="ru-RU" sz="2000" b="1">
                <a:solidFill>
                  <a:srgbClr val="002060"/>
                </a:solidFill>
              </a:rPr>
              <a:t>8. Запишите формулу разложения кв. трехчлена на множители</a:t>
            </a:r>
          </a:p>
          <a:p>
            <a:r>
              <a:rPr lang="ru-RU" sz="2000" b="1">
                <a:solidFill>
                  <a:srgbClr val="002060"/>
                </a:solidFill>
              </a:rPr>
              <a:t>9. Сформулируйте теорему, обратную теореме Виета</a:t>
            </a:r>
          </a:p>
          <a:p>
            <a:pPr>
              <a:lnSpc>
                <a:spcPct val="150000"/>
              </a:lnSpc>
            </a:pPr>
            <a:r>
              <a:rPr lang="ru-RU" sz="2000" b="1">
                <a:solidFill>
                  <a:srgbClr val="002060"/>
                </a:solidFill>
              </a:rPr>
              <a:t>10. Запишите формулу нахождения корней квадратного уравнения, </a:t>
            </a:r>
          </a:p>
          <a:p>
            <a:r>
              <a:rPr lang="ru-RU" sz="2000" b="1">
                <a:solidFill>
                  <a:srgbClr val="002060"/>
                </a:solidFill>
              </a:rPr>
              <a:t>    используя «Метод коэффициентов»</a:t>
            </a:r>
          </a:p>
          <a:p>
            <a:pPr>
              <a:lnSpc>
                <a:spcPct val="150000"/>
              </a:lnSpc>
            </a:pPr>
            <a:r>
              <a:rPr lang="ru-RU" sz="2000" b="1">
                <a:solidFill>
                  <a:srgbClr val="002060"/>
                </a:solidFill>
              </a:rPr>
              <a:t>11. Объясните применение «метода переброски» при решении </a:t>
            </a:r>
          </a:p>
          <a:p>
            <a:r>
              <a:rPr lang="ru-RU" sz="2000" b="1">
                <a:solidFill>
                  <a:srgbClr val="002060"/>
                </a:solidFill>
              </a:rPr>
              <a:t>квадратных уравнений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981200" y="0"/>
            <a:ext cx="4572000" cy="5238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Фронтальный опрос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3"/>
          <p:cNvPicPr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0" y="4495800"/>
            <a:ext cx="2730500" cy="1960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2514600" y="228600"/>
            <a:ext cx="3962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 i="1">
                <a:solidFill>
                  <a:srgbClr val="6600CC"/>
                </a:solidFill>
                <a:latin typeface="Georgia" pitchFamily="18" charset="0"/>
              </a:rPr>
              <a:t>Классификация</a:t>
            </a:r>
            <a:r>
              <a:rPr lang="ru-RU" sz="2800" b="1" i="1">
                <a:solidFill>
                  <a:srgbClr val="6600CC"/>
                </a:solidFill>
                <a:latin typeface="Georgia" pitchFamily="18" charset="0"/>
              </a:rPr>
              <a:t> .</a:t>
            </a:r>
          </a:p>
        </p:txBody>
      </p:sp>
      <p:sp>
        <p:nvSpPr>
          <p:cNvPr id="11" name="Rectangle 5"/>
          <p:cNvSpPr>
            <a:spLocks noChangeArrowheads="1"/>
          </p:cNvSpPr>
          <p:nvPr/>
        </p:nvSpPr>
        <p:spPr bwMode="auto">
          <a:xfrm>
            <a:off x="609600" y="838200"/>
            <a:ext cx="5329238" cy="647700"/>
          </a:xfrm>
          <a:prstGeom prst="rect">
            <a:avLst/>
          </a:prstGeom>
          <a:solidFill>
            <a:schemeClr val="bg1"/>
          </a:solidFill>
          <a:ln w="28575">
            <a:solidFill>
              <a:schemeClr val="hlink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3200" b="1">
                <a:solidFill>
                  <a:srgbClr val="CC0000"/>
                </a:solidFill>
                <a:latin typeface="Tahoma" pitchFamily="34" charset="0"/>
              </a:rPr>
              <a:t>Квадратные уравнения.</a:t>
            </a:r>
          </a:p>
        </p:txBody>
      </p:sp>
      <p:sp>
        <p:nvSpPr>
          <p:cNvPr id="12" name="Rectangle 6"/>
          <p:cNvSpPr>
            <a:spLocks noChangeArrowheads="1"/>
          </p:cNvSpPr>
          <p:nvPr/>
        </p:nvSpPr>
        <p:spPr bwMode="auto">
          <a:xfrm>
            <a:off x="1295400" y="1905000"/>
            <a:ext cx="2233613" cy="792163"/>
          </a:xfrm>
          <a:prstGeom prst="rect">
            <a:avLst/>
          </a:prstGeom>
          <a:solidFill>
            <a:schemeClr val="bg1"/>
          </a:solidFill>
          <a:ln w="28575">
            <a:solidFill>
              <a:srgbClr val="0070C0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2800" b="1">
                <a:solidFill>
                  <a:srgbClr val="0070C0"/>
                </a:solidFill>
                <a:latin typeface="Tahoma" pitchFamily="34" charset="0"/>
              </a:rPr>
              <a:t>неполное</a:t>
            </a:r>
          </a:p>
        </p:txBody>
      </p:sp>
      <p:sp>
        <p:nvSpPr>
          <p:cNvPr id="13" name="Rectangle 7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1295400" y="3429000"/>
            <a:ext cx="4648200" cy="865188"/>
          </a:xfrm>
          <a:prstGeom prst="rect">
            <a:avLst/>
          </a:prstGeom>
          <a:solidFill>
            <a:schemeClr val="bg1"/>
          </a:solidFill>
          <a:ln w="28575">
            <a:solidFill>
              <a:srgbClr val="0070C0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2800" b="1">
                <a:solidFill>
                  <a:srgbClr val="0070C0"/>
                </a:solidFill>
                <a:latin typeface="Tahoma" pitchFamily="34" charset="0"/>
              </a:rPr>
              <a:t>Полное не приведенное</a:t>
            </a:r>
          </a:p>
          <a:p>
            <a:r>
              <a:rPr lang="ru-RU" sz="2400" b="1">
                <a:solidFill>
                  <a:srgbClr val="0070C0"/>
                </a:solidFill>
                <a:latin typeface="Tahoma" pitchFamily="34" charset="0"/>
              </a:rPr>
              <a:t>а х</a:t>
            </a:r>
            <a:r>
              <a:rPr lang="ru-RU" sz="2400" b="1" baseline="30000">
                <a:solidFill>
                  <a:srgbClr val="0070C0"/>
                </a:solidFill>
                <a:latin typeface="Tahoma" pitchFamily="34" charset="0"/>
              </a:rPr>
              <a:t>2</a:t>
            </a:r>
            <a:r>
              <a:rPr lang="ru-RU" sz="2400" b="1">
                <a:solidFill>
                  <a:srgbClr val="0070C0"/>
                </a:solidFill>
                <a:latin typeface="Tahoma" pitchFamily="34" charset="0"/>
              </a:rPr>
              <a:t> + в х + с = 0</a:t>
            </a:r>
          </a:p>
        </p:txBody>
      </p:sp>
      <p:sp>
        <p:nvSpPr>
          <p:cNvPr id="14" name="Rectangle 8"/>
          <p:cNvSpPr>
            <a:spLocks noChangeArrowheads="1"/>
          </p:cNvSpPr>
          <p:nvPr/>
        </p:nvSpPr>
        <p:spPr bwMode="auto">
          <a:xfrm>
            <a:off x="1371600" y="5181600"/>
            <a:ext cx="3887788" cy="935038"/>
          </a:xfrm>
          <a:prstGeom prst="rect">
            <a:avLst/>
          </a:prstGeom>
          <a:solidFill>
            <a:schemeClr val="bg1"/>
          </a:solidFill>
          <a:ln w="28575">
            <a:solidFill>
              <a:srgbClr val="0070C0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2800" b="1">
                <a:solidFill>
                  <a:srgbClr val="0070C0"/>
                </a:solidFill>
                <a:latin typeface="Tahoma" pitchFamily="34" charset="0"/>
              </a:rPr>
              <a:t>приведённое</a:t>
            </a:r>
          </a:p>
          <a:p>
            <a:r>
              <a:rPr lang="en-US" sz="2800" b="1">
                <a:solidFill>
                  <a:srgbClr val="0070C0"/>
                </a:solidFill>
                <a:latin typeface="Tahoma" pitchFamily="34" charset="0"/>
              </a:rPr>
              <a:t>x</a:t>
            </a:r>
            <a:r>
              <a:rPr lang="ru-RU" sz="2800" b="1" baseline="30000">
                <a:solidFill>
                  <a:srgbClr val="0070C0"/>
                </a:solidFill>
                <a:latin typeface="Tahoma" pitchFamily="34" charset="0"/>
              </a:rPr>
              <a:t>2</a:t>
            </a:r>
            <a:r>
              <a:rPr lang="en-US" sz="2800" b="1">
                <a:solidFill>
                  <a:srgbClr val="0070C0"/>
                </a:solidFill>
                <a:latin typeface="Tahoma" pitchFamily="34" charset="0"/>
              </a:rPr>
              <a:t> + p x + q = 0</a:t>
            </a:r>
            <a:endParaRPr lang="ru-RU" sz="2800" b="1">
              <a:solidFill>
                <a:srgbClr val="0070C0"/>
              </a:solidFill>
              <a:latin typeface="Tahoma" pitchFamily="34" charset="0"/>
            </a:endParaRPr>
          </a:p>
        </p:txBody>
      </p:sp>
      <p:sp>
        <p:nvSpPr>
          <p:cNvPr id="15" name="Line 14"/>
          <p:cNvSpPr>
            <a:spLocks noChangeShapeType="1"/>
          </p:cNvSpPr>
          <p:nvPr/>
        </p:nvSpPr>
        <p:spPr bwMode="auto">
          <a:xfrm>
            <a:off x="609600" y="1447800"/>
            <a:ext cx="0" cy="424815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" name="Line 15"/>
          <p:cNvSpPr>
            <a:spLocks noChangeShapeType="1"/>
          </p:cNvSpPr>
          <p:nvPr/>
        </p:nvSpPr>
        <p:spPr bwMode="auto">
          <a:xfrm flipV="1">
            <a:off x="609600" y="2087563"/>
            <a:ext cx="685800" cy="46037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ru-RU"/>
          </a:p>
        </p:txBody>
      </p:sp>
      <p:sp>
        <p:nvSpPr>
          <p:cNvPr id="17" name="Line 15"/>
          <p:cNvSpPr>
            <a:spLocks noChangeShapeType="1"/>
          </p:cNvSpPr>
          <p:nvPr/>
        </p:nvSpPr>
        <p:spPr bwMode="auto">
          <a:xfrm flipV="1">
            <a:off x="609600" y="3810000"/>
            <a:ext cx="685800" cy="762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ru-RU"/>
          </a:p>
        </p:txBody>
      </p:sp>
      <p:sp>
        <p:nvSpPr>
          <p:cNvPr id="18" name="Line 15"/>
          <p:cNvSpPr>
            <a:spLocks noChangeShapeType="1"/>
          </p:cNvSpPr>
          <p:nvPr/>
        </p:nvSpPr>
        <p:spPr bwMode="auto">
          <a:xfrm flipV="1">
            <a:off x="609600" y="5668963"/>
            <a:ext cx="762000" cy="46037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ru-RU"/>
          </a:p>
        </p:txBody>
      </p:sp>
      <p:sp>
        <p:nvSpPr>
          <p:cNvPr id="20" name="Rectangle 11"/>
          <p:cNvSpPr>
            <a:spLocks noChangeArrowheads="1"/>
          </p:cNvSpPr>
          <p:nvPr/>
        </p:nvSpPr>
        <p:spPr bwMode="auto">
          <a:xfrm>
            <a:off x="6400800" y="1447800"/>
            <a:ext cx="1295400" cy="609600"/>
          </a:xfrm>
          <a:prstGeom prst="rect">
            <a:avLst/>
          </a:prstGeom>
          <a:solidFill>
            <a:srgbClr val="CCFFFF"/>
          </a:solidFill>
          <a:ln w="28575">
            <a:solidFill>
              <a:schemeClr val="hlink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600" b="1">
                <a:solidFill>
                  <a:srgbClr val="6600CC"/>
                </a:solidFill>
                <a:latin typeface="Tahoma" pitchFamily="34" charset="0"/>
              </a:rPr>
              <a:t>b = 0;</a:t>
            </a:r>
          </a:p>
          <a:p>
            <a:r>
              <a:rPr lang="en-US" sz="1600" b="1">
                <a:solidFill>
                  <a:srgbClr val="CC00CC"/>
                </a:solidFill>
                <a:latin typeface="Tahoma" pitchFamily="34" charset="0"/>
              </a:rPr>
              <a:t>a x</a:t>
            </a:r>
            <a:r>
              <a:rPr lang="ru-RU" sz="1600" b="1" baseline="30000">
                <a:solidFill>
                  <a:srgbClr val="CC00CC"/>
                </a:solidFill>
                <a:latin typeface="Tahoma" pitchFamily="34" charset="0"/>
              </a:rPr>
              <a:t>2</a:t>
            </a:r>
            <a:r>
              <a:rPr lang="en-US" sz="1600" b="1">
                <a:solidFill>
                  <a:srgbClr val="CC00CC"/>
                </a:solidFill>
                <a:latin typeface="Tahoma" pitchFamily="34" charset="0"/>
              </a:rPr>
              <a:t> + c = 0</a:t>
            </a:r>
            <a:endParaRPr lang="ru-RU" sz="1600" b="1">
              <a:solidFill>
                <a:srgbClr val="CC00CC"/>
              </a:solidFill>
              <a:latin typeface="Tahoma" pitchFamily="34" charset="0"/>
            </a:endParaRPr>
          </a:p>
        </p:txBody>
      </p:sp>
      <p:sp>
        <p:nvSpPr>
          <p:cNvPr id="21" name="Rectangle 12"/>
          <p:cNvSpPr>
            <a:spLocks noChangeArrowheads="1"/>
          </p:cNvSpPr>
          <p:nvPr/>
        </p:nvSpPr>
        <p:spPr bwMode="auto">
          <a:xfrm>
            <a:off x="6400800" y="2209800"/>
            <a:ext cx="1524000" cy="533400"/>
          </a:xfrm>
          <a:prstGeom prst="rect">
            <a:avLst/>
          </a:prstGeom>
          <a:solidFill>
            <a:srgbClr val="CCFFFF"/>
          </a:solidFill>
          <a:ln w="28575">
            <a:solidFill>
              <a:schemeClr val="hlink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b="1">
              <a:solidFill>
                <a:srgbClr val="6600CC"/>
              </a:solidFill>
            </a:endParaRPr>
          </a:p>
          <a:p>
            <a:r>
              <a:rPr lang="en-US" sz="1600" b="1">
                <a:solidFill>
                  <a:srgbClr val="6600CC"/>
                </a:solidFill>
                <a:latin typeface="Tahoma" pitchFamily="34" charset="0"/>
              </a:rPr>
              <a:t>c = 0;</a:t>
            </a:r>
            <a:r>
              <a:rPr lang="en-US" sz="1600" b="1">
                <a:latin typeface="Tahoma" pitchFamily="34" charset="0"/>
              </a:rPr>
              <a:t> </a:t>
            </a:r>
          </a:p>
          <a:p>
            <a:r>
              <a:rPr lang="en-US" sz="1600" b="1">
                <a:solidFill>
                  <a:srgbClr val="CC00CC"/>
                </a:solidFill>
                <a:latin typeface="Tahoma" pitchFamily="34" charset="0"/>
              </a:rPr>
              <a:t>a x</a:t>
            </a:r>
            <a:r>
              <a:rPr lang="ru-RU" sz="1600" b="1" baseline="30000">
                <a:solidFill>
                  <a:srgbClr val="CC00CC"/>
                </a:solidFill>
                <a:latin typeface="Tahoma" pitchFamily="34" charset="0"/>
              </a:rPr>
              <a:t>2</a:t>
            </a:r>
            <a:r>
              <a:rPr lang="en-US" sz="1600" b="1">
                <a:solidFill>
                  <a:srgbClr val="CC00CC"/>
                </a:solidFill>
                <a:latin typeface="Tahoma" pitchFamily="34" charset="0"/>
              </a:rPr>
              <a:t> + b x = 0</a:t>
            </a:r>
            <a:endParaRPr lang="ru-RU" sz="1600" b="1">
              <a:solidFill>
                <a:srgbClr val="CC00CC"/>
              </a:solidFill>
              <a:latin typeface="Tahoma" pitchFamily="34" charset="0"/>
            </a:endParaRPr>
          </a:p>
          <a:p>
            <a:endParaRPr lang="ru-RU" sz="2400" b="1">
              <a:solidFill>
                <a:srgbClr val="CC00CC"/>
              </a:solidFill>
              <a:latin typeface="Tahoma" pitchFamily="34" charset="0"/>
            </a:endParaRPr>
          </a:p>
        </p:txBody>
      </p:sp>
      <p:sp>
        <p:nvSpPr>
          <p:cNvPr id="22" name="Rectangle 13"/>
          <p:cNvSpPr>
            <a:spLocks noChangeArrowheads="1"/>
          </p:cNvSpPr>
          <p:nvPr/>
        </p:nvSpPr>
        <p:spPr bwMode="auto">
          <a:xfrm>
            <a:off x="6400800" y="3048000"/>
            <a:ext cx="1371600" cy="533400"/>
          </a:xfrm>
          <a:prstGeom prst="rect">
            <a:avLst/>
          </a:prstGeom>
          <a:solidFill>
            <a:srgbClr val="CCFFFF"/>
          </a:solidFill>
          <a:ln w="28575">
            <a:solidFill>
              <a:schemeClr val="hlink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b="1">
              <a:solidFill>
                <a:srgbClr val="6600CC"/>
              </a:solidFill>
            </a:endParaRPr>
          </a:p>
          <a:p>
            <a:r>
              <a:rPr lang="en-US" sz="1600" b="1">
                <a:solidFill>
                  <a:srgbClr val="6600CC"/>
                </a:solidFill>
                <a:latin typeface="Tahoma" pitchFamily="34" charset="0"/>
              </a:rPr>
              <a:t>b = 0; c = 0;</a:t>
            </a:r>
          </a:p>
          <a:p>
            <a:r>
              <a:rPr lang="en-US" sz="1600" b="1">
                <a:solidFill>
                  <a:srgbClr val="CC00CC"/>
                </a:solidFill>
                <a:latin typeface="Tahoma" pitchFamily="34" charset="0"/>
              </a:rPr>
              <a:t>a x</a:t>
            </a:r>
            <a:r>
              <a:rPr lang="ru-RU" sz="1600" b="1" baseline="30000">
                <a:solidFill>
                  <a:srgbClr val="CC00CC"/>
                </a:solidFill>
                <a:latin typeface="Tahoma" pitchFamily="34" charset="0"/>
              </a:rPr>
              <a:t>2</a:t>
            </a:r>
            <a:r>
              <a:rPr lang="en-US" sz="1600" b="1">
                <a:solidFill>
                  <a:srgbClr val="CC00CC"/>
                </a:solidFill>
                <a:latin typeface="Tahoma" pitchFamily="34" charset="0"/>
              </a:rPr>
              <a:t> = 0</a:t>
            </a:r>
            <a:endParaRPr lang="ru-RU" sz="1600" b="1">
              <a:solidFill>
                <a:srgbClr val="CC00CC"/>
              </a:solidFill>
              <a:latin typeface="Tahoma" pitchFamily="34" charset="0"/>
            </a:endParaRPr>
          </a:p>
          <a:p>
            <a:endParaRPr lang="ru-RU" sz="2400" b="1">
              <a:solidFill>
                <a:srgbClr val="CC00CC"/>
              </a:solidFill>
              <a:latin typeface="Tahoma" pitchFamily="34" charset="0"/>
            </a:endParaRPr>
          </a:p>
        </p:txBody>
      </p:sp>
      <p:sp>
        <p:nvSpPr>
          <p:cNvPr id="23" name="Line 21"/>
          <p:cNvSpPr>
            <a:spLocks noChangeShapeType="1"/>
          </p:cNvSpPr>
          <p:nvPr/>
        </p:nvSpPr>
        <p:spPr bwMode="auto">
          <a:xfrm flipV="1">
            <a:off x="3505200" y="1676400"/>
            <a:ext cx="2895600" cy="53340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ru-RU"/>
          </a:p>
        </p:txBody>
      </p:sp>
      <p:sp>
        <p:nvSpPr>
          <p:cNvPr id="24" name="Line 21"/>
          <p:cNvSpPr>
            <a:spLocks noChangeShapeType="1"/>
          </p:cNvSpPr>
          <p:nvPr/>
        </p:nvSpPr>
        <p:spPr bwMode="auto">
          <a:xfrm>
            <a:off x="3581400" y="2209800"/>
            <a:ext cx="2819400" cy="22860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ru-RU"/>
          </a:p>
        </p:txBody>
      </p:sp>
      <p:sp>
        <p:nvSpPr>
          <p:cNvPr id="25" name="Line 21"/>
          <p:cNvSpPr>
            <a:spLocks noChangeShapeType="1"/>
          </p:cNvSpPr>
          <p:nvPr/>
        </p:nvSpPr>
        <p:spPr bwMode="auto">
          <a:xfrm>
            <a:off x="3581400" y="2209800"/>
            <a:ext cx="2743200" cy="106680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500"/>
                            </p:stCondLst>
                            <p:childTnLst>
                              <p:par>
                                <p:cTn id="3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3500"/>
                            </p:stCondLst>
                            <p:childTnLst>
                              <p:par>
                                <p:cTn id="4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4000"/>
                            </p:stCondLst>
                            <p:childTnLst>
                              <p:par>
                                <p:cTn id="4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4500"/>
                            </p:stCondLst>
                            <p:childTnLst>
                              <p:par>
                                <p:cTn id="5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0"/>
                            </p:stCondLst>
                            <p:childTnLst>
                              <p:par>
                                <p:cTn id="5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3962400" y="1371600"/>
            <a:ext cx="1368425" cy="504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ах</a:t>
            </a:r>
            <a:r>
              <a:rPr lang="en-US"/>
              <a:t>²</a:t>
            </a:r>
            <a:r>
              <a:rPr lang="ru-RU"/>
              <a:t>+вх+с=0</a:t>
            </a:r>
            <a:endParaRPr lang="en-US"/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3657600" y="2209800"/>
            <a:ext cx="1944688" cy="504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200"/>
              <a:t>Определить</a:t>
            </a:r>
          </a:p>
          <a:p>
            <a:pPr algn="ctr"/>
            <a:r>
              <a:rPr lang="ru-RU" sz="1200"/>
              <a:t> коэффициенты а, в, с</a:t>
            </a:r>
          </a:p>
        </p:txBody>
      </p:sp>
      <p:sp>
        <p:nvSpPr>
          <p:cNvPr id="10" name="Rectangle 11"/>
          <p:cNvSpPr>
            <a:spLocks noChangeArrowheads="1"/>
          </p:cNvSpPr>
          <p:nvPr/>
        </p:nvSpPr>
        <p:spPr bwMode="auto">
          <a:xfrm>
            <a:off x="3200400" y="3124200"/>
            <a:ext cx="2881313" cy="504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200"/>
              <a:t>Вычислить дискриминант</a:t>
            </a:r>
          </a:p>
          <a:p>
            <a:pPr algn="ctr"/>
            <a:r>
              <a:rPr lang="en-US" sz="1200"/>
              <a:t>D=</a:t>
            </a:r>
            <a:r>
              <a:rPr lang="ru-RU" sz="1200"/>
              <a:t>в</a:t>
            </a:r>
            <a:r>
              <a:rPr lang="en-US" sz="1200"/>
              <a:t>²</a:t>
            </a:r>
            <a:r>
              <a:rPr lang="ru-RU" sz="1200"/>
              <a:t>-4ас</a:t>
            </a:r>
            <a:endParaRPr lang="en-US" sz="1200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143000" y="3886200"/>
            <a:ext cx="1728788" cy="504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Если </a:t>
            </a:r>
            <a:r>
              <a:rPr lang="en-US"/>
              <a:t>D&lt;0</a:t>
            </a:r>
            <a:r>
              <a:rPr lang="ru-RU"/>
              <a:t>, то</a:t>
            </a:r>
          </a:p>
        </p:txBody>
      </p:sp>
      <p:sp>
        <p:nvSpPr>
          <p:cNvPr id="12" name="Rectangle 12"/>
          <p:cNvSpPr>
            <a:spLocks noChangeArrowheads="1"/>
          </p:cNvSpPr>
          <p:nvPr/>
        </p:nvSpPr>
        <p:spPr bwMode="auto">
          <a:xfrm>
            <a:off x="3810000" y="3886200"/>
            <a:ext cx="1727200" cy="504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Если </a:t>
            </a:r>
            <a:r>
              <a:rPr lang="en-US"/>
              <a:t>D</a:t>
            </a:r>
            <a:r>
              <a:rPr lang="ru-RU"/>
              <a:t>=</a:t>
            </a:r>
            <a:r>
              <a:rPr lang="en-US"/>
              <a:t>0</a:t>
            </a:r>
            <a:r>
              <a:rPr lang="ru-RU"/>
              <a:t>, то</a:t>
            </a:r>
          </a:p>
        </p:txBody>
      </p:sp>
      <p:sp>
        <p:nvSpPr>
          <p:cNvPr id="13" name="Rectangle 15"/>
          <p:cNvSpPr>
            <a:spLocks noChangeArrowheads="1"/>
          </p:cNvSpPr>
          <p:nvPr/>
        </p:nvSpPr>
        <p:spPr bwMode="auto">
          <a:xfrm>
            <a:off x="6400800" y="3886200"/>
            <a:ext cx="1727200" cy="504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Если </a:t>
            </a:r>
            <a:r>
              <a:rPr lang="en-US"/>
              <a:t>D&gt;0</a:t>
            </a:r>
            <a:r>
              <a:rPr lang="ru-RU"/>
              <a:t>, то</a:t>
            </a:r>
          </a:p>
        </p:txBody>
      </p:sp>
      <p:sp>
        <p:nvSpPr>
          <p:cNvPr id="14" name="Rectangle 17"/>
          <p:cNvSpPr>
            <a:spLocks noChangeArrowheads="1"/>
          </p:cNvSpPr>
          <p:nvPr/>
        </p:nvSpPr>
        <p:spPr bwMode="auto">
          <a:xfrm>
            <a:off x="609600" y="4800600"/>
            <a:ext cx="2819400" cy="504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Уравнение не</a:t>
            </a:r>
          </a:p>
          <a:p>
            <a:pPr algn="ctr"/>
            <a:r>
              <a:rPr lang="ru-RU"/>
              <a:t> имеет действ. корней</a:t>
            </a:r>
          </a:p>
        </p:txBody>
      </p:sp>
      <p:sp>
        <p:nvSpPr>
          <p:cNvPr id="15" name="Rectangle 16"/>
          <p:cNvSpPr>
            <a:spLocks noChangeArrowheads="1"/>
          </p:cNvSpPr>
          <p:nvPr/>
        </p:nvSpPr>
        <p:spPr bwMode="auto">
          <a:xfrm>
            <a:off x="3962400" y="4724400"/>
            <a:ext cx="1368425" cy="504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1 корень</a:t>
            </a:r>
          </a:p>
        </p:txBody>
      </p:sp>
      <p:sp>
        <p:nvSpPr>
          <p:cNvPr id="16" name="Rectangle 14"/>
          <p:cNvSpPr>
            <a:spLocks noChangeArrowheads="1"/>
          </p:cNvSpPr>
          <p:nvPr/>
        </p:nvSpPr>
        <p:spPr bwMode="auto">
          <a:xfrm>
            <a:off x="6629400" y="4724400"/>
            <a:ext cx="1368425" cy="504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2 корня</a:t>
            </a:r>
          </a:p>
        </p:txBody>
      </p:sp>
      <p:sp>
        <p:nvSpPr>
          <p:cNvPr id="18" name="Rectangle 13"/>
          <p:cNvSpPr>
            <a:spLocks noChangeArrowheads="1"/>
          </p:cNvSpPr>
          <p:nvPr/>
        </p:nvSpPr>
        <p:spPr bwMode="auto">
          <a:xfrm>
            <a:off x="6553200" y="5486400"/>
            <a:ext cx="1512888" cy="7191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19" name="Rectangle 5"/>
          <p:cNvSpPr>
            <a:spLocks noChangeArrowheads="1"/>
          </p:cNvSpPr>
          <p:nvPr/>
        </p:nvSpPr>
        <p:spPr bwMode="auto">
          <a:xfrm>
            <a:off x="3733800" y="5562600"/>
            <a:ext cx="1800225" cy="720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graphicFrame>
        <p:nvGraphicFramePr>
          <p:cNvPr id="27651" name="Object 7"/>
          <p:cNvGraphicFramePr>
            <a:graphicFrameLocks noChangeAspect="1"/>
          </p:cNvGraphicFramePr>
          <p:nvPr/>
        </p:nvGraphicFramePr>
        <p:xfrm>
          <a:off x="3810000" y="5486400"/>
          <a:ext cx="1584325" cy="815975"/>
        </p:xfrm>
        <a:graphic>
          <a:graphicData uri="http://schemas.openxmlformats.org/presentationml/2006/ole">
            <p:oleObj spid="_x0000_s1026" name="Формула" r:id="rId3" imgW="482400" imgH="393480" progId="Equation.3">
              <p:embed/>
            </p:oleObj>
          </a:graphicData>
        </a:graphic>
      </p:graphicFrame>
      <p:graphicFrame>
        <p:nvGraphicFramePr>
          <p:cNvPr id="27652" name="Object 29"/>
          <p:cNvGraphicFramePr>
            <a:graphicFrameLocks noChangeAspect="1"/>
          </p:cNvGraphicFramePr>
          <p:nvPr/>
        </p:nvGraphicFramePr>
        <p:xfrm>
          <a:off x="6705600" y="5562600"/>
          <a:ext cx="1150938" cy="574675"/>
        </p:xfrm>
        <a:graphic>
          <a:graphicData uri="http://schemas.openxmlformats.org/presentationml/2006/ole">
            <p:oleObj spid="_x0000_s1027" name="Формула" r:id="rId4" imgW="1002865" imgH="431613" progId="Equation.3">
              <p:embed/>
            </p:oleObj>
          </a:graphicData>
        </a:graphic>
      </p:graphicFrame>
      <p:sp>
        <p:nvSpPr>
          <p:cNvPr id="23" name="Line 18"/>
          <p:cNvSpPr>
            <a:spLocks noChangeShapeType="1"/>
          </p:cNvSpPr>
          <p:nvPr/>
        </p:nvSpPr>
        <p:spPr bwMode="auto">
          <a:xfrm>
            <a:off x="4648200" y="2819400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5" name="Line 18"/>
          <p:cNvSpPr>
            <a:spLocks noChangeShapeType="1"/>
          </p:cNvSpPr>
          <p:nvPr/>
        </p:nvSpPr>
        <p:spPr bwMode="auto">
          <a:xfrm>
            <a:off x="4648200" y="1905000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6" name="Line 18"/>
          <p:cNvSpPr>
            <a:spLocks noChangeShapeType="1"/>
          </p:cNvSpPr>
          <p:nvPr/>
        </p:nvSpPr>
        <p:spPr bwMode="auto">
          <a:xfrm>
            <a:off x="4648200" y="3657600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7" name="Line 18"/>
          <p:cNvSpPr>
            <a:spLocks noChangeShapeType="1"/>
          </p:cNvSpPr>
          <p:nvPr/>
        </p:nvSpPr>
        <p:spPr bwMode="auto">
          <a:xfrm>
            <a:off x="4648200" y="4419600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8" name="Line 18"/>
          <p:cNvSpPr>
            <a:spLocks noChangeShapeType="1"/>
          </p:cNvSpPr>
          <p:nvPr/>
        </p:nvSpPr>
        <p:spPr bwMode="auto">
          <a:xfrm>
            <a:off x="4648200" y="5257800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9" name="Line 18"/>
          <p:cNvSpPr>
            <a:spLocks noChangeShapeType="1"/>
          </p:cNvSpPr>
          <p:nvPr/>
        </p:nvSpPr>
        <p:spPr bwMode="auto">
          <a:xfrm>
            <a:off x="7315200" y="4495800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0" name="Line 18"/>
          <p:cNvSpPr>
            <a:spLocks noChangeShapeType="1"/>
          </p:cNvSpPr>
          <p:nvPr/>
        </p:nvSpPr>
        <p:spPr bwMode="auto">
          <a:xfrm>
            <a:off x="7315200" y="5257800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1" name="Line 18"/>
          <p:cNvSpPr>
            <a:spLocks noChangeShapeType="1"/>
          </p:cNvSpPr>
          <p:nvPr/>
        </p:nvSpPr>
        <p:spPr bwMode="auto">
          <a:xfrm>
            <a:off x="1981200" y="4495800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2" name="Line 18"/>
          <p:cNvSpPr>
            <a:spLocks noChangeShapeType="1"/>
          </p:cNvSpPr>
          <p:nvPr/>
        </p:nvSpPr>
        <p:spPr bwMode="auto">
          <a:xfrm>
            <a:off x="6096000" y="3429000"/>
            <a:ext cx="914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3" name="Line 18"/>
          <p:cNvSpPr>
            <a:spLocks noChangeShapeType="1"/>
          </p:cNvSpPr>
          <p:nvPr/>
        </p:nvSpPr>
        <p:spPr bwMode="auto">
          <a:xfrm flipH="1">
            <a:off x="1981200" y="3429000"/>
            <a:ext cx="1143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5" name="Заголовок 3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pPr>
              <a:defRPr/>
            </a:pPr>
            <a:r>
              <a:rPr lang="ru-RU" sz="24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Алгоритм решения квадратного уравнения</a:t>
            </a:r>
            <a:endParaRPr lang="ru-RU" sz="24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6" name="Стрелка влево 35">
            <a:hlinkClick r:id="rId5" action="ppaction://hlinksldjump"/>
          </p:cNvPr>
          <p:cNvSpPr/>
          <p:nvPr/>
        </p:nvSpPr>
        <p:spPr>
          <a:xfrm>
            <a:off x="533400" y="6096000"/>
            <a:ext cx="977900" cy="48418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000"/>
                            </p:stCondLst>
                            <p:childTnLst>
                              <p:par>
                                <p:cTn id="2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500"/>
                            </p:stCondLst>
                            <p:childTnLst>
                              <p:par>
                                <p:cTn id="3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000"/>
                            </p:stCondLst>
                            <p:childTnLst>
                              <p:par>
                                <p:cTn id="4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4500"/>
                            </p:stCondLst>
                            <p:childTnLst>
                              <p:par>
                                <p:cTn id="5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0"/>
                            </p:stCondLst>
                            <p:childTnLst>
                              <p:par>
                                <p:cTn id="5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500"/>
                            </p:stCondLst>
                            <p:childTnLst>
                              <p:par>
                                <p:cTn id="5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6000"/>
                            </p:stCondLst>
                            <p:childTnLst>
                              <p:par>
                                <p:cTn id="6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6500"/>
                            </p:stCondLst>
                            <p:childTnLst>
                              <p:par>
                                <p:cTn id="6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7000"/>
                            </p:stCondLst>
                            <p:childTnLst>
                              <p:par>
                                <p:cTn id="7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6" dur="500"/>
                                        <p:tgtEl>
                                          <p:spTgt spid="276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7500"/>
                            </p:stCondLst>
                            <p:childTnLst>
                              <p:par>
                                <p:cTn id="7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8000"/>
                            </p:stCondLst>
                            <p:childTnLst>
                              <p:par>
                                <p:cTn id="8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8500"/>
                            </p:stCondLst>
                            <p:childTnLst>
                              <p:par>
                                <p:cTn id="8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9000"/>
                            </p:stCondLst>
                            <p:childTnLst>
                              <p:par>
                                <p:cTn id="9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5" dur="500"/>
                                        <p:tgtEl>
                                          <p:spTgt spid="27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23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ChangeArrowheads="1"/>
          </p:cNvSpPr>
          <p:nvPr/>
        </p:nvSpPr>
        <p:spPr bwMode="auto">
          <a:xfrm>
            <a:off x="1676400" y="838200"/>
            <a:ext cx="5638800" cy="647700"/>
          </a:xfrm>
          <a:prstGeom prst="rect">
            <a:avLst/>
          </a:prstGeom>
          <a:solidFill>
            <a:schemeClr val="bg1"/>
          </a:solidFill>
          <a:ln w="28575">
            <a:solidFill>
              <a:schemeClr val="hlink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3200" b="1">
                <a:solidFill>
                  <a:srgbClr val="CC0000"/>
                </a:solidFill>
                <a:latin typeface="Tahoma" pitchFamily="34" charset="0"/>
              </a:rPr>
              <a:t>Метод «коэффициентов»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990600" y="2057400"/>
            <a:ext cx="2286000" cy="647700"/>
          </a:xfrm>
          <a:prstGeom prst="rect">
            <a:avLst/>
          </a:prstGeom>
          <a:solidFill>
            <a:schemeClr val="bg1"/>
          </a:solidFill>
          <a:ln w="28575">
            <a:solidFill>
              <a:schemeClr val="hlink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3200" b="1">
                <a:solidFill>
                  <a:srgbClr val="CC0000"/>
                </a:solidFill>
                <a:latin typeface="Tahoma" pitchFamily="34" charset="0"/>
              </a:rPr>
              <a:t>а+в+с=0</a:t>
            </a: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5638800" y="2057400"/>
            <a:ext cx="2286000" cy="647700"/>
          </a:xfrm>
          <a:prstGeom prst="rect">
            <a:avLst/>
          </a:prstGeom>
          <a:solidFill>
            <a:schemeClr val="bg1"/>
          </a:solidFill>
          <a:ln w="28575">
            <a:solidFill>
              <a:schemeClr val="hlink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200" b="1">
                <a:solidFill>
                  <a:srgbClr val="CC0000"/>
                </a:solidFill>
                <a:latin typeface="Tahoma" pitchFamily="34" charset="0"/>
              </a:rPr>
              <a:t>а+с=в</a:t>
            </a: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762000" y="3276600"/>
            <a:ext cx="2895600" cy="647700"/>
          </a:xfrm>
          <a:prstGeom prst="rect">
            <a:avLst/>
          </a:prstGeom>
          <a:solidFill>
            <a:schemeClr val="bg1"/>
          </a:solidFill>
          <a:ln w="28575">
            <a:solidFill>
              <a:schemeClr val="hlink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3200" b="1">
                <a:solidFill>
                  <a:srgbClr val="CC0000"/>
                </a:solidFill>
                <a:latin typeface="Tahoma" pitchFamily="34" charset="0"/>
              </a:rPr>
              <a:t>х</a:t>
            </a:r>
            <a:r>
              <a:rPr lang="ru-RU" sz="3200" b="1">
                <a:solidFill>
                  <a:srgbClr val="CC0000"/>
                </a:solidFill>
                <a:latin typeface="Cambria Math" pitchFamily="18" charset="0"/>
              </a:rPr>
              <a:t>₁</a:t>
            </a:r>
            <a:r>
              <a:rPr lang="ru-RU" sz="3200" b="1">
                <a:solidFill>
                  <a:srgbClr val="CC0000"/>
                </a:solidFill>
                <a:latin typeface="Tahoma" pitchFamily="34" charset="0"/>
              </a:rPr>
              <a:t>=</a:t>
            </a:r>
            <a:r>
              <a:rPr lang="ru-RU" sz="3200">
                <a:solidFill>
                  <a:srgbClr val="CC0000"/>
                </a:solidFill>
                <a:latin typeface="Tahoma" pitchFamily="34" charset="0"/>
              </a:rPr>
              <a:t>1</a:t>
            </a:r>
            <a:r>
              <a:rPr lang="ru-RU" sz="3200" b="1">
                <a:solidFill>
                  <a:srgbClr val="CC0000"/>
                </a:solidFill>
                <a:latin typeface="Tahoma" pitchFamily="34" charset="0"/>
              </a:rPr>
              <a:t>;  х</a:t>
            </a:r>
            <a:r>
              <a:rPr lang="ru-RU" sz="3200" b="1">
                <a:solidFill>
                  <a:srgbClr val="CC0000"/>
                </a:solidFill>
                <a:latin typeface="Cambria Math" pitchFamily="18" charset="0"/>
              </a:rPr>
              <a:t>₂=с⁄а</a:t>
            </a:r>
            <a:endParaRPr lang="ru-RU" sz="3200" b="1">
              <a:solidFill>
                <a:srgbClr val="CC0000"/>
              </a:solidFill>
              <a:latin typeface="Tahoma" pitchFamily="34" charset="0"/>
            </a:endParaRPr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5257800" y="3276600"/>
            <a:ext cx="3276600" cy="647700"/>
          </a:xfrm>
          <a:prstGeom prst="rect">
            <a:avLst/>
          </a:prstGeom>
          <a:solidFill>
            <a:schemeClr val="bg1"/>
          </a:solidFill>
          <a:ln w="28575">
            <a:solidFill>
              <a:schemeClr val="hlink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3200" b="1">
                <a:solidFill>
                  <a:srgbClr val="CC0000"/>
                </a:solidFill>
                <a:latin typeface="Tahoma" pitchFamily="34" charset="0"/>
              </a:rPr>
              <a:t>х</a:t>
            </a:r>
            <a:r>
              <a:rPr lang="ru-RU" sz="3200" b="1">
                <a:solidFill>
                  <a:srgbClr val="CC0000"/>
                </a:solidFill>
                <a:latin typeface="Cambria Math" pitchFamily="18" charset="0"/>
              </a:rPr>
              <a:t>₁</a:t>
            </a:r>
            <a:r>
              <a:rPr lang="ru-RU" sz="3200" b="1">
                <a:solidFill>
                  <a:srgbClr val="CC0000"/>
                </a:solidFill>
                <a:latin typeface="Tahoma" pitchFamily="34" charset="0"/>
              </a:rPr>
              <a:t>=-</a:t>
            </a:r>
            <a:r>
              <a:rPr lang="ru-RU" sz="3200">
                <a:solidFill>
                  <a:srgbClr val="CC0000"/>
                </a:solidFill>
                <a:latin typeface="Tahoma" pitchFamily="34" charset="0"/>
              </a:rPr>
              <a:t>1</a:t>
            </a:r>
            <a:r>
              <a:rPr lang="ru-RU" sz="3200" b="1">
                <a:solidFill>
                  <a:srgbClr val="CC0000"/>
                </a:solidFill>
                <a:latin typeface="Tahoma" pitchFamily="34" charset="0"/>
              </a:rPr>
              <a:t>;  х</a:t>
            </a:r>
            <a:r>
              <a:rPr lang="ru-RU" sz="3200" b="1">
                <a:solidFill>
                  <a:srgbClr val="CC0000"/>
                </a:solidFill>
                <a:latin typeface="Cambria Math" pitchFamily="18" charset="0"/>
              </a:rPr>
              <a:t>₂=-с⁄а</a:t>
            </a:r>
            <a:endParaRPr lang="ru-RU" sz="3200" b="1">
              <a:solidFill>
                <a:srgbClr val="CC0000"/>
              </a:solidFill>
              <a:latin typeface="Tahoma" pitchFamily="34" charset="0"/>
            </a:endParaRPr>
          </a:p>
        </p:txBody>
      </p:sp>
      <p:sp>
        <p:nvSpPr>
          <p:cNvPr id="10" name="Line 15"/>
          <p:cNvSpPr>
            <a:spLocks noChangeShapeType="1"/>
          </p:cNvSpPr>
          <p:nvPr/>
        </p:nvSpPr>
        <p:spPr bwMode="auto">
          <a:xfrm>
            <a:off x="4648200" y="1524000"/>
            <a:ext cx="2209800" cy="4572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ru-RU"/>
          </a:p>
        </p:txBody>
      </p:sp>
      <p:sp>
        <p:nvSpPr>
          <p:cNvPr id="11" name="Line 15"/>
          <p:cNvSpPr>
            <a:spLocks noChangeShapeType="1"/>
          </p:cNvSpPr>
          <p:nvPr/>
        </p:nvSpPr>
        <p:spPr bwMode="auto">
          <a:xfrm flipH="1">
            <a:off x="2057400" y="1524000"/>
            <a:ext cx="2209800" cy="4572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ru-RU"/>
          </a:p>
        </p:txBody>
      </p:sp>
      <p:sp>
        <p:nvSpPr>
          <p:cNvPr id="12" name="Line 15"/>
          <p:cNvSpPr>
            <a:spLocks noChangeShapeType="1"/>
          </p:cNvSpPr>
          <p:nvPr/>
        </p:nvSpPr>
        <p:spPr bwMode="auto">
          <a:xfrm>
            <a:off x="2057400" y="2667000"/>
            <a:ext cx="60325" cy="6096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ru-RU"/>
          </a:p>
        </p:txBody>
      </p:sp>
      <p:sp>
        <p:nvSpPr>
          <p:cNvPr id="13" name="Line 15"/>
          <p:cNvSpPr>
            <a:spLocks noChangeShapeType="1"/>
          </p:cNvSpPr>
          <p:nvPr/>
        </p:nvSpPr>
        <p:spPr bwMode="auto">
          <a:xfrm flipH="1">
            <a:off x="6705600" y="2743200"/>
            <a:ext cx="46038" cy="5334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ru-RU"/>
          </a:p>
        </p:txBody>
      </p:sp>
      <p:sp>
        <p:nvSpPr>
          <p:cNvPr id="17419" name="TextBox 13"/>
          <p:cNvSpPr txBox="1">
            <a:spLocks noChangeArrowheads="1"/>
          </p:cNvSpPr>
          <p:nvPr/>
        </p:nvSpPr>
        <p:spPr bwMode="auto">
          <a:xfrm>
            <a:off x="2667000" y="228600"/>
            <a:ext cx="3810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>
                <a:solidFill>
                  <a:srgbClr val="0070C0"/>
                </a:solidFill>
                <a:latin typeface="Tahoma" pitchFamily="34" charset="0"/>
              </a:rPr>
              <a:t>а х</a:t>
            </a:r>
            <a:r>
              <a:rPr lang="ru-RU" sz="3200" b="1" baseline="30000">
                <a:solidFill>
                  <a:srgbClr val="0070C0"/>
                </a:solidFill>
                <a:latin typeface="Tahoma" pitchFamily="34" charset="0"/>
              </a:rPr>
              <a:t>2</a:t>
            </a:r>
            <a:r>
              <a:rPr lang="ru-RU" sz="3200" b="1">
                <a:solidFill>
                  <a:srgbClr val="0070C0"/>
                </a:solidFill>
                <a:latin typeface="Tahoma" pitchFamily="34" charset="0"/>
              </a:rPr>
              <a:t> + в х + с = 0</a:t>
            </a: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533400" y="4495800"/>
            <a:ext cx="2819400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>
                <a:solidFill>
                  <a:srgbClr val="002060"/>
                </a:solidFill>
                <a:latin typeface="Tahoma" pitchFamily="34" charset="0"/>
              </a:rPr>
              <a:t>Пример</a:t>
            </a:r>
          </a:p>
          <a:p>
            <a:r>
              <a:rPr lang="ru-RU" sz="2800">
                <a:solidFill>
                  <a:srgbClr val="002060"/>
                </a:solidFill>
                <a:latin typeface="Tahoma" pitchFamily="34" charset="0"/>
              </a:rPr>
              <a:t>13 х</a:t>
            </a:r>
            <a:r>
              <a:rPr lang="ru-RU" sz="2800" baseline="30000">
                <a:solidFill>
                  <a:srgbClr val="002060"/>
                </a:solidFill>
                <a:latin typeface="Tahoma" pitchFamily="34" charset="0"/>
              </a:rPr>
              <a:t>2</a:t>
            </a:r>
            <a:r>
              <a:rPr lang="ru-RU" sz="2800">
                <a:solidFill>
                  <a:srgbClr val="002060"/>
                </a:solidFill>
                <a:latin typeface="Tahoma" pitchFamily="34" charset="0"/>
              </a:rPr>
              <a:t> -9 х -4 = 0</a:t>
            </a:r>
          </a:p>
          <a:p>
            <a:endParaRPr lang="ru-RU" sz="2800">
              <a:solidFill>
                <a:srgbClr val="002060"/>
              </a:solidFill>
              <a:latin typeface="Tahoma" pitchFamily="34" charset="0"/>
            </a:endParaRPr>
          </a:p>
          <a:p>
            <a:r>
              <a:rPr lang="ru-RU" sz="2800">
                <a:solidFill>
                  <a:srgbClr val="002060"/>
                </a:solidFill>
                <a:latin typeface="Tahoma" pitchFamily="34" charset="0"/>
              </a:rPr>
              <a:t>Х</a:t>
            </a:r>
            <a:r>
              <a:rPr lang="ru-RU" sz="2800">
                <a:solidFill>
                  <a:srgbClr val="002060"/>
                </a:solidFill>
                <a:latin typeface="Cambria Math" pitchFamily="18" charset="0"/>
              </a:rPr>
              <a:t>₁</a:t>
            </a:r>
            <a:r>
              <a:rPr lang="ru-RU" sz="2800">
                <a:solidFill>
                  <a:srgbClr val="002060"/>
                </a:solidFill>
                <a:latin typeface="Tahoma" pitchFamily="34" charset="0"/>
              </a:rPr>
              <a:t>=1; х</a:t>
            </a:r>
            <a:r>
              <a:rPr lang="ru-RU" sz="2800">
                <a:solidFill>
                  <a:srgbClr val="002060"/>
                </a:solidFill>
                <a:latin typeface="Cambria Math" pitchFamily="18" charset="0"/>
              </a:rPr>
              <a:t>₂</a:t>
            </a:r>
            <a:r>
              <a:rPr lang="ru-RU" sz="2800">
                <a:solidFill>
                  <a:srgbClr val="002060"/>
                </a:solidFill>
                <a:latin typeface="Tahoma" pitchFamily="34" charset="0"/>
              </a:rPr>
              <a:t>=-4/13</a:t>
            </a: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5410200" y="4495800"/>
            <a:ext cx="3276600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>
                <a:solidFill>
                  <a:srgbClr val="002060"/>
                </a:solidFill>
                <a:latin typeface="Tahoma" pitchFamily="34" charset="0"/>
              </a:rPr>
              <a:t>Пример</a:t>
            </a:r>
          </a:p>
          <a:p>
            <a:r>
              <a:rPr lang="ru-RU" sz="2800">
                <a:solidFill>
                  <a:srgbClr val="002060"/>
                </a:solidFill>
                <a:latin typeface="Tahoma" pitchFamily="34" charset="0"/>
              </a:rPr>
              <a:t>3 х</a:t>
            </a:r>
            <a:r>
              <a:rPr lang="ru-RU" sz="2800" baseline="30000">
                <a:solidFill>
                  <a:srgbClr val="002060"/>
                </a:solidFill>
                <a:latin typeface="Tahoma" pitchFamily="34" charset="0"/>
              </a:rPr>
              <a:t>2</a:t>
            </a:r>
            <a:r>
              <a:rPr lang="ru-RU" sz="2800">
                <a:solidFill>
                  <a:srgbClr val="002060"/>
                </a:solidFill>
                <a:latin typeface="Tahoma" pitchFamily="34" charset="0"/>
              </a:rPr>
              <a:t> +11 х +8 = 0</a:t>
            </a:r>
          </a:p>
          <a:p>
            <a:endParaRPr lang="ru-RU" sz="2800">
              <a:solidFill>
                <a:srgbClr val="002060"/>
              </a:solidFill>
              <a:latin typeface="Tahoma" pitchFamily="34" charset="0"/>
            </a:endParaRPr>
          </a:p>
          <a:p>
            <a:r>
              <a:rPr lang="ru-RU" sz="2800">
                <a:solidFill>
                  <a:srgbClr val="002060"/>
                </a:solidFill>
                <a:latin typeface="Tahoma" pitchFamily="34" charset="0"/>
              </a:rPr>
              <a:t>Х</a:t>
            </a:r>
            <a:r>
              <a:rPr lang="ru-RU" sz="2800">
                <a:solidFill>
                  <a:srgbClr val="002060"/>
                </a:solidFill>
                <a:latin typeface="Cambria Math" pitchFamily="18" charset="0"/>
              </a:rPr>
              <a:t>₁</a:t>
            </a:r>
            <a:r>
              <a:rPr lang="ru-RU" sz="2800">
                <a:solidFill>
                  <a:srgbClr val="002060"/>
                </a:solidFill>
                <a:latin typeface="Tahoma" pitchFamily="34" charset="0"/>
              </a:rPr>
              <a:t>=-1; х</a:t>
            </a:r>
            <a:r>
              <a:rPr lang="ru-RU" sz="2800">
                <a:solidFill>
                  <a:srgbClr val="002060"/>
                </a:solidFill>
                <a:latin typeface="Cambria Math" pitchFamily="18" charset="0"/>
              </a:rPr>
              <a:t>₂</a:t>
            </a:r>
            <a:r>
              <a:rPr lang="ru-RU" sz="2800">
                <a:solidFill>
                  <a:srgbClr val="002060"/>
                </a:solidFill>
                <a:latin typeface="Tahoma" pitchFamily="34" charset="0"/>
              </a:rPr>
              <a:t>=-8/3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500"/>
                            </p:stCondLst>
                            <p:childTnLst>
                              <p:par>
                                <p:cTn id="3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000"/>
                            </p:stCondLst>
                            <p:childTnLst>
                              <p:par>
                                <p:cTn id="4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500"/>
                            </p:stCondLst>
                            <p:childTnLst>
                              <p:par>
                                <p:cTn id="4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5" grpId="0"/>
      <p:bldP spid="1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Box 2"/>
          <p:cNvSpPr txBox="1">
            <a:spLocks noChangeArrowheads="1"/>
          </p:cNvSpPr>
          <p:nvPr/>
        </p:nvSpPr>
        <p:spPr bwMode="auto">
          <a:xfrm>
            <a:off x="2667000" y="228600"/>
            <a:ext cx="3810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>
                <a:solidFill>
                  <a:srgbClr val="0070C0"/>
                </a:solidFill>
                <a:latin typeface="Tahoma" pitchFamily="34" charset="0"/>
              </a:rPr>
              <a:t>а х</a:t>
            </a:r>
            <a:r>
              <a:rPr lang="ru-RU" sz="3200" b="1" baseline="30000">
                <a:solidFill>
                  <a:srgbClr val="0070C0"/>
                </a:solidFill>
                <a:latin typeface="Tahoma" pitchFamily="34" charset="0"/>
              </a:rPr>
              <a:t>2</a:t>
            </a:r>
            <a:r>
              <a:rPr lang="ru-RU" sz="3200" b="1">
                <a:solidFill>
                  <a:srgbClr val="0070C0"/>
                </a:solidFill>
                <a:latin typeface="Tahoma" pitchFamily="34" charset="0"/>
              </a:rPr>
              <a:t> + в х + с = 0</a:t>
            </a:r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1752600" y="914400"/>
            <a:ext cx="5638800" cy="647700"/>
          </a:xfrm>
          <a:prstGeom prst="rect">
            <a:avLst/>
          </a:prstGeom>
          <a:solidFill>
            <a:schemeClr val="bg1"/>
          </a:solidFill>
          <a:ln w="28575">
            <a:solidFill>
              <a:schemeClr val="hlink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200" b="1">
                <a:solidFill>
                  <a:srgbClr val="CC0000"/>
                </a:solidFill>
                <a:latin typeface="Tahoma" pitchFamily="34" charset="0"/>
              </a:rPr>
              <a:t>Метод «переброски»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4648200" y="2667000"/>
            <a:ext cx="381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>
                <a:solidFill>
                  <a:srgbClr val="0070C0"/>
                </a:solidFill>
              </a:rPr>
              <a:t>а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7315200" y="2743200"/>
            <a:ext cx="838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>
                <a:solidFill>
                  <a:srgbClr val="0070C0"/>
                </a:solidFill>
                <a:latin typeface="Tahoma" pitchFamily="34" charset="0"/>
              </a:rPr>
              <a:t>= 0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4953000" y="2743200"/>
            <a:ext cx="250348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0070C0"/>
                </a:solidFill>
                <a:latin typeface="Tahoma" pitchFamily="34" charset="0"/>
              </a:rPr>
              <a:t>x </a:t>
            </a:r>
            <a:r>
              <a:rPr lang="ru-RU" sz="2800" b="1" baseline="30000">
                <a:solidFill>
                  <a:srgbClr val="0070C0"/>
                </a:solidFill>
                <a:latin typeface="Tahoma" pitchFamily="34" charset="0"/>
              </a:rPr>
              <a:t>2</a:t>
            </a:r>
            <a:r>
              <a:rPr lang="ru-RU" sz="2800" b="1">
                <a:solidFill>
                  <a:srgbClr val="0070C0"/>
                </a:solidFill>
                <a:latin typeface="Tahoma" pitchFamily="34" charset="0"/>
              </a:rPr>
              <a:t> + в х + с </a:t>
            </a:r>
            <a:endParaRPr lang="ru-RU" sz="2800"/>
          </a:p>
        </p:txBody>
      </p:sp>
      <p:sp>
        <p:nvSpPr>
          <p:cNvPr id="18440" name="TextBox 9"/>
          <p:cNvSpPr txBox="1">
            <a:spLocks noChangeArrowheads="1"/>
          </p:cNvSpPr>
          <p:nvPr/>
        </p:nvSpPr>
        <p:spPr bwMode="auto">
          <a:xfrm>
            <a:off x="228600" y="2438400"/>
            <a:ext cx="3810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>
                <a:solidFill>
                  <a:srgbClr val="0070C0"/>
                </a:solidFill>
                <a:latin typeface="Tahoma" pitchFamily="34" charset="0"/>
              </a:rPr>
              <a:t>а х</a:t>
            </a:r>
            <a:r>
              <a:rPr lang="ru-RU" sz="3200" b="1" baseline="30000">
                <a:solidFill>
                  <a:srgbClr val="0070C0"/>
                </a:solidFill>
                <a:latin typeface="Tahoma" pitchFamily="34" charset="0"/>
              </a:rPr>
              <a:t>2</a:t>
            </a:r>
            <a:r>
              <a:rPr lang="ru-RU" sz="3200" b="1">
                <a:solidFill>
                  <a:srgbClr val="0070C0"/>
                </a:solidFill>
                <a:latin typeface="Tahoma" pitchFamily="34" charset="0"/>
              </a:rPr>
              <a:t> + в х + с = 0</a:t>
            </a:r>
          </a:p>
        </p:txBody>
      </p:sp>
      <p:sp>
        <p:nvSpPr>
          <p:cNvPr id="18441" name="TextBox 10"/>
          <p:cNvSpPr txBox="1">
            <a:spLocks noChangeArrowheads="1"/>
          </p:cNvSpPr>
          <p:nvPr/>
        </p:nvSpPr>
        <p:spPr bwMode="auto">
          <a:xfrm>
            <a:off x="685800" y="3352800"/>
            <a:ext cx="1611313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0070C0"/>
                </a:solidFill>
                <a:latin typeface="Tahoma" pitchFamily="34" charset="0"/>
              </a:rPr>
              <a:t>x</a:t>
            </a:r>
            <a:r>
              <a:rPr lang="ru-RU" sz="2400" b="1">
                <a:solidFill>
                  <a:srgbClr val="0070C0"/>
                </a:solidFill>
                <a:latin typeface="Cambria Math" pitchFamily="18" charset="0"/>
              </a:rPr>
              <a:t>₁</a:t>
            </a:r>
            <a:r>
              <a:rPr lang="ru-RU" sz="2400" b="1">
                <a:solidFill>
                  <a:srgbClr val="0070C0"/>
                </a:solidFill>
                <a:latin typeface="Tahoma" pitchFamily="34" charset="0"/>
              </a:rPr>
              <a:t>=</a:t>
            </a:r>
            <a:r>
              <a:rPr lang="en-US" sz="2400" b="1">
                <a:solidFill>
                  <a:srgbClr val="FF0000"/>
                </a:solidFill>
                <a:latin typeface="Tahoma" pitchFamily="34" charset="0"/>
              </a:rPr>
              <a:t>y</a:t>
            </a:r>
            <a:r>
              <a:rPr lang="ru-RU" sz="2400" b="1">
                <a:solidFill>
                  <a:srgbClr val="FF0000"/>
                </a:solidFill>
                <a:latin typeface="Cambria Math" pitchFamily="18" charset="0"/>
              </a:rPr>
              <a:t>₁</a:t>
            </a:r>
            <a:r>
              <a:rPr lang="ru-RU" sz="2400" b="1">
                <a:solidFill>
                  <a:srgbClr val="0070C0"/>
                </a:solidFill>
                <a:latin typeface="Tahoma" pitchFamily="34" charset="0"/>
              </a:rPr>
              <a:t>/а; </a:t>
            </a:r>
          </a:p>
          <a:p>
            <a:r>
              <a:rPr lang="en-US" sz="2400" b="1">
                <a:solidFill>
                  <a:srgbClr val="0070C0"/>
                </a:solidFill>
                <a:latin typeface="Tahoma" pitchFamily="34" charset="0"/>
              </a:rPr>
              <a:t>x</a:t>
            </a:r>
            <a:r>
              <a:rPr lang="ru-RU" sz="2400" b="1">
                <a:solidFill>
                  <a:srgbClr val="0070C0"/>
                </a:solidFill>
                <a:latin typeface="Cambria Math" pitchFamily="18" charset="0"/>
              </a:rPr>
              <a:t>₂</a:t>
            </a:r>
            <a:r>
              <a:rPr lang="ru-RU" sz="2400" b="1">
                <a:solidFill>
                  <a:srgbClr val="0070C0"/>
                </a:solidFill>
                <a:latin typeface="Tahoma" pitchFamily="34" charset="0"/>
              </a:rPr>
              <a:t>=</a:t>
            </a:r>
            <a:r>
              <a:rPr lang="en-US" sz="2400" b="1">
                <a:solidFill>
                  <a:srgbClr val="FF0000"/>
                </a:solidFill>
                <a:latin typeface="Tahoma" pitchFamily="34" charset="0"/>
              </a:rPr>
              <a:t>y</a:t>
            </a:r>
            <a:r>
              <a:rPr lang="ru-RU" sz="2400" b="1">
                <a:solidFill>
                  <a:srgbClr val="FF0000"/>
                </a:solidFill>
                <a:latin typeface="Cambria Math" pitchFamily="18" charset="0"/>
              </a:rPr>
              <a:t>₂</a:t>
            </a:r>
            <a:r>
              <a:rPr lang="ru-RU" sz="2400" b="1">
                <a:solidFill>
                  <a:srgbClr val="0070C0"/>
                </a:solidFill>
                <a:latin typeface="Tahoma" pitchFamily="34" charset="0"/>
              </a:rPr>
              <a:t>/а</a:t>
            </a:r>
          </a:p>
        </p:txBody>
      </p:sp>
      <p:sp>
        <p:nvSpPr>
          <p:cNvPr id="10" name="Oval 119"/>
          <p:cNvSpPr>
            <a:spLocks noChangeArrowheads="1"/>
          </p:cNvSpPr>
          <p:nvPr/>
        </p:nvSpPr>
        <p:spPr bwMode="auto">
          <a:xfrm>
            <a:off x="5029200" y="2667000"/>
            <a:ext cx="228600" cy="609600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66FFFF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18900000" algn="ctr" rotWithShape="0">
              <a:srgbClr val="0000FF">
                <a:alpha val="50000"/>
              </a:srgb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y</a:t>
            </a:r>
            <a:endParaRPr lang="ru-RU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1" name="Oval 119"/>
          <p:cNvSpPr>
            <a:spLocks noChangeArrowheads="1"/>
          </p:cNvSpPr>
          <p:nvPr/>
        </p:nvSpPr>
        <p:spPr bwMode="auto">
          <a:xfrm>
            <a:off x="6248400" y="2667000"/>
            <a:ext cx="304800" cy="609600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66FFFF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18900000" algn="ctr" rotWithShape="0">
              <a:srgbClr val="0000FF">
                <a:alpha val="50000"/>
              </a:srgb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y</a:t>
            </a:r>
            <a:endParaRPr lang="ru-RU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2" name="TextBox 10"/>
          <p:cNvSpPr txBox="1">
            <a:spLocks noChangeArrowheads="1"/>
          </p:cNvSpPr>
          <p:nvPr/>
        </p:nvSpPr>
        <p:spPr bwMode="auto">
          <a:xfrm>
            <a:off x="4419600" y="3429000"/>
            <a:ext cx="27432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 b="1">
                <a:solidFill>
                  <a:srgbClr val="FF0000"/>
                </a:solidFill>
                <a:latin typeface="Tahoma" pitchFamily="34" charset="0"/>
              </a:rPr>
              <a:t>y</a:t>
            </a:r>
            <a:r>
              <a:rPr lang="ru-RU" sz="2400" b="1">
                <a:solidFill>
                  <a:srgbClr val="FF0000"/>
                </a:solidFill>
                <a:latin typeface="Cambria Math" pitchFamily="18" charset="0"/>
              </a:rPr>
              <a:t>₁</a:t>
            </a:r>
            <a:r>
              <a:rPr lang="ru-RU" sz="2400" b="1">
                <a:solidFill>
                  <a:srgbClr val="FF0000"/>
                </a:solidFill>
                <a:latin typeface="Tahoma" pitchFamily="34" charset="0"/>
              </a:rPr>
              <a:t> </a:t>
            </a:r>
          </a:p>
          <a:p>
            <a:pPr algn="ctr"/>
            <a:r>
              <a:rPr lang="en-US" sz="2400" b="1">
                <a:solidFill>
                  <a:srgbClr val="FF0000"/>
                </a:solidFill>
                <a:latin typeface="Tahoma" pitchFamily="34" charset="0"/>
              </a:rPr>
              <a:t>y</a:t>
            </a:r>
            <a:r>
              <a:rPr lang="ru-RU" sz="2400" b="1">
                <a:solidFill>
                  <a:srgbClr val="FF0000"/>
                </a:solidFill>
                <a:latin typeface="Cambria Math" pitchFamily="18" charset="0"/>
              </a:rPr>
              <a:t>₂</a:t>
            </a:r>
            <a:endParaRPr lang="ru-RU" sz="2400" b="1">
              <a:solidFill>
                <a:srgbClr val="FF0000"/>
              </a:solidFill>
              <a:latin typeface="Tahoma" pitchFamily="34" charset="0"/>
            </a:endParaRP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381000" y="4419600"/>
            <a:ext cx="36576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solidFill>
                  <a:srgbClr val="002060"/>
                </a:solidFill>
                <a:latin typeface="Tahoma" pitchFamily="34" charset="0"/>
              </a:rPr>
              <a:t>                                               </a:t>
            </a:r>
            <a:r>
              <a:rPr lang="en-US" sz="2800" b="1">
                <a:solidFill>
                  <a:srgbClr val="002060"/>
                </a:solidFill>
                <a:latin typeface="Tahoma" pitchFamily="34" charset="0"/>
              </a:rPr>
              <a:t>5</a:t>
            </a:r>
            <a:r>
              <a:rPr lang="ru-RU" sz="2800" b="1">
                <a:solidFill>
                  <a:srgbClr val="002060"/>
                </a:solidFill>
                <a:latin typeface="Tahoma" pitchFamily="34" charset="0"/>
              </a:rPr>
              <a:t> х</a:t>
            </a:r>
            <a:r>
              <a:rPr lang="ru-RU" sz="2800" b="1" baseline="30000">
                <a:solidFill>
                  <a:srgbClr val="002060"/>
                </a:solidFill>
                <a:latin typeface="Tahoma" pitchFamily="34" charset="0"/>
              </a:rPr>
              <a:t>2</a:t>
            </a:r>
            <a:r>
              <a:rPr lang="ru-RU" sz="2800" b="1">
                <a:solidFill>
                  <a:srgbClr val="002060"/>
                </a:solidFill>
                <a:latin typeface="Tahoma" pitchFamily="34" charset="0"/>
              </a:rPr>
              <a:t> </a:t>
            </a:r>
            <a:r>
              <a:rPr lang="en-US" sz="2800" b="1">
                <a:solidFill>
                  <a:srgbClr val="002060"/>
                </a:solidFill>
                <a:latin typeface="Tahoma" pitchFamily="34" charset="0"/>
              </a:rPr>
              <a:t>- 11</a:t>
            </a:r>
            <a:r>
              <a:rPr lang="ru-RU" sz="2800" b="1">
                <a:solidFill>
                  <a:srgbClr val="002060"/>
                </a:solidFill>
                <a:latin typeface="Tahoma" pitchFamily="34" charset="0"/>
              </a:rPr>
              <a:t> х + </a:t>
            </a:r>
            <a:r>
              <a:rPr lang="en-US" sz="2800" b="1">
                <a:solidFill>
                  <a:srgbClr val="002060"/>
                </a:solidFill>
                <a:latin typeface="Tahoma" pitchFamily="34" charset="0"/>
              </a:rPr>
              <a:t>2</a:t>
            </a:r>
            <a:r>
              <a:rPr lang="ru-RU" sz="2800" b="1">
                <a:solidFill>
                  <a:srgbClr val="002060"/>
                </a:solidFill>
                <a:latin typeface="Tahoma" pitchFamily="34" charset="0"/>
              </a:rPr>
              <a:t> = 0</a:t>
            </a:r>
            <a:r>
              <a:rPr lang="en-US" sz="2800" b="1">
                <a:solidFill>
                  <a:srgbClr val="002060"/>
                </a:solidFill>
                <a:latin typeface="Tahoma" pitchFamily="34" charset="0"/>
              </a:rPr>
              <a:t>  </a:t>
            </a:r>
            <a:endParaRPr lang="ru-RU" sz="2800" b="1">
              <a:solidFill>
                <a:srgbClr val="002060"/>
              </a:solidFill>
              <a:latin typeface="Tahoma" pitchFamily="34" charset="0"/>
            </a:endParaRP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4724400" y="4724400"/>
            <a:ext cx="3200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rgbClr val="FF0000"/>
                </a:solidFill>
                <a:latin typeface="Tahoma" pitchFamily="34" charset="0"/>
              </a:rPr>
              <a:t>y</a:t>
            </a:r>
            <a:r>
              <a:rPr lang="ru-RU" sz="2800" baseline="30000">
                <a:solidFill>
                  <a:srgbClr val="002060"/>
                </a:solidFill>
                <a:latin typeface="Tahoma" pitchFamily="34" charset="0"/>
              </a:rPr>
              <a:t>2</a:t>
            </a:r>
            <a:r>
              <a:rPr lang="ru-RU" sz="2800">
                <a:solidFill>
                  <a:srgbClr val="002060"/>
                </a:solidFill>
                <a:latin typeface="Tahoma" pitchFamily="34" charset="0"/>
              </a:rPr>
              <a:t> </a:t>
            </a:r>
            <a:r>
              <a:rPr lang="en-US" sz="2800">
                <a:solidFill>
                  <a:srgbClr val="002060"/>
                </a:solidFill>
                <a:latin typeface="Tahoma" pitchFamily="34" charset="0"/>
              </a:rPr>
              <a:t>- 11</a:t>
            </a:r>
            <a:r>
              <a:rPr lang="ru-RU" sz="2800">
                <a:solidFill>
                  <a:srgbClr val="002060"/>
                </a:solidFill>
                <a:latin typeface="Tahoma" pitchFamily="34" charset="0"/>
              </a:rPr>
              <a:t> </a:t>
            </a:r>
            <a:r>
              <a:rPr lang="en-US" sz="2800">
                <a:solidFill>
                  <a:srgbClr val="FF0000"/>
                </a:solidFill>
                <a:latin typeface="Tahoma" pitchFamily="34" charset="0"/>
              </a:rPr>
              <a:t>y</a:t>
            </a:r>
            <a:r>
              <a:rPr lang="ru-RU" sz="2800">
                <a:solidFill>
                  <a:srgbClr val="002060"/>
                </a:solidFill>
                <a:latin typeface="Tahoma" pitchFamily="34" charset="0"/>
              </a:rPr>
              <a:t> + </a:t>
            </a:r>
            <a:r>
              <a:rPr lang="en-US" sz="2800">
                <a:solidFill>
                  <a:srgbClr val="002060"/>
                </a:solidFill>
                <a:latin typeface="Tahoma" pitchFamily="34" charset="0"/>
              </a:rPr>
              <a:t>10</a:t>
            </a:r>
            <a:r>
              <a:rPr lang="ru-RU" sz="2800">
                <a:solidFill>
                  <a:srgbClr val="002060"/>
                </a:solidFill>
                <a:latin typeface="Tahoma" pitchFamily="34" charset="0"/>
              </a:rPr>
              <a:t> = 0</a:t>
            </a:r>
            <a:r>
              <a:rPr lang="en-US" sz="2800">
                <a:solidFill>
                  <a:srgbClr val="002060"/>
                </a:solidFill>
                <a:latin typeface="Tahoma" pitchFamily="34" charset="0"/>
              </a:rPr>
              <a:t> </a:t>
            </a:r>
            <a:endParaRPr lang="ru-RU" sz="2800"/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1447800" y="4343400"/>
            <a:ext cx="5207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2•5</a:t>
            </a:r>
            <a:endParaRPr lang="ru-RU" b="1"/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4941888" y="5715000"/>
            <a:ext cx="2286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rgbClr val="FF0000"/>
                </a:solidFill>
                <a:latin typeface="Cambria Math" pitchFamily="18" charset="0"/>
              </a:rPr>
              <a:t>y</a:t>
            </a:r>
            <a:r>
              <a:rPr lang="ru-RU" sz="2800">
                <a:solidFill>
                  <a:srgbClr val="FF0000"/>
                </a:solidFill>
                <a:latin typeface="Cambria Math" pitchFamily="18" charset="0"/>
              </a:rPr>
              <a:t>₁</a:t>
            </a:r>
            <a:r>
              <a:rPr lang="en-US" sz="2800">
                <a:latin typeface="Cambria Math" pitchFamily="18" charset="0"/>
              </a:rPr>
              <a:t>=1    </a:t>
            </a:r>
            <a:r>
              <a:rPr lang="en-US" sz="2800">
                <a:solidFill>
                  <a:srgbClr val="FF0000"/>
                </a:solidFill>
                <a:latin typeface="Cambria Math" pitchFamily="18" charset="0"/>
              </a:rPr>
              <a:t>y₂</a:t>
            </a:r>
            <a:r>
              <a:rPr lang="en-US" sz="2800">
                <a:latin typeface="Cambria Math" pitchFamily="18" charset="0"/>
              </a:rPr>
              <a:t>=10</a:t>
            </a:r>
            <a:endParaRPr lang="ru-RU" sz="2800"/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762000" y="5791200"/>
            <a:ext cx="264795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002060"/>
                </a:solidFill>
              </a:rPr>
              <a:t>x</a:t>
            </a:r>
            <a:r>
              <a:rPr lang="en-US" sz="2400" b="1">
                <a:solidFill>
                  <a:srgbClr val="002060"/>
                </a:solidFill>
                <a:latin typeface="Cambria Math" pitchFamily="18" charset="0"/>
              </a:rPr>
              <a:t>₁=1⁄5 </a:t>
            </a:r>
            <a:r>
              <a:rPr lang="ru-RU" sz="2400" b="1">
                <a:solidFill>
                  <a:srgbClr val="002060"/>
                </a:solidFill>
                <a:latin typeface="Cambria Math" pitchFamily="18" charset="0"/>
              </a:rPr>
              <a:t>;   </a:t>
            </a:r>
            <a:r>
              <a:rPr lang="en-US" sz="2400" b="1">
                <a:solidFill>
                  <a:srgbClr val="002060"/>
                </a:solidFill>
                <a:latin typeface="Cambria Math" pitchFamily="18" charset="0"/>
              </a:rPr>
              <a:t>x₂=10</a:t>
            </a:r>
            <a:r>
              <a:rPr lang="ru-RU" sz="2400" b="1">
                <a:solidFill>
                  <a:srgbClr val="002060"/>
                </a:solidFill>
                <a:latin typeface="Cambria Math" pitchFamily="18" charset="0"/>
              </a:rPr>
              <a:t>:5</a:t>
            </a:r>
          </a:p>
          <a:p>
            <a:r>
              <a:rPr lang="ru-RU" sz="2400" b="1">
                <a:solidFill>
                  <a:srgbClr val="002060"/>
                </a:solidFill>
                <a:latin typeface="Cambria Math" pitchFamily="18" charset="0"/>
              </a:rPr>
              <a:t>                    </a:t>
            </a:r>
            <a:r>
              <a:rPr lang="en-US" sz="2400" b="1">
                <a:solidFill>
                  <a:srgbClr val="002060"/>
                </a:solidFill>
                <a:latin typeface="Cambria Math" pitchFamily="18" charset="0"/>
              </a:rPr>
              <a:t> x₂=2</a:t>
            </a:r>
            <a:endParaRPr lang="ru-RU" sz="2400" b="1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18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0.03518 C -0.00104 -0.03588 -0.00191 -0.0368 -0.00313 -0.0375 C -0.00452 -0.03819 -0.00747 -0.0375 -0.00764 -0.03866 C -0.00851 -0.04768 -0.00747 -0.05671 -0.00608 -0.06574 C -0.00556 -0.06967 0.00139 -0.07222 0.00451 -0.0743 C 0.01371 -0.08009 0.02014 -0.08148 0.03211 -0.08287 C 0.05243 -0.08842 0.03177 -0.0831 0.08576 -0.08542 C 0.09323 -0.08565 0.10121 -0.08773 0.1085 -0.08889 C 0.14357 -0.08796 0.17777 -0.08634 0.21267 -0.08403 C 0.22621 -0.08217 0.22691 -0.08287 0.23576 -0.08032 C 0.23871 -0.07963 0.24479 -0.07801 0.24479 -0.07778 C 0.25104 -0.07315 0.25156 -0.07292 0.26007 -0.0706 C 0.26111 -0.06967 0.26198 -0.06875 0.26319 -0.06805 C 0.26458 -0.06736 0.26649 -0.06759 0.26771 -0.0669 C 0.27396 -0.06319 0.27639 -0.05879 0.28159 -0.05463 C 0.2875 -0.03958 0.28159 -0.02477 0.28159 -0.00926 " pathEditMode="relative" rAng="0" ptsTypes="fffffffffffffffA">
                                      <p:cBhvr>
                                        <p:cTn id="2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9" y="-14"/>
                                    </p:animMotion>
                                  </p:childTnLst>
                                </p:cTn>
                              </p:par>
                              <p:par>
                                <p:cTn id="27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5 0 " pathEditMode="relative" ptsTypes="AA">
                                      <p:cBhvr>
                                        <p:cTn id="2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5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8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4.81481E-6 L 0.55486 0.00648 " pathEditMode="relative" rAng="0" ptsTypes="AA">
                                      <p:cBhvr>
                                        <p:cTn id="62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7" y="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2000"/>
                            </p:stCondLst>
                            <p:childTnLst>
                              <p:par>
                                <p:cTn id="6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500"/>
                            </p:stCondLst>
                            <p:childTnLst>
                              <p:par>
                                <p:cTn id="6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3000"/>
                            </p:stCondLst>
                            <p:childTnLst>
                              <p:par>
                                <p:cTn id="7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/>
      <p:bldP spid="7" grpId="1"/>
      <p:bldP spid="8" grpId="0"/>
      <p:bldP spid="8" grpId="1"/>
      <p:bldP spid="9" grpId="0"/>
      <p:bldP spid="18440" grpId="0"/>
      <p:bldP spid="18441" grpId="0"/>
      <p:bldP spid="10" grpId="0" animBg="1"/>
      <p:bldP spid="11" grpId="0" animBg="1"/>
      <p:bldP spid="12" grpId="0"/>
      <p:bldP spid="13" grpId="0"/>
      <p:bldP spid="14" grpId="0"/>
      <p:bldP spid="15" grpId="0"/>
      <p:bldP spid="15" grpId="1"/>
    </p:bld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2709</TotalTime>
  <Words>1594</Words>
  <Application>Microsoft PowerPoint</Application>
  <PresentationFormat>Экран (4:3)</PresentationFormat>
  <Paragraphs>331</Paragraphs>
  <Slides>17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9" baseType="lpstr">
      <vt:lpstr>Оформление по умолчанию</vt:lpstr>
      <vt:lpstr>Формула</vt:lpstr>
      <vt:lpstr>Слайд 1</vt:lpstr>
      <vt:lpstr>Слайд 2</vt:lpstr>
      <vt:lpstr> Цели и задачи урока  </vt:lpstr>
      <vt:lpstr>Ход урока</vt:lpstr>
      <vt:lpstr>Слайд 5</vt:lpstr>
      <vt:lpstr>Слайд 6</vt:lpstr>
      <vt:lpstr>Алгоритм решения квадратного уравнения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Admin</cp:lastModifiedBy>
  <cp:revision>332</cp:revision>
  <cp:lastPrinted>1601-01-01T00:00:00Z</cp:lastPrinted>
  <dcterms:created xsi:type="dcterms:W3CDTF">1601-01-01T00:00:00Z</dcterms:created>
  <dcterms:modified xsi:type="dcterms:W3CDTF">2015-02-22T11:17:17Z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