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9" r:id="rId12"/>
    <p:sldId id="266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D5"/>
    <a:srgbClr val="ED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AAF81-DDC9-472E-A94D-9F64767AB39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D7440-53F8-44C0-9AE1-E7767783249C}">
      <dgm:prSet phldrT="[Текст]" custT="1"/>
      <dgm:spPr>
        <a:xfrm>
          <a:off x="2736305" y="1872205"/>
          <a:ext cx="3739603" cy="2235869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Внеурочная 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деятельность</a:t>
          </a:r>
          <a:r>
            <a:rPr lang="ru-RU" sz="3200" i="1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 </a:t>
          </a:r>
          <a:endParaRPr lang="ru-RU" sz="3200" dirty="0" smtClean="0">
            <a:solidFill>
              <a:sysClr val="windowText" lastClr="000000"/>
            </a:solidFill>
            <a:latin typeface="Tahoma"/>
            <a:ea typeface="+mn-ea"/>
            <a:cs typeface="+mn-cs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ysClr val="window" lastClr="FFFFFF"/>
            </a:solidFill>
            <a:latin typeface="Tahoma"/>
            <a:ea typeface="+mn-ea"/>
            <a:cs typeface="+mn-cs"/>
          </a:endParaRPr>
        </a:p>
      </dgm:t>
    </dgm:pt>
    <dgm:pt modelId="{5E961762-F7A0-462D-82AF-D4835155C011}" type="parTrans" cxnId="{FC151782-0214-426B-AA5D-D98D9245A6EC}">
      <dgm:prSet/>
      <dgm:spPr/>
      <dgm:t>
        <a:bodyPr/>
        <a:lstStyle/>
        <a:p>
          <a:endParaRPr lang="ru-RU"/>
        </a:p>
      </dgm:t>
    </dgm:pt>
    <dgm:pt modelId="{96B27F36-5A34-4628-9FC3-BCFF3BD4B16B}" type="sibTrans" cxnId="{FC151782-0214-426B-AA5D-D98D9245A6EC}">
      <dgm:prSet/>
      <dgm:spPr/>
      <dgm:t>
        <a:bodyPr/>
        <a:lstStyle/>
        <a:p>
          <a:endParaRPr lang="ru-RU"/>
        </a:p>
      </dgm:t>
    </dgm:pt>
    <dgm:pt modelId="{819127FE-1B56-4972-B3DB-17C408FDAA7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728654" y="216023"/>
          <a:ext cx="3757325" cy="1171186"/>
        </a:xfrm>
        <a:ln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Tahoma"/>
              <a:ea typeface="+mn-ea"/>
              <a:cs typeface="+mn-cs"/>
            </a:rPr>
            <a:t>духовно-нравственное</a:t>
          </a:r>
          <a:endParaRPr lang="ru-RU" sz="2400" b="1" dirty="0">
            <a:solidFill>
              <a:sysClr val="windowText" lastClr="000000"/>
            </a:solidFill>
            <a:latin typeface="Tahoma"/>
            <a:ea typeface="+mn-ea"/>
            <a:cs typeface="+mn-cs"/>
          </a:endParaRPr>
        </a:p>
      </dgm:t>
    </dgm:pt>
    <dgm:pt modelId="{78E59731-E162-44CB-B34F-4B6A2860B2F0}" type="parTrans" cxnId="{D256A947-0685-4BF5-B237-B6847633CC62}">
      <dgm:prSet/>
      <dgm:spPr/>
      <dgm:t>
        <a:bodyPr/>
        <a:lstStyle/>
        <a:p>
          <a:endParaRPr lang="ru-RU"/>
        </a:p>
      </dgm:t>
    </dgm:pt>
    <dgm:pt modelId="{85044618-76D4-4FB6-A776-93FB4B06F6B1}" type="sibTrans" cxnId="{D256A947-0685-4BF5-B237-B6847633CC62}">
      <dgm:prSet/>
      <dgm:spPr>
        <a:xfrm>
          <a:off x="2008175" y="556712"/>
          <a:ext cx="5749560" cy="5332018"/>
        </a:xfrm>
        <a:solidFill>
          <a:srgbClr val="0F6FC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4571F27-84C5-4A39-A3A3-809DE9C2B13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23678" y="3240357"/>
          <a:ext cx="4349749" cy="1360548"/>
        </a:xfrm>
        <a:ln/>
      </dgm:spPr>
      <dgm:t>
        <a:bodyPr/>
        <a:lstStyle/>
        <a:p>
          <a:r>
            <a:rPr lang="ru-RU" sz="2400" b="1" dirty="0" err="1" smtClean="0">
              <a:solidFill>
                <a:sysClr val="windowText" lastClr="000000"/>
              </a:solidFill>
              <a:latin typeface="Tahoma"/>
              <a:ea typeface="+mn-ea"/>
              <a:cs typeface="+mn-cs"/>
            </a:rPr>
            <a:t>общеинтеллектуальное</a:t>
          </a:r>
          <a:endParaRPr lang="ru-RU" sz="2400" b="1" dirty="0">
            <a:solidFill>
              <a:sysClr val="windowText" lastClr="000000"/>
            </a:solidFill>
            <a:latin typeface="Tahoma"/>
            <a:ea typeface="+mn-ea"/>
            <a:cs typeface="+mn-cs"/>
          </a:endParaRPr>
        </a:p>
      </dgm:t>
    </dgm:pt>
    <dgm:pt modelId="{CCF1CDF2-9B3C-4898-8384-25DB4A9C3D8F}" type="parTrans" cxnId="{374A0D38-E0FC-4B53-A1C2-574ABA2000A4}">
      <dgm:prSet/>
      <dgm:spPr/>
      <dgm:t>
        <a:bodyPr/>
        <a:lstStyle/>
        <a:p>
          <a:endParaRPr lang="ru-RU"/>
        </a:p>
      </dgm:t>
    </dgm:pt>
    <dgm:pt modelId="{96ED0D3F-1DD8-4453-8D7F-AC293FD7B36E}" type="sibTrans" cxnId="{374A0D38-E0FC-4B53-A1C2-574ABA2000A4}">
      <dgm:prSet/>
      <dgm:spPr>
        <a:xfrm>
          <a:off x="2033656" y="240729"/>
          <a:ext cx="4986177" cy="4986177"/>
        </a:xfrm>
        <a:solidFill>
          <a:srgbClr val="0F6FC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11241A5-9626-4777-BAAC-F61FF6DA20B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74565" y="1224136"/>
          <a:ext cx="4319120" cy="1368155"/>
        </a:xfrm>
        <a:ln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Tahoma"/>
              <a:ea typeface="+mn-ea"/>
              <a:cs typeface="+mn-cs"/>
            </a:rPr>
            <a:t>социальное</a:t>
          </a:r>
          <a:endParaRPr lang="ru-RU" sz="2400" b="1" dirty="0">
            <a:solidFill>
              <a:sysClr val="windowText" lastClr="000000"/>
            </a:solidFill>
            <a:latin typeface="Tahoma"/>
            <a:ea typeface="+mn-ea"/>
            <a:cs typeface="+mn-cs"/>
          </a:endParaRPr>
        </a:p>
      </dgm:t>
    </dgm:pt>
    <dgm:pt modelId="{1079880D-F831-4F4A-BE3C-B7BC2C927A4D}" type="parTrans" cxnId="{CD122459-37AE-4A87-A929-232ABA865133}">
      <dgm:prSet/>
      <dgm:spPr/>
      <dgm:t>
        <a:bodyPr/>
        <a:lstStyle/>
        <a:p>
          <a:endParaRPr lang="ru-RU"/>
        </a:p>
      </dgm:t>
    </dgm:pt>
    <dgm:pt modelId="{5FD01212-C1B6-4F09-8ECB-3136A62A6C09}" type="sibTrans" cxnId="{CD122459-37AE-4A87-A929-232ABA865133}">
      <dgm:prSet/>
      <dgm:spPr>
        <a:xfrm>
          <a:off x="1796144" y="724422"/>
          <a:ext cx="4986177" cy="4986177"/>
        </a:xfrm>
        <a:solidFill>
          <a:srgbClr val="0F6FC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993478F5-409F-4D46-A2E1-ED62812D08B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4810270" y="3240364"/>
          <a:ext cx="4046713" cy="1360580"/>
        </a:xfrm>
        <a:ln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Tahoma"/>
              <a:ea typeface="+mn-ea"/>
              <a:cs typeface="+mn-cs"/>
            </a:rPr>
            <a:t>спортивно-оздоровительное</a:t>
          </a:r>
          <a:endParaRPr lang="ru-RU" sz="2400" b="1" dirty="0">
            <a:solidFill>
              <a:sysClr val="windowText" lastClr="000000"/>
            </a:solidFill>
            <a:latin typeface="Tahoma"/>
            <a:ea typeface="+mn-ea"/>
            <a:cs typeface="+mn-cs"/>
          </a:endParaRPr>
        </a:p>
      </dgm:t>
    </dgm:pt>
    <dgm:pt modelId="{7EB056C0-3F61-4D67-9099-1E45E7FBBDF4}" type="parTrans" cxnId="{2B1CE86C-1EC7-4C41-AF03-FB0FEFB2358D}">
      <dgm:prSet/>
      <dgm:spPr/>
      <dgm:t>
        <a:bodyPr/>
        <a:lstStyle/>
        <a:p>
          <a:endParaRPr lang="ru-RU"/>
        </a:p>
      </dgm:t>
    </dgm:pt>
    <dgm:pt modelId="{77908F65-0367-444A-9EAB-88D0810C6146}" type="sibTrans" cxnId="{2B1CE86C-1EC7-4C41-AF03-FB0FEFB2358D}">
      <dgm:prSet/>
      <dgm:spPr>
        <a:xfrm>
          <a:off x="2181935" y="297010"/>
          <a:ext cx="4986177" cy="4986177"/>
        </a:xfrm>
        <a:solidFill>
          <a:srgbClr val="0F6FC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A33F2604-73F6-4DED-B16F-6BAD7A0182B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5157442" y="1440158"/>
          <a:ext cx="3699541" cy="1177446"/>
        </a:xfrm>
        <a:ln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Tahoma"/>
              <a:ea typeface="+mn-ea"/>
              <a:cs typeface="+mn-cs"/>
            </a:rPr>
            <a:t>общекультурное</a:t>
          </a:r>
          <a:endParaRPr lang="ru-RU" sz="2400" b="1" dirty="0">
            <a:solidFill>
              <a:sysClr val="windowText" lastClr="000000"/>
            </a:solidFill>
            <a:latin typeface="Tahoma"/>
            <a:ea typeface="+mn-ea"/>
            <a:cs typeface="+mn-cs"/>
          </a:endParaRPr>
        </a:p>
      </dgm:t>
    </dgm:pt>
    <dgm:pt modelId="{1525A728-FC90-41BC-BD12-8C8E478E0AEA}" type="parTrans" cxnId="{049685F1-B9DD-4CC6-83DB-B6B1423045A9}">
      <dgm:prSet/>
      <dgm:spPr/>
      <dgm:t>
        <a:bodyPr/>
        <a:lstStyle/>
        <a:p>
          <a:endParaRPr lang="ru-RU"/>
        </a:p>
      </dgm:t>
    </dgm:pt>
    <dgm:pt modelId="{CEDB4CB1-15A2-447B-9F92-44EDAE1A535C}" type="sibTrans" cxnId="{049685F1-B9DD-4CC6-83DB-B6B1423045A9}">
      <dgm:prSet/>
      <dgm:spPr>
        <a:xfrm>
          <a:off x="2192729" y="276635"/>
          <a:ext cx="4986177" cy="4986177"/>
        </a:xfrm>
        <a:solidFill>
          <a:srgbClr val="0F6FC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8EA5CF65-440D-4EA4-89BF-F9EAD258544D}" type="pres">
      <dgm:prSet presAssocID="{F12AAF81-DDC9-472E-A94D-9F64767AB3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41D0E-19DA-4559-884D-095DCCE91AAC}" type="pres">
      <dgm:prSet presAssocID="{7D1D7440-53F8-44C0-9AE1-E7767783249C}" presName="centerShape" presStyleLbl="node0" presStyleIdx="0" presStyleCnt="1" custScaleX="244720" custScaleY="134307" custLinFactNeighborX="-36669" custLinFactNeighborY="-260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3CBC3AE-DB7E-452B-8BC8-DB17242C1F7A}" type="pres">
      <dgm:prSet presAssocID="{819127FE-1B56-4972-B3DB-17C408FDAA7D}" presName="node" presStyleLbl="node1" presStyleIdx="0" presStyleCnt="5" custScaleX="407509" custScaleY="74831" custRadScaleRad="82197" custRadScaleInc="21048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81A6078-236B-4440-887A-80AA39B06215}" type="pres">
      <dgm:prSet presAssocID="{819127FE-1B56-4972-B3DB-17C408FDAA7D}" presName="dummy" presStyleCnt="0"/>
      <dgm:spPr/>
    </dgm:pt>
    <dgm:pt modelId="{A7E0FAB6-5EF2-455A-86FF-13C64A656559}" type="pres">
      <dgm:prSet presAssocID="{85044618-76D4-4FB6-A776-93FB4B06F6B1}" presName="sibTrans" presStyleLbl="sibTrans2D1" presStyleIdx="0" presStyleCnt="5" custScaleX="115310" custScaleY="106936"/>
      <dgm:spPr>
        <a:prstGeom prst="blockArc">
          <a:avLst>
            <a:gd name="adj1" fmla="val 15810297"/>
            <a:gd name="adj2" fmla="val 19839832"/>
            <a:gd name="adj3" fmla="val 4520"/>
          </a:avLst>
        </a:prstGeom>
      </dgm:spPr>
      <dgm:t>
        <a:bodyPr/>
        <a:lstStyle/>
        <a:p>
          <a:endParaRPr lang="ru-RU"/>
        </a:p>
      </dgm:t>
    </dgm:pt>
    <dgm:pt modelId="{1A653848-43D7-464E-8C73-D954D0979B40}" type="pres">
      <dgm:prSet presAssocID="{A33F2604-73F6-4DED-B16F-6BAD7A0182B5}" presName="node" presStyleLbl="node1" presStyleIdx="1" presStyleCnt="5" custScaleX="316842" custScaleY="75231" custRadScaleRad="105106" custRadScaleInc="6001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8F3E238-07C1-44B5-BD40-993A93E22AEE}" type="pres">
      <dgm:prSet presAssocID="{A33F2604-73F6-4DED-B16F-6BAD7A0182B5}" presName="dummy" presStyleCnt="0"/>
      <dgm:spPr/>
    </dgm:pt>
    <dgm:pt modelId="{8E59C18E-87B9-4E1A-AABC-677D4F68A9BE}" type="pres">
      <dgm:prSet presAssocID="{CEDB4CB1-15A2-447B-9F92-44EDAE1A535C}" presName="sibTrans" presStyleLbl="sibTrans2D1" presStyleIdx="1" presStyleCnt="5"/>
      <dgm:spPr>
        <a:prstGeom prst="blockArc">
          <a:avLst>
            <a:gd name="adj1" fmla="val 20538012"/>
            <a:gd name="adj2" fmla="val 1691111"/>
            <a:gd name="adj3" fmla="val 4520"/>
          </a:avLst>
        </a:prstGeom>
      </dgm:spPr>
      <dgm:t>
        <a:bodyPr/>
        <a:lstStyle/>
        <a:p>
          <a:endParaRPr lang="ru-RU"/>
        </a:p>
      </dgm:t>
    </dgm:pt>
    <dgm:pt modelId="{8C0F1C62-9197-42CA-AC0A-4C15800E4AD9}" type="pres">
      <dgm:prSet presAssocID="{993478F5-409F-4D46-A2E1-ED62812D08B1}" presName="node" presStyleLbl="node1" presStyleIdx="2" presStyleCnt="5" custScaleX="405808" custScaleY="86932" custRadScaleRad="80938" custRadScaleInc="-7233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FDB1AC3-18EC-4B8D-B3FD-8D98FD0678AE}" type="pres">
      <dgm:prSet presAssocID="{993478F5-409F-4D46-A2E1-ED62812D08B1}" presName="dummy" presStyleCnt="0"/>
      <dgm:spPr/>
    </dgm:pt>
    <dgm:pt modelId="{B37FC2EA-C48D-4FFE-9589-AA6801E9E153}" type="pres">
      <dgm:prSet presAssocID="{77908F65-0367-444A-9EAB-88D0810C6146}" presName="sibTrans" presStyleLbl="sibTrans2D1" presStyleIdx="2" presStyleCnt="5"/>
      <dgm:spPr>
        <a:prstGeom prst="blockArc">
          <a:avLst>
            <a:gd name="adj1" fmla="val 1658581"/>
            <a:gd name="adj2" fmla="val 5592476"/>
            <a:gd name="adj3" fmla="val 4520"/>
          </a:avLst>
        </a:prstGeom>
      </dgm:spPr>
      <dgm:t>
        <a:bodyPr/>
        <a:lstStyle/>
        <a:p>
          <a:endParaRPr lang="ru-RU"/>
        </a:p>
      </dgm:t>
    </dgm:pt>
    <dgm:pt modelId="{32A35D6B-72A4-4AB5-8057-169842AC4070}" type="pres">
      <dgm:prSet presAssocID="{64571F27-84C5-4A39-A3A3-809DE9C2B132}" presName="node" presStyleLbl="node1" presStyleIdx="3" presStyleCnt="5" custScaleX="374192" custScaleY="93685" custRadScaleRad="109970" custRadScaleInc="73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978CA43-9D69-485D-8507-3793E65E7722}" type="pres">
      <dgm:prSet presAssocID="{64571F27-84C5-4A39-A3A3-809DE9C2B132}" presName="dummy" presStyleCnt="0"/>
      <dgm:spPr/>
    </dgm:pt>
    <dgm:pt modelId="{F2371C45-B96F-4C72-83CC-916A02D2A0A6}" type="pres">
      <dgm:prSet presAssocID="{96ED0D3F-1DD8-4453-8D7F-AC293FD7B36E}" presName="sibTrans" presStyleLbl="sibTrans2D1" presStyleIdx="3" presStyleCnt="5"/>
      <dgm:spPr>
        <a:prstGeom prst="blockArc">
          <a:avLst>
            <a:gd name="adj1" fmla="val 9051192"/>
            <a:gd name="adj2" fmla="val 11988280"/>
            <a:gd name="adj3" fmla="val 4520"/>
          </a:avLst>
        </a:prstGeom>
      </dgm:spPr>
      <dgm:t>
        <a:bodyPr/>
        <a:lstStyle/>
        <a:p>
          <a:endParaRPr lang="ru-RU"/>
        </a:p>
      </dgm:t>
    </dgm:pt>
    <dgm:pt modelId="{651266ED-3179-4F74-8B06-20B3DCDE394E}" type="pres">
      <dgm:prSet presAssocID="{E11241A5-9626-4777-BAAC-F61FF6DA20BB}" presName="node" presStyleLbl="node1" presStyleIdx="4" presStyleCnt="5" custScaleX="381470" custScaleY="100012" custRadScaleRad="119445" custRadScaleInc="14005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DFAB424-CCF4-4106-AD24-25F21FEAA07C}" type="pres">
      <dgm:prSet presAssocID="{E11241A5-9626-4777-BAAC-F61FF6DA20BB}" presName="dummy" presStyleCnt="0"/>
      <dgm:spPr/>
    </dgm:pt>
    <dgm:pt modelId="{B3EC6806-5FAB-49C2-AE71-D4E61E61CA72}" type="pres">
      <dgm:prSet presAssocID="{5FD01212-C1B6-4F09-8ECB-3136A62A6C09}" presName="sibTrans" presStyleLbl="sibTrans2D1" presStyleIdx="4" presStyleCnt="5"/>
      <dgm:spPr>
        <a:prstGeom prst="blockArc">
          <a:avLst>
            <a:gd name="adj1" fmla="val 12750060"/>
            <a:gd name="adj2" fmla="val 16650036"/>
            <a:gd name="adj3" fmla="val 4520"/>
          </a:avLst>
        </a:prstGeom>
      </dgm:spPr>
      <dgm:t>
        <a:bodyPr/>
        <a:lstStyle/>
        <a:p>
          <a:endParaRPr lang="ru-RU"/>
        </a:p>
      </dgm:t>
    </dgm:pt>
  </dgm:ptLst>
  <dgm:cxnLst>
    <dgm:cxn modelId="{9F0D9A17-4F42-4647-B3AE-FD60B20DDE84}" type="presOf" srcId="{F12AAF81-DDC9-472E-A94D-9F64767AB39A}" destId="{8EA5CF65-440D-4EA4-89BF-F9EAD258544D}" srcOrd="0" destOrd="0" presId="urn:microsoft.com/office/officeart/2005/8/layout/radial6"/>
    <dgm:cxn modelId="{815C67B6-6A6F-4CCA-B1E2-3379DAA89606}" type="presOf" srcId="{5FD01212-C1B6-4F09-8ECB-3136A62A6C09}" destId="{B3EC6806-5FAB-49C2-AE71-D4E61E61CA72}" srcOrd="0" destOrd="0" presId="urn:microsoft.com/office/officeart/2005/8/layout/radial6"/>
    <dgm:cxn modelId="{FC151782-0214-426B-AA5D-D98D9245A6EC}" srcId="{F12AAF81-DDC9-472E-A94D-9F64767AB39A}" destId="{7D1D7440-53F8-44C0-9AE1-E7767783249C}" srcOrd="0" destOrd="0" parTransId="{5E961762-F7A0-462D-82AF-D4835155C011}" sibTransId="{96B27F36-5A34-4628-9FC3-BCFF3BD4B16B}"/>
    <dgm:cxn modelId="{633C7C71-5A86-46A6-89A6-B88C3D9F2D5E}" type="presOf" srcId="{CEDB4CB1-15A2-447B-9F92-44EDAE1A535C}" destId="{8E59C18E-87B9-4E1A-AABC-677D4F68A9BE}" srcOrd="0" destOrd="0" presId="urn:microsoft.com/office/officeart/2005/8/layout/radial6"/>
    <dgm:cxn modelId="{2333473A-4923-46BB-B269-076C8A218184}" type="presOf" srcId="{A33F2604-73F6-4DED-B16F-6BAD7A0182B5}" destId="{1A653848-43D7-464E-8C73-D954D0979B40}" srcOrd="0" destOrd="0" presId="urn:microsoft.com/office/officeart/2005/8/layout/radial6"/>
    <dgm:cxn modelId="{C467FFAE-B1E4-4051-A386-5CA146C71DAF}" type="presOf" srcId="{993478F5-409F-4D46-A2E1-ED62812D08B1}" destId="{8C0F1C62-9197-42CA-AC0A-4C15800E4AD9}" srcOrd="0" destOrd="0" presId="urn:microsoft.com/office/officeart/2005/8/layout/radial6"/>
    <dgm:cxn modelId="{2B1CE86C-1EC7-4C41-AF03-FB0FEFB2358D}" srcId="{7D1D7440-53F8-44C0-9AE1-E7767783249C}" destId="{993478F5-409F-4D46-A2E1-ED62812D08B1}" srcOrd="2" destOrd="0" parTransId="{7EB056C0-3F61-4D67-9099-1E45E7FBBDF4}" sibTransId="{77908F65-0367-444A-9EAB-88D0810C6146}"/>
    <dgm:cxn modelId="{374A0D38-E0FC-4B53-A1C2-574ABA2000A4}" srcId="{7D1D7440-53F8-44C0-9AE1-E7767783249C}" destId="{64571F27-84C5-4A39-A3A3-809DE9C2B132}" srcOrd="3" destOrd="0" parTransId="{CCF1CDF2-9B3C-4898-8384-25DB4A9C3D8F}" sibTransId="{96ED0D3F-1DD8-4453-8D7F-AC293FD7B36E}"/>
    <dgm:cxn modelId="{A7A2E72F-6271-471D-B1F7-0DF60102EFB5}" type="presOf" srcId="{7D1D7440-53F8-44C0-9AE1-E7767783249C}" destId="{9FB41D0E-19DA-4559-884D-095DCCE91AAC}" srcOrd="0" destOrd="0" presId="urn:microsoft.com/office/officeart/2005/8/layout/radial6"/>
    <dgm:cxn modelId="{F1A3CFC9-04A8-4FB2-B19C-C809EF64BB95}" type="presOf" srcId="{819127FE-1B56-4972-B3DB-17C408FDAA7D}" destId="{43CBC3AE-DB7E-452B-8BC8-DB17242C1F7A}" srcOrd="0" destOrd="0" presId="urn:microsoft.com/office/officeart/2005/8/layout/radial6"/>
    <dgm:cxn modelId="{8505D8A1-4433-4582-903C-55685D3A08DB}" type="presOf" srcId="{E11241A5-9626-4777-BAAC-F61FF6DA20BB}" destId="{651266ED-3179-4F74-8B06-20B3DCDE394E}" srcOrd="0" destOrd="0" presId="urn:microsoft.com/office/officeart/2005/8/layout/radial6"/>
    <dgm:cxn modelId="{ABA9276A-DDBD-4362-828B-E076BA4C4C7E}" type="presOf" srcId="{64571F27-84C5-4A39-A3A3-809DE9C2B132}" destId="{32A35D6B-72A4-4AB5-8057-169842AC4070}" srcOrd="0" destOrd="0" presId="urn:microsoft.com/office/officeart/2005/8/layout/radial6"/>
    <dgm:cxn modelId="{C5D1CF12-3E65-4E86-AF6E-FB2906D3D902}" type="presOf" srcId="{96ED0D3F-1DD8-4453-8D7F-AC293FD7B36E}" destId="{F2371C45-B96F-4C72-83CC-916A02D2A0A6}" srcOrd="0" destOrd="0" presId="urn:microsoft.com/office/officeart/2005/8/layout/radial6"/>
    <dgm:cxn modelId="{049685F1-B9DD-4CC6-83DB-B6B1423045A9}" srcId="{7D1D7440-53F8-44C0-9AE1-E7767783249C}" destId="{A33F2604-73F6-4DED-B16F-6BAD7A0182B5}" srcOrd="1" destOrd="0" parTransId="{1525A728-FC90-41BC-BD12-8C8E478E0AEA}" sibTransId="{CEDB4CB1-15A2-447B-9F92-44EDAE1A535C}"/>
    <dgm:cxn modelId="{D256A947-0685-4BF5-B237-B6847633CC62}" srcId="{7D1D7440-53F8-44C0-9AE1-E7767783249C}" destId="{819127FE-1B56-4972-B3DB-17C408FDAA7D}" srcOrd="0" destOrd="0" parTransId="{78E59731-E162-44CB-B34F-4B6A2860B2F0}" sibTransId="{85044618-76D4-4FB6-A776-93FB4B06F6B1}"/>
    <dgm:cxn modelId="{F6C3670E-7762-4F68-BE45-0E02712A3099}" type="presOf" srcId="{77908F65-0367-444A-9EAB-88D0810C6146}" destId="{B37FC2EA-C48D-4FFE-9589-AA6801E9E153}" srcOrd="0" destOrd="0" presId="urn:microsoft.com/office/officeart/2005/8/layout/radial6"/>
    <dgm:cxn modelId="{37223FD3-B809-4B09-B561-F6A78B3ABEFA}" type="presOf" srcId="{85044618-76D4-4FB6-A776-93FB4B06F6B1}" destId="{A7E0FAB6-5EF2-455A-86FF-13C64A656559}" srcOrd="0" destOrd="0" presId="urn:microsoft.com/office/officeart/2005/8/layout/radial6"/>
    <dgm:cxn modelId="{CD122459-37AE-4A87-A929-232ABA865133}" srcId="{7D1D7440-53F8-44C0-9AE1-E7767783249C}" destId="{E11241A5-9626-4777-BAAC-F61FF6DA20BB}" srcOrd="4" destOrd="0" parTransId="{1079880D-F831-4F4A-BE3C-B7BC2C927A4D}" sibTransId="{5FD01212-C1B6-4F09-8ECB-3136A62A6C09}"/>
    <dgm:cxn modelId="{43CBC821-DB54-4B48-BFB9-43B8C56A6391}" type="presParOf" srcId="{8EA5CF65-440D-4EA4-89BF-F9EAD258544D}" destId="{9FB41D0E-19DA-4559-884D-095DCCE91AAC}" srcOrd="0" destOrd="0" presId="urn:microsoft.com/office/officeart/2005/8/layout/radial6"/>
    <dgm:cxn modelId="{AFB50147-FBBC-4FBD-9A01-27B17FD719BE}" type="presParOf" srcId="{8EA5CF65-440D-4EA4-89BF-F9EAD258544D}" destId="{43CBC3AE-DB7E-452B-8BC8-DB17242C1F7A}" srcOrd="1" destOrd="0" presId="urn:microsoft.com/office/officeart/2005/8/layout/radial6"/>
    <dgm:cxn modelId="{2EC1146F-E882-4470-9A2C-DF633E8539F5}" type="presParOf" srcId="{8EA5CF65-440D-4EA4-89BF-F9EAD258544D}" destId="{281A6078-236B-4440-887A-80AA39B06215}" srcOrd="2" destOrd="0" presId="urn:microsoft.com/office/officeart/2005/8/layout/radial6"/>
    <dgm:cxn modelId="{72DABA0D-34FD-4F49-B71C-006F2354A031}" type="presParOf" srcId="{8EA5CF65-440D-4EA4-89BF-F9EAD258544D}" destId="{A7E0FAB6-5EF2-455A-86FF-13C64A656559}" srcOrd="3" destOrd="0" presId="urn:microsoft.com/office/officeart/2005/8/layout/radial6"/>
    <dgm:cxn modelId="{C0158476-8172-45CD-902B-AD8439CD70DD}" type="presParOf" srcId="{8EA5CF65-440D-4EA4-89BF-F9EAD258544D}" destId="{1A653848-43D7-464E-8C73-D954D0979B40}" srcOrd="4" destOrd="0" presId="urn:microsoft.com/office/officeart/2005/8/layout/radial6"/>
    <dgm:cxn modelId="{96282F03-7F70-4D49-A180-6F9E518564CB}" type="presParOf" srcId="{8EA5CF65-440D-4EA4-89BF-F9EAD258544D}" destId="{78F3E238-07C1-44B5-BD40-993A93E22AEE}" srcOrd="5" destOrd="0" presId="urn:microsoft.com/office/officeart/2005/8/layout/radial6"/>
    <dgm:cxn modelId="{0975B146-BC21-4C9A-8D5B-F5CBE237781D}" type="presParOf" srcId="{8EA5CF65-440D-4EA4-89BF-F9EAD258544D}" destId="{8E59C18E-87B9-4E1A-AABC-677D4F68A9BE}" srcOrd="6" destOrd="0" presId="urn:microsoft.com/office/officeart/2005/8/layout/radial6"/>
    <dgm:cxn modelId="{909652D0-112A-4530-8FEA-4EE8513E7245}" type="presParOf" srcId="{8EA5CF65-440D-4EA4-89BF-F9EAD258544D}" destId="{8C0F1C62-9197-42CA-AC0A-4C15800E4AD9}" srcOrd="7" destOrd="0" presId="urn:microsoft.com/office/officeart/2005/8/layout/radial6"/>
    <dgm:cxn modelId="{98DEBB30-5572-4A58-82F9-27765A1C603A}" type="presParOf" srcId="{8EA5CF65-440D-4EA4-89BF-F9EAD258544D}" destId="{BFDB1AC3-18EC-4B8D-B3FD-8D98FD0678AE}" srcOrd="8" destOrd="0" presId="urn:microsoft.com/office/officeart/2005/8/layout/radial6"/>
    <dgm:cxn modelId="{18683204-FA8D-4AB0-A5A4-9EF8074F62EE}" type="presParOf" srcId="{8EA5CF65-440D-4EA4-89BF-F9EAD258544D}" destId="{B37FC2EA-C48D-4FFE-9589-AA6801E9E153}" srcOrd="9" destOrd="0" presId="urn:microsoft.com/office/officeart/2005/8/layout/radial6"/>
    <dgm:cxn modelId="{B2AD1ECC-9D39-4086-867B-F2856C333918}" type="presParOf" srcId="{8EA5CF65-440D-4EA4-89BF-F9EAD258544D}" destId="{32A35D6B-72A4-4AB5-8057-169842AC4070}" srcOrd="10" destOrd="0" presId="urn:microsoft.com/office/officeart/2005/8/layout/radial6"/>
    <dgm:cxn modelId="{A2E2F88E-AD51-45EE-9C39-D86B31CD0C74}" type="presParOf" srcId="{8EA5CF65-440D-4EA4-89BF-F9EAD258544D}" destId="{5978CA43-9D69-485D-8507-3793E65E7722}" srcOrd="11" destOrd="0" presId="urn:microsoft.com/office/officeart/2005/8/layout/radial6"/>
    <dgm:cxn modelId="{68C032D7-4148-4C8D-A04B-7FF70BDF6FE9}" type="presParOf" srcId="{8EA5CF65-440D-4EA4-89BF-F9EAD258544D}" destId="{F2371C45-B96F-4C72-83CC-916A02D2A0A6}" srcOrd="12" destOrd="0" presId="urn:microsoft.com/office/officeart/2005/8/layout/radial6"/>
    <dgm:cxn modelId="{A8A5F63B-3F46-4D6F-8EB4-C8A455799B4C}" type="presParOf" srcId="{8EA5CF65-440D-4EA4-89BF-F9EAD258544D}" destId="{651266ED-3179-4F74-8B06-20B3DCDE394E}" srcOrd="13" destOrd="0" presId="urn:microsoft.com/office/officeart/2005/8/layout/radial6"/>
    <dgm:cxn modelId="{1AB7279B-FF08-4FA2-9895-A9F805F22C5D}" type="presParOf" srcId="{8EA5CF65-440D-4EA4-89BF-F9EAD258544D}" destId="{CDFAB424-CCF4-4106-AD24-25F21FEAA07C}" srcOrd="14" destOrd="0" presId="urn:microsoft.com/office/officeart/2005/8/layout/radial6"/>
    <dgm:cxn modelId="{A53E62E2-D744-48B7-BBF4-E202BFAACFB3}" type="presParOf" srcId="{8EA5CF65-440D-4EA4-89BF-F9EAD258544D}" destId="{B3EC6806-5FAB-49C2-AE71-D4E61E61CA7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465" y="2358296"/>
            <a:ext cx="10338099" cy="441902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ru-RU" sz="6600" dirty="0" smtClean="0"/>
              <a:t>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ФГОС           </a:t>
            </a:r>
            <a:r>
              <a:rPr lang="ru-RU" b="1" dirty="0">
                <a:solidFill>
                  <a:schemeClr val="tx2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Цель </a:t>
            </a:r>
            <a:r>
              <a:rPr lang="ru-RU" b="1" dirty="0">
                <a:solidFill>
                  <a:schemeClr val="tx2"/>
                </a:solidFill>
                <a:latin typeface="Constantia" pitchFamily="18" charset="0"/>
              </a:rPr>
              <a:t>образования</a:t>
            </a:r>
            <a:r>
              <a:rPr lang="ru-RU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– общекультурное, личностное и познавательное развитие учащихся, обеспечивающее такую ключевую компетенцию, как умение учиться.</a:t>
            </a:r>
            <a:r>
              <a:rPr lang="ru-RU" b="1" dirty="0">
                <a:latin typeface="Constantia" pitchFamily="18" charset="0"/>
              </a:rPr>
              <a:t/>
            </a:r>
            <a:br>
              <a:rPr lang="ru-RU" b="1" dirty="0">
                <a:latin typeface="Constantia" pitchFamily="18" charset="0"/>
              </a:rPr>
            </a:br>
            <a:r>
              <a:rPr lang="ru-RU" sz="2700" b="1" dirty="0" smtClean="0">
                <a:latin typeface="Constantia" pitchFamily="18" charset="0"/>
              </a:rPr>
              <a:t>Заместитель директора по УВР  М.П. </a:t>
            </a:r>
            <a:r>
              <a:rPr lang="ru-RU" sz="2700" b="1" dirty="0" err="1" smtClean="0">
                <a:latin typeface="Constantia" pitchFamily="18" charset="0"/>
              </a:rPr>
              <a:t>Трунова</a:t>
            </a:r>
            <a:r>
              <a:rPr lang="ru-RU" sz="2700" b="1" dirty="0" smtClean="0">
                <a:latin typeface="Constantia" pitchFamily="18" charset="0"/>
              </a:rPr>
              <a:t>    ГБОУ </a:t>
            </a:r>
            <a:r>
              <a:rPr lang="ru-RU" sz="2700" b="1" dirty="0" err="1" smtClean="0">
                <a:latin typeface="Constantia" pitchFamily="18" charset="0"/>
              </a:rPr>
              <a:t>шк</a:t>
            </a:r>
            <a:r>
              <a:rPr lang="ru-RU" sz="2700" b="1" dirty="0" smtClean="0">
                <a:latin typeface="Constantia" pitchFamily="18" charset="0"/>
              </a:rPr>
              <a:t>. №588</a:t>
            </a: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7490" y="3244334"/>
            <a:ext cx="81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onstantia" pitchFamily="18" charset="0"/>
              </a:rPr>
              <a:t>ФГОС</a:t>
            </a:r>
            <a:endParaRPr lang="ru-RU" dirty="0"/>
          </a:p>
        </p:txBody>
      </p:sp>
      <p:pic>
        <p:nvPicPr>
          <p:cNvPr id="1026" name="Picture 2" descr="http://belozerschool.ucoz.ru/logo-1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3" y="236668"/>
            <a:ext cx="4378364" cy="10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9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285" y="118334"/>
            <a:ext cx="9697327" cy="2581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08" t="17320" r="13118" b="12121"/>
          <a:stretch>
            <a:fillRect/>
          </a:stretch>
        </p:blipFill>
        <p:spPr bwMode="auto">
          <a:xfrm>
            <a:off x="1108038" y="118334"/>
            <a:ext cx="10843708" cy="673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29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2" y="215319"/>
            <a:ext cx="10832950" cy="752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Моделируя урок, необходимо придерживаться следующих правил: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06" y="699247"/>
            <a:ext cx="10531736" cy="6158753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r>
              <a:rPr lang="ru-RU" sz="2000" b="1" i="1" dirty="0" smtClean="0"/>
              <a:t>Моделируя </a:t>
            </a:r>
            <a:r>
              <a:rPr lang="ru-RU" sz="2000" b="1" i="1" dirty="0"/>
              <a:t>урок, необходимо придерживаться следующих правил: </a:t>
            </a:r>
            <a:endParaRPr lang="ru-RU" sz="2000" b="1" dirty="0"/>
          </a:p>
          <a:p>
            <a:pPr lvl="0"/>
            <a:r>
              <a:rPr lang="ru-RU" sz="2000" b="1" dirty="0"/>
              <a:t>Конкретно определить тему, цели, тип урока и его место в развороте учебной программы.</a:t>
            </a:r>
          </a:p>
          <a:p>
            <a:pPr lvl="0"/>
            <a:r>
              <a:rPr lang="ru-RU" sz="2000" b="1" dirty="0"/>
              <a:t>Отобрать учебный материал (определить его содержание, объем, установить связь с ранее изученным, систему управлений, дополнительный материал для дифференцированной работы и домашнее задание).</a:t>
            </a:r>
          </a:p>
          <a:p>
            <a:pPr lvl="0"/>
            <a:r>
              <a:rPr lang="ru-RU" sz="2000" b="1" dirty="0"/>
              <a:t>Выбрать наиболее эффективные методы и приемы обучения в данном классе, разнообразные виды деятельности учащихся и учителя на всех этапах урока.</a:t>
            </a:r>
          </a:p>
          <a:p>
            <a:pPr lvl="0"/>
            <a:r>
              <a:rPr lang="ru-RU" sz="2000" b="1" dirty="0"/>
              <a:t>Определить формы контроля за учебной деятельностью школьников.</a:t>
            </a:r>
          </a:p>
          <a:p>
            <a:pPr lvl="0"/>
            <a:r>
              <a:rPr lang="ru-RU" sz="2000" b="1" dirty="0"/>
              <a:t>Продумать оптимальный темп урока, то есть рассчитать время на каждый его этап.</a:t>
            </a:r>
          </a:p>
          <a:p>
            <a:pPr lvl="0"/>
            <a:r>
              <a:rPr lang="ru-RU" sz="2000" b="1" dirty="0"/>
              <a:t>Продумать форму подведения итогов урока.</a:t>
            </a:r>
          </a:p>
          <a:p>
            <a:pPr lvl="0"/>
            <a:r>
              <a:rPr lang="ru-RU" sz="2000" b="1" dirty="0"/>
              <a:t>Продумать содержание, объем и форму домашнего задания.</a:t>
            </a:r>
          </a:p>
          <a:p>
            <a:r>
              <a:rPr lang="ru-RU" sz="2000" b="1" dirty="0"/>
              <a:t>Современный урок строится на основе использования технических средств с применением как традиционных, так и инновационных педагогических технологий.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3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501" y="107577"/>
            <a:ext cx="9041111" cy="67773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КРИТЕРИИ ОЦЕНИВАНИЯ: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15"/>
          <a:stretch/>
        </p:blipFill>
        <p:spPr bwMode="auto">
          <a:xfrm>
            <a:off x="1172583" y="1124174"/>
            <a:ext cx="10800677" cy="53519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959" y="5529431"/>
            <a:ext cx="6250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+ ПОРТФОЛИО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5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303" y="355002"/>
            <a:ext cx="1237130" cy="5809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86866"/>
              </p:ext>
            </p:extLst>
          </p:nvPr>
        </p:nvGraphicFramePr>
        <p:xfrm>
          <a:off x="-311785" y="882126"/>
          <a:ext cx="10951098" cy="584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03" y="118335"/>
            <a:ext cx="2840019" cy="215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11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859" y="4152452"/>
            <a:ext cx="10364301" cy="27055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4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каким бы стандартам ни учился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ребенок, наши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любовь и внимание</a:t>
            </a:r>
            <a:b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необходимы ему, чтобы он был счастлив, успешен в учёбе.</a:t>
            </a:r>
            <a:b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64" y="279699"/>
            <a:ext cx="5862917" cy="387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35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3" y="817581"/>
            <a:ext cx="3991087" cy="441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461" y="2133600"/>
            <a:ext cx="11026587" cy="4643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« Если мы будем учить 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сегодня так, как </a:t>
            </a:r>
            <a:r>
              <a:rPr lang="ru-RU" sz="4800" b="1" dirty="0"/>
              <a:t>мы учили вчера, 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мы </a:t>
            </a:r>
            <a:r>
              <a:rPr lang="ru-RU" sz="4800" b="1" dirty="0"/>
              <a:t>украдем у детей завтра».</a:t>
            </a:r>
            <a:br>
              <a:rPr lang="ru-RU" sz="4800" b="1" dirty="0"/>
            </a:br>
            <a:endParaRPr lang="ru-RU" sz="4800" b="1" dirty="0" smtClean="0"/>
          </a:p>
          <a:p>
            <a:pPr marL="0" indent="0" algn="r">
              <a:buNone/>
            </a:pPr>
            <a:r>
              <a:rPr lang="ru-RU" sz="4400" b="1" dirty="0" smtClean="0"/>
              <a:t>Джон </a:t>
            </a:r>
            <a:r>
              <a:rPr lang="ru-RU" sz="4400" b="1" dirty="0" err="1"/>
              <a:t>Дьюи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pic>
        <p:nvPicPr>
          <p:cNvPr id="4" name="Picture 2" descr="http://belozerschool.ucoz.ru/logo-1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484094"/>
            <a:ext cx="4539396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8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Отличительные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особенности ФГОС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latin typeface="Constantia" pitchFamily="18" charset="0"/>
              </a:rPr>
              <a:t>1. Системно -</a:t>
            </a:r>
            <a:r>
              <a:rPr lang="ru-RU" sz="4000" b="1" dirty="0" err="1">
                <a:latin typeface="Constantia" pitchFamily="18" charset="0"/>
              </a:rPr>
              <a:t>деятельностный</a:t>
            </a:r>
            <a:r>
              <a:rPr lang="ru-RU" sz="4000" b="1" dirty="0">
                <a:latin typeface="Constantia" pitchFamily="18" charset="0"/>
              </a:rPr>
              <a:t> подход </a:t>
            </a:r>
            <a:r>
              <a:rPr lang="ru-RU" sz="4000" dirty="0">
                <a:latin typeface="Constantia" pitchFamily="18" charset="0"/>
              </a:rPr>
              <a:t>–</a:t>
            </a:r>
            <a:r>
              <a:rPr lang="ru-RU" dirty="0">
                <a:latin typeface="Constantia" pitchFamily="18" charset="0"/>
              </a:rPr>
              <a:t>это подход к организации процесса обучения,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в котором на первый план выходит проблема самоопределения ученика в учебном процессе</a:t>
            </a:r>
            <a:r>
              <a:rPr lang="ru-RU" dirty="0" smtClean="0">
                <a:latin typeface="Constantia" pitchFamily="18" charset="0"/>
              </a:rPr>
              <a:t>.</a:t>
            </a:r>
            <a:br>
              <a:rPr lang="ru-RU" dirty="0" smtClean="0">
                <a:latin typeface="Constantia" pitchFamily="18" charset="0"/>
              </a:rPr>
            </a:br>
            <a:r>
              <a:rPr lang="ru-RU" sz="4000" dirty="0">
                <a:latin typeface="Constantia" pitchFamily="18" charset="0"/>
              </a:rPr>
              <a:t/>
            </a:r>
            <a:br>
              <a:rPr lang="ru-RU" sz="4000" dirty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2592924" y="4421392"/>
            <a:ext cx="9057606" cy="243660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onstantia" pitchFamily="18" charset="0"/>
              </a:rPr>
              <a:t>В рамках деятельностного подхода ученик овладевает </a:t>
            </a:r>
            <a:r>
              <a:rPr lang="ru-RU" sz="3200" u="sng" dirty="0">
                <a:latin typeface="Constantia" pitchFamily="18" charset="0"/>
              </a:rPr>
              <a:t>универсальными действиями</a:t>
            </a:r>
            <a:r>
              <a:rPr lang="ru-RU" sz="3200" dirty="0">
                <a:latin typeface="Constantia" pitchFamily="18" charset="0"/>
              </a:rPr>
              <a:t>, </a:t>
            </a:r>
            <a:r>
              <a:rPr lang="ru-RU" sz="3200" dirty="0" smtClean="0">
                <a:latin typeface="Constantia" pitchFamily="18" charset="0"/>
              </a:rPr>
              <a:t>чтобы</a:t>
            </a:r>
            <a:r>
              <a:rPr lang="ru-RU" sz="3200" dirty="0">
                <a:latin typeface="Constantia" pitchFamily="18" charset="0"/>
              </a:rPr>
              <a:t> </a:t>
            </a:r>
            <a:r>
              <a:rPr lang="ru-RU" sz="3200" u="sng" dirty="0">
                <a:latin typeface="Constantia" pitchFamily="18" charset="0"/>
              </a:rPr>
              <a:t>уметь решать</a:t>
            </a:r>
            <a:r>
              <a:rPr lang="ru-RU" sz="3200" dirty="0">
                <a:latin typeface="Constantia" pitchFamily="18" charset="0"/>
              </a:rPr>
              <a:t> любые задачи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731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Преемственность</a:t>
            </a:r>
            <a:r>
              <a:rPr lang="ru-RU" sz="4400" dirty="0">
                <a:solidFill>
                  <a:srgbClr val="C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при переходе от начального к общему образованию должна осуществляться на уровне:</a:t>
            </a:r>
            <a:br>
              <a:rPr lang="ru-RU" sz="4400" b="1" dirty="0">
                <a:solidFill>
                  <a:srgbClr val="00206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- целей и задач;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- содержания образования;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- организационных форм;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- планируемых результатов</a:t>
            </a:r>
            <a:r>
              <a:rPr lang="ru-RU" sz="4400" b="1" dirty="0">
                <a:solidFill>
                  <a:srgbClr val="C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4076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8941"/>
            <a:ext cx="8911687" cy="101121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ПОРТРЕТ УЧЕНИКА: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11" y="1280160"/>
            <a:ext cx="10364301" cy="5475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/>
        </p:nvSpPr>
        <p:spPr bwMode="gray">
          <a:xfrm>
            <a:off x="5466699" y="3657028"/>
            <a:ext cx="4744102" cy="200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11" y="1194099"/>
            <a:ext cx="10843707" cy="55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6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257" y="376518"/>
            <a:ext cx="9385356" cy="15284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Изменения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существующей образовательной системе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372" y="1710466"/>
            <a:ext cx="10278240" cy="4937760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Изменения в учебном плане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3600" b="1" dirty="0"/>
              <a:t>С 5 класса ведутся (</a:t>
            </a:r>
            <a:r>
              <a:rPr lang="ru-RU" sz="3600" b="1" dirty="0" smtClean="0"/>
              <a:t>новые, дополнительные </a:t>
            </a:r>
            <a:r>
              <a:rPr lang="ru-RU" sz="3600" b="1" dirty="0"/>
              <a:t>предметы) К примеру: биология, обществознание, география</a:t>
            </a:r>
          </a:p>
          <a:p>
            <a:pPr>
              <a:buNone/>
            </a:pPr>
            <a:r>
              <a:rPr lang="ru-RU" sz="3600" b="1" dirty="0"/>
              <a:t>  </a:t>
            </a:r>
          </a:p>
          <a:p>
            <a:pPr>
              <a:buNone/>
            </a:pPr>
            <a:r>
              <a:rPr lang="ru-RU" sz="3600" b="1" dirty="0"/>
              <a:t>    Внеурочная </a:t>
            </a:r>
            <a:r>
              <a:rPr lang="ru-RU" sz="3600" b="1" dirty="0" smtClean="0"/>
              <a:t>деятельность -</a:t>
            </a:r>
            <a:endParaRPr lang="ru-RU" sz="3600" b="1" dirty="0"/>
          </a:p>
          <a:p>
            <a:pPr>
              <a:buNone/>
            </a:pPr>
            <a:r>
              <a:rPr lang="ru-RU" sz="3600" b="1" dirty="0"/>
              <a:t>    </a:t>
            </a:r>
            <a:r>
              <a:rPr lang="ru-RU" sz="3600" b="1" dirty="0" smtClean="0"/>
              <a:t>(не </a:t>
            </a:r>
            <a:r>
              <a:rPr lang="ru-RU" sz="3600" b="1" dirty="0"/>
              <a:t>менее 5-6 часов) 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176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798" y="226077"/>
            <a:ext cx="10284310" cy="9680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Изменения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существующей образовательной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128" y="1376978"/>
            <a:ext cx="10994315" cy="5357308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Изменения в содержании рабочих учебных программ и программ внеурочной деятельности</a:t>
            </a:r>
          </a:p>
          <a:p>
            <a:pPr marL="342900" lvl="1" indent="-342900">
              <a:buNone/>
            </a:pPr>
            <a:r>
              <a:rPr lang="ru-RU" sz="2400" b="1" u="sng" dirty="0"/>
              <a:t>Структура рабочей программы:</a:t>
            </a:r>
          </a:p>
          <a:p>
            <a:pPr lvl="0"/>
            <a:r>
              <a:rPr lang="ru-RU" sz="2400" b="1" dirty="0"/>
              <a:t>Титульный лист;</a:t>
            </a:r>
          </a:p>
          <a:p>
            <a:pPr lvl="0"/>
            <a:r>
              <a:rPr lang="ru-RU" sz="2400" b="1" dirty="0"/>
              <a:t>Пояснительная записка;</a:t>
            </a:r>
          </a:p>
          <a:p>
            <a:pPr lvl="0"/>
            <a:r>
              <a:rPr lang="ru-RU" sz="2400" b="1" dirty="0"/>
              <a:t>Содержание учебного предмета, курса;</a:t>
            </a:r>
          </a:p>
          <a:p>
            <a:pPr lvl="0"/>
            <a:r>
              <a:rPr lang="ru-RU" sz="2400" b="1" dirty="0"/>
              <a:t>Календарно-тематическое планирование с определением основных видов учебной деятельности обучающихся (учебное сотрудничество, индивидуальная учебная деятельность, игровая деятельность, творческая, трудовая деятельность, спортивная деятельность).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68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616" y="225911"/>
            <a:ext cx="10209008" cy="9036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Календарно-тематическое планирование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7726"/>
              </p:ext>
            </p:extLst>
          </p:nvPr>
        </p:nvGraphicFramePr>
        <p:xfrm>
          <a:off x="182880" y="1624404"/>
          <a:ext cx="12009120" cy="48516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14026"/>
                <a:gridCol w="953479"/>
                <a:gridCol w="1077741"/>
                <a:gridCol w="1830014"/>
                <a:gridCol w="1843105"/>
                <a:gridCol w="1671599"/>
                <a:gridCol w="1730947"/>
                <a:gridCol w="1788209"/>
              </a:tblGrid>
              <a:tr h="76227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Календарные сроки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№№ уроков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Тема (раздел)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Планируемые результаты обучения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Возможные виды деятельности учащихся/возможные формы контроля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Возможные </a:t>
                      </a: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направления творческой, исследовательской, проектной деятельности учащихся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Использование </a:t>
                      </a: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ТСО, компьютерной техники, компьютерного программного обеспечения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0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Освоение предметных знаний (базовые понятия)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Универсальные учебные действия (личностные и метапредметные результаты)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3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448" y="215154"/>
            <a:ext cx="9901723" cy="494850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ru-RU" sz="2400" b="1" u="sng" dirty="0"/>
              <a:t>Структура рабочей программы:</a:t>
            </a:r>
            <a:br>
              <a:rPr lang="ru-RU" sz="2400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948" y="591671"/>
            <a:ext cx="10607040" cy="6266329"/>
          </a:xfrm>
        </p:spPr>
        <p:txBody>
          <a:bodyPr/>
          <a:lstStyle/>
          <a:p>
            <a:pPr marL="0" lvl="0" indent="0">
              <a:buNone/>
            </a:pPr>
            <a:endParaRPr lang="ru-RU" sz="2400" b="1" dirty="0" smtClean="0"/>
          </a:p>
          <a:p>
            <a:pPr lvl="0"/>
            <a:r>
              <a:rPr lang="ru-RU" sz="2400" b="1" dirty="0" smtClean="0"/>
              <a:t>Требования </a:t>
            </a:r>
            <a:r>
              <a:rPr lang="ru-RU" sz="2400" b="1" dirty="0"/>
              <a:t>к уровню подготовки обучающихся по предмету: личностные, метапредметные и предметные результаты освоения конкретного учебного предмета, курса. Результаты формулируются в деятельностной форме (знать, уметь, осознавать, иметь представление).</a:t>
            </a:r>
          </a:p>
          <a:p>
            <a:pPr lvl="0"/>
            <a:r>
              <a:rPr lang="ru-RU" sz="2400" b="1" dirty="0"/>
              <a:t>Критерии и нормы оценки результатов освоения основной образовательной программы обучающихся в соответствии с ООП НОО и ООО;</a:t>
            </a:r>
          </a:p>
          <a:p>
            <a:pPr lvl="0"/>
            <a:r>
              <a:rPr lang="ru-RU" sz="2400" b="1" dirty="0"/>
              <a:t>Перечень учебно-методического и материально-технического обеспечения образовательного процесса в соответствии с требованиями ФГОС;</a:t>
            </a:r>
          </a:p>
          <a:p>
            <a:pPr lvl="0"/>
            <a:r>
              <a:rPr lang="ru-RU" sz="2400" b="1" dirty="0"/>
              <a:t>Список литературы (основной и дополнительной);</a:t>
            </a:r>
          </a:p>
          <a:p>
            <a:pPr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623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433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Cambria</vt:lpstr>
      <vt:lpstr>Century Gothic</vt:lpstr>
      <vt:lpstr>Constantia</vt:lpstr>
      <vt:lpstr>Tahoma</vt:lpstr>
      <vt:lpstr>Times New Roman</vt:lpstr>
      <vt:lpstr>Wingdings 3</vt:lpstr>
      <vt:lpstr>Легкий дым</vt:lpstr>
      <vt:lpstr>     ФГОС            Цель образования – общекультурное, личностное и познавательное развитие учащихся, обеспечивающее такую ключевую компетенцию, как умение учиться. Заместитель директора по УВР  М.П. Трунова    ГБОУ шк. №588</vt:lpstr>
      <vt:lpstr>Презентация PowerPoint</vt:lpstr>
      <vt:lpstr>Отличительные особенности ФГОС 1. Системно -деятельностный подход –это подход к организации процесса обучения,  в котором на первый план выходит проблема самоопределения ученика в учебном процессе.  </vt:lpstr>
      <vt:lpstr>Преемственность при переходе от начального к общему образованию должна осуществляться на уровне: - целей и задач; - содержания образования; - организационных форм; - планируемых результатов </vt:lpstr>
      <vt:lpstr>ПОРТРЕТ УЧЕНИКА:</vt:lpstr>
      <vt:lpstr>Изменения в существующей образовательной системе ООО</vt:lpstr>
      <vt:lpstr>Изменения в существующей образовательной программе</vt:lpstr>
      <vt:lpstr>Календарно-тематическое планирование</vt:lpstr>
      <vt:lpstr>Структура рабочей программы: </vt:lpstr>
      <vt:lpstr>Презентация PowerPoint</vt:lpstr>
      <vt:lpstr>Моделируя урок, необходимо придерживаться следующих правил:  </vt:lpstr>
      <vt:lpstr>КРИТЕРИИ ОЦЕНИВАНИЯ: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Цель образования – общекультурное, личностное и познавательное развитие учащихся, обеспечивающее такую ключевую компетенцию, как умение учиться.</dc:title>
  <dc:creator>Алексе</dc:creator>
  <cp:lastModifiedBy>Алексе</cp:lastModifiedBy>
  <cp:revision>16</cp:revision>
  <dcterms:created xsi:type="dcterms:W3CDTF">2014-11-15T10:07:45Z</dcterms:created>
  <dcterms:modified xsi:type="dcterms:W3CDTF">2014-11-26T19:44:26Z</dcterms:modified>
</cp:coreProperties>
</file>