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  <p:sldId id="29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85736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Педагогический совет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357562"/>
            <a:ext cx="6286544" cy="242889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«Система оценивания учебных  достижений как механизм формирования ключевых образовательных компетенций обучающихся»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Компетентный -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467600" cy="2428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знающий, осведомленный; авторитетный в определенной отрасли; 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 специалист, владеющий компетентностью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7467600" cy="2297106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Другими словами, компетентность – это способность установить и реализовать связь между “знанием – умением” и ситуацией.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286124"/>
            <a:ext cx="7467600" cy="16430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И. Хасан отмечает, что компетенции – это цели (поставленные перед человеком), а компетентности – это результаты.</a:t>
            </a:r>
            <a:endParaRPr lang="ru-RU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составляющие компетентности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358246" cy="485778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Во-первых, знание, но не просто информация, которая  сегодня быстро изменяется,  которую необходимо уметь найти, отсеять от ненужной, перевести в опыт собственной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Во-вторых, умение использовать эти знания в конкретной ситуации; понимание, каким способом можно получить эти знания.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В-третьих, адекватное оценивание – себя, мира, своего места в мире, конкретных знаний, необходимости или ненужности их для своей деятельности, а также метода </a:t>
            </a:r>
            <a:r>
              <a:rPr lang="ru-RU" dirty="0" err="1" smtClean="0"/>
              <a:t>иx</a:t>
            </a:r>
            <a:r>
              <a:rPr lang="ru-RU" dirty="0" smtClean="0"/>
              <a:t> получения или использования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Эта </a:t>
            </a:r>
            <a:r>
              <a:rPr lang="ru-RU" dirty="0" smtClean="0"/>
              <a:t>формула логично может быть выражена в такой способ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b="1" i="1" dirty="0" smtClean="0"/>
              <a:t>Компетентность </a:t>
            </a:r>
            <a:r>
              <a:rPr lang="ru-RU" i="1" dirty="0" smtClean="0"/>
              <a:t>= мобильность знаний + гибкость метода + +критичность мышления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направления компетентностей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686700" cy="53309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Социальные компетентности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связаны с окружением, жизнью общества, социальной деятельностью личности (способность к сотрудничеству, умение решать проблемы в различных жизненных ситуациях, навыки взаимопонимания, социальные и общественные ценности и умения, коммуникационные навыки, мобильность в разных социальных условиях).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Мотивационные компетентности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связаны с внутренней мотивацией, интересами, индивидуальным выбором личности (способность к обучению, изобретательность, навыки адаптироваться и быть мобильным, умение достигать успехов в жизни, интересы и внутренняя мотивация личности, практические способности, умения делать собственный выбор).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Функциональные компетентности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связаны с умением оперировать научными знаниями и фактическим материалом (техническая и научная компетентность, умение оперировать знаниями в жизни и обучении, использовать источники информации для собственного развития)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1537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 учащихся 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ключевых компетентностей в учебном процессе достигается на основе  </a:t>
            </a:r>
            <a:r>
              <a:rPr lang="ru-RU" sz="31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подхода. </a:t>
            </a:r>
            <a:endParaRPr lang="ru-RU" sz="31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758138" cy="2714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Компетентностный</a:t>
            </a:r>
            <a:r>
              <a:rPr lang="ru-RU" dirty="0" smtClean="0"/>
              <a:t> подход охватывает все звенья и виды образования: дошкольное, базовое и полное  среднее, профессиональное  и высшее, внешкольное,  дистанционное с выходом на непрерывное образование, на способность личности учиться на протяжении всей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969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Компетентностно-ориентированный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Субъектами деятельности в системе </a:t>
            </a:r>
            <a:r>
              <a:rPr lang="ru-RU" dirty="0" err="1" smtClean="0"/>
              <a:t>компетентностно-ориентированного</a:t>
            </a:r>
            <a:r>
              <a:rPr lang="ru-RU" dirty="0" smtClean="0"/>
              <a:t> подхода являются – прежде всего,  ученик, родители и государственные структуры, которые, как прямо, так и косвенно, через государственную политику образования, влияют на становление личности. Это также субъекты педагогического процесса в системе образования – воспитатель, психолог, учитель.</a:t>
            </a:r>
          </a:p>
          <a:p>
            <a:r>
              <a:rPr lang="ru-RU" dirty="0" smtClean="0"/>
              <a:t>Субъекты деятельности в системе </a:t>
            </a:r>
            <a:r>
              <a:rPr lang="ru-RU" dirty="0" err="1" smtClean="0"/>
              <a:t>компетентностно-ориентированного</a:t>
            </a:r>
            <a:r>
              <a:rPr lang="ru-RU" dirty="0" smtClean="0"/>
              <a:t> </a:t>
            </a:r>
            <a:r>
              <a:rPr lang="ru-RU" dirty="0" smtClean="0"/>
              <a:t>подхода: ученик, родители, государственные структуры.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79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и социальная 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компетентность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7829576" cy="51880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Графическое разделение субъектов было выполнено по признаку приоритетностей влияния: семья и начальное образование мотивируют на обучение и развитие (мотивационная компетентность), школьное и высшее образование создают условия для развития и способствуют обретению знаний (функциональная компетентность), другие субъекты системы оказывают содействие социальному становлению личности (социальная компетентность). Диалектика развития в этом плане может быть обозначена так:</a:t>
            </a:r>
          </a:p>
          <a:p>
            <a:pPr algn="ctr">
              <a:buNone/>
            </a:pPr>
            <a:endParaRPr lang="ru-RU" sz="2000" b="1" i="1" dirty="0" smtClean="0"/>
          </a:p>
          <a:p>
            <a:pPr algn="ctr">
              <a:buNone/>
            </a:pPr>
            <a:r>
              <a:rPr lang="ru-RU" sz="2000" b="1" i="1" dirty="0" smtClean="0"/>
              <a:t>Мотивация   </a:t>
            </a:r>
            <a:r>
              <a:rPr lang="ru-RU" sz="2000" b="1" i="1" dirty="0" smtClean="0"/>
              <a:t>  </a:t>
            </a:r>
            <a:r>
              <a:rPr lang="ru-RU" sz="2000" b="1" i="1" dirty="0" smtClean="0"/>
              <a:t>     Функциональные умения</a:t>
            </a:r>
          </a:p>
          <a:p>
            <a:pPr algn="ctr">
              <a:buNone/>
            </a:pPr>
            <a:r>
              <a:rPr lang="ru-RU" sz="2000" b="1" i="1" dirty="0" smtClean="0"/>
              <a:t>  </a:t>
            </a:r>
            <a:r>
              <a:rPr lang="ru-RU" sz="2000" b="1" i="1" dirty="0" smtClean="0"/>
              <a:t>Социализация </a:t>
            </a:r>
            <a:r>
              <a:rPr lang="ru-RU" sz="2000" b="1" i="1" dirty="0" smtClean="0"/>
              <a:t>          Мотивация</a:t>
            </a:r>
            <a:endParaRPr lang="ru-RU" sz="20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357554" y="450057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7429520" y="450057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357686" y="485776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467600" cy="5111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Компетентности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классифицируются: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972452" cy="5116654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Ключевые, (включают  </a:t>
            </a:r>
            <a:r>
              <a:rPr lang="ru-RU" dirty="0" err="1" smtClean="0"/>
              <a:t>коммуникативность</a:t>
            </a:r>
            <a:r>
              <a:rPr lang="ru-RU" dirty="0" smtClean="0"/>
              <a:t>, информационные технологии, самообучение, работу в команде, решение проблем).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 видам деятельности (трудовая, учебная, коммуникативная, профессиональная, предметная, профильная)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 сферам общественной жизни (бытовая, гражданско-общественная, творческая, </a:t>
            </a:r>
            <a:r>
              <a:rPr lang="ru-RU" dirty="0" err="1" smtClean="0"/>
              <a:t>культурно-досуговая</a:t>
            </a:r>
            <a:r>
              <a:rPr lang="ru-RU" dirty="0" smtClean="0"/>
              <a:t>, в физкультуре, спорте, в образовании, в медицине, в политике и т.д.).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 образовательных областях (в математике, физике, в гуманитарных науках, в обществознании, в биологии).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 отраслях общественного производства.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 составляющим психологической сферы (когнитивная, технологическая, мотивационная, этническая, социальная, поведенческая).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 областях способностей (в физической культуре, умственной сфере, общественные, практические, исполнительные, творческие, художественные, технические, педагогические, психологические, социальные).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областях по ступеням социального развития и статуса (готовность к школе, компетентности выпускника, молодого специалиста, специалиста – стажёра, руководителя).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Иерархия компетенций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829576" cy="442915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i="1" dirty="0" smtClean="0"/>
              <a:t>ключевые компетенции – </a:t>
            </a:r>
            <a:r>
              <a:rPr lang="ru-RU" dirty="0" smtClean="0"/>
              <a:t>относятся к общему (</a:t>
            </a:r>
            <a:r>
              <a:rPr lang="ru-RU" dirty="0" err="1" smtClean="0"/>
              <a:t>мета-предметному</a:t>
            </a:r>
            <a:r>
              <a:rPr lang="ru-RU" dirty="0" smtClean="0"/>
              <a:t>) содержанию образования;</a:t>
            </a:r>
          </a:p>
          <a:p>
            <a:pPr lvl="0">
              <a:buFont typeface="Wingdings" pitchFamily="2" charset="2"/>
              <a:buChar char="Ø"/>
            </a:pPr>
            <a:r>
              <a:rPr lang="ru-RU" i="1" dirty="0" err="1" smtClean="0"/>
              <a:t>общепредметные</a:t>
            </a:r>
            <a:r>
              <a:rPr lang="ru-RU" i="1" dirty="0" smtClean="0"/>
              <a:t> компетенции – </a:t>
            </a:r>
            <a:r>
              <a:rPr lang="ru-RU" dirty="0" smtClean="0"/>
              <a:t>относятся к определенному кругу учебных предметов и образовательных областей;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предметные компетенции – </a:t>
            </a:r>
            <a:r>
              <a:rPr lang="ru-RU" dirty="0" smtClean="0"/>
              <a:t>частные по отношении к двум предыдущим уровням компетенции, имеющие конкретное описание и возможность формирования в рамках учебных предметов.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компетентности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758138" cy="5402406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Социальная компетентность – способность действовать в социуме с учётом позиций других людей.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Коммуникативная компетентность – способность вступать в коммуникацию с целью быть понятым.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Предметная компетентность – способность анализировать и действовать с позиции отдельных областей человеческой культуры.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Информационная компетентность – способность владеть информационными технологиями, работать со всеми видами информации.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 smtClean="0"/>
              <a:t>Автономизационная</a:t>
            </a:r>
            <a:r>
              <a:rPr lang="ru-RU" dirty="0" smtClean="0"/>
              <a:t> компетентность – способность к саморазвитию, самоопределению, самообразованию, конкурентоспособности.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Математическая компетентность – умение работать с числом, числовой информацией.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Продуктивная компетентность – умение работать и зарабатывать, быть способным создать собственный продукт, принимать решения и нести ответственность за них.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Нравственная компетентность – готовность, способность жить по традиционным нравственным законам.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7467600" cy="26432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Механизмы формирования ключевых образовательных компетенций обучающихся и система оценивания учебных достижений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Познавательная компетентность: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1714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учебные </a:t>
            </a:r>
            <a:r>
              <a:rPr lang="ru-RU" dirty="0" smtClean="0"/>
              <a:t>достижения;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интеллектуальные задания;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умение </a:t>
            </a:r>
            <a:r>
              <a:rPr lang="ru-RU" dirty="0" smtClean="0"/>
              <a:t>учиться и оперировать знаниями.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Личностная компетентность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24288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индивидуальных способностей и </a:t>
            </a:r>
            <a:r>
              <a:rPr lang="ru-RU" dirty="0" smtClean="0"/>
              <a:t>талантов;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знание </a:t>
            </a:r>
            <a:r>
              <a:rPr lang="ru-RU" dirty="0" smtClean="0"/>
              <a:t>своих сильных и слабых сторон;</a:t>
            </a:r>
            <a:br>
              <a:rPr lang="ru-RU" dirty="0" smtClean="0"/>
            </a:br>
            <a:r>
              <a:rPr lang="ru-RU" dirty="0" smtClean="0"/>
              <a:t>способность </a:t>
            </a:r>
            <a:r>
              <a:rPr lang="ru-RU" dirty="0" smtClean="0"/>
              <a:t>к </a:t>
            </a:r>
            <a:r>
              <a:rPr lang="ru-RU" dirty="0" smtClean="0"/>
              <a:t>рефлексии;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динамичность знаний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86742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Самообразовательная компетентность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37147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способность к самообразованию, организации собственных приемов </a:t>
            </a:r>
            <a:r>
              <a:rPr lang="ru-RU" dirty="0" smtClean="0"/>
              <a:t>самообучения;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ответственность </a:t>
            </a:r>
            <a:r>
              <a:rPr lang="ru-RU" dirty="0" smtClean="0"/>
              <a:t>за уровень личной самообразовательной </a:t>
            </a:r>
            <a:r>
              <a:rPr lang="ru-RU" dirty="0" smtClean="0"/>
              <a:t>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гибкость </a:t>
            </a:r>
            <a:r>
              <a:rPr lang="ru-RU" dirty="0" smtClean="0"/>
              <a:t>применения знаний, умений и навыков в условиях быстрых </a:t>
            </a:r>
            <a:r>
              <a:rPr lang="ru-RU" dirty="0" smtClean="0"/>
              <a:t>изменений;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постоянный </a:t>
            </a:r>
            <a:r>
              <a:rPr lang="ru-RU" dirty="0" smtClean="0"/>
              <a:t>самоанализ, контроль своей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Социальная компетентность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901014" cy="350046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сотрудничество, работа в команде, коммуникативные </a:t>
            </a:r>
            <a:r>
              <a:rPr lang="ru-RU" dirty="0" smtClean="0"/>
              <a:t>навыки;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способность </a:t>
            </a:r>
            <a:r>
              <a:rPr lang="ru-RU" dirty="0" smtClean="0"/>
              <a:t>принимать собственные решения, стремиться к осознанию собственных потребностей и </a:t>
            </a:r>
            <a:r>
              <a:rPr lang="ru-RU" dirty="0" smtClean="0"/>
              <a:t>целей;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социальная </a:t>
            </a:r>
            <a:r>
              <a:rPr lang="ru-RU" dirty="0" smtClean="0"/>
              <a:t>целостность, умение определить личностную роль в </a:t>
            </a:r>
            <a:r>
              <a:rPr lang="ru-RU" dirty="0" smtClean="0"/>
              <a:t>обществе;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</a:t>
            </a:r>
            <a:r>
              <a:rPr lang="ru-RU" dirty="0" smtClean="0"/>
              <a:t>личностных качеств, саморегулирование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972452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Здоровьесберегающая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компетентность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901014" cy="28575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соматическое </a:t>
            </a:r>
            <a:r>
              <a:rPr lang="ru-RU" dirty="0" smtClean="0"/>
              <a:t>здоровье;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клиническое здоровье;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физическое </a:t>
            </a:r>
            <a:r>
              <a:rPr lang="ru-RU" dirty="0" smtClean="0"/>
              <a:t>здоровье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уровень </a:t>
            </a:r>
            <a:r>
              <a:rPr lang="ru-RU" dirty="0" err="1" smtClean="0"/>
              <a:t>валеологических</a:t>
            </a:r>
            <a:r>
              <a:rPr lang="ru-RU" dirty="0" smtClean="0"/>
              <a:t> знаний.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ключевых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компетенций: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043890" cy="385765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Ценностно-смысловая компетенция.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Общекультурная компетенция.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Учебно-познавательная компетенция.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Информационная компетенция.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Коммуникативная компетенция.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Социально-трудовая компетенция.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Компетенция личностного самоусовершенствования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школьного образования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686700" cy="5143536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научить учиться, т.е. научить решать проблемы в сфере учебной деятельности;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научить объяснять явления действительности, их сущность, причины, взаимосвязи, используя соответствующий научный аппарат, т.е. решать познавательные проблемы;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научить ориентироваться в ключевых проблемах современной жизни – экологических, политических, межкультурного взаимодействия и иных, т.е. решать аналитические проблемы;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научить ориентироваться в мире духовных ценностей;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научить решать проблемы, связанные с реализацией определенных социальных ролей;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научить решать проблемы, общие для разных видов профессиональной и иной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научить решать проблемы профессионального выбора, включая подготовку к дальнейшему обучению в учебных заведениях системы профессионального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Ведущие механизмы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формирования компетенций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Продуктивные  </a:t>
            </a:r>
            <a:r>
              <a:rPr lang="ru-RU" dirty="0" smtClean="0"/>
              <a:t>технологии, совместно продуктивная деятельность (СПД), проектная деятельность на уроке, опыт творческой деятельности в форме проблемных ситуаций.  Однако, технология, методика достижения образовательных стандартов учителю более знакома, чем технология формирования навыков </a:t>
            </a:r>
            <a:r>
              <a:rPr lang="ru-RU" dirty="0" err="1" smtClean="0"/>
              <a:t>мыследеятельности</a:t>
            </a:r>
            <a:r>
              <a:rPr lang="ru-RU" dirty="0" smtClean="0"/>
              <a:t>, которая состоит в преобразовании учебного материала в задачную форму: сравни, сопоставь, проанализируй, сделай вывод и т.д.  Уровень внедрения названных механизмов не является объектом выбора или забвенья отдельного учителя, (хочу – не хочу), это  поставлено  сегодня на государственный контроль, так как является одним из оснований </a:t>
            </a:r>
            <a:r>
              <a:rPr lang="ru-RU" dirty="0" err="1" smtClean="0"/>
              <a:t>ормирования</a:t>
            </a:r>
            <a:r>
              <a:rPr lang="ru-RU" dirty="0" smtClean="0"/>
              <a:t> компетентностей.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использования компетенций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001056" cy="5500726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Главным является  не предмет, которому вы учите, а личность, которую вы формируете. Не предмет формирует личность, а учитель своей деятельностью, связанной с изучением предмета.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 воспитание активности не жалейте ни времени, ни усилий. Сегодняшний активный ученик – завтрашний активный член общества.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Помогайте ученикам овладеть наиболее продуктивными методами учебно-познавательной деятельности, учите </a:t>
            </a:r>
            <a:r>
              <a:rPr lang="ru-RU" dirty="0" err="1" smtClean="0"/>
              <a:t>иx</a:t>
            </a:r>
            <a:r>
              <a:rPr lang="ru-RU" dirty="0" smtClean="0"/>
              <a:t> учиться.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Необходимо чаще использовать вопрос “почему?”, чтобы научить мыслить причинно: понимание причинно-следственных связей является обязательным условием развивающего обучения.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Помните, что знает не тот, кто пересказывает, а тот, кто использует на практике знания.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Приучайте учеников думать и действовать самостоятельно.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Творческое мышление развивайте всесторонним анализом проблем; познавательные задачи решайте несколькими способами, чаще практикуйте творческие задачи.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Необходимо чаще показывать ученикам перспективы </a:t>
            </a:r>
            <a:r>
              <a:rPr lang="ru-RU" dirty="0" err="1" smtClean="0"/>
              <a:t>иx</a:t>
            </a:r>
            <a:r>
              <a:rPr lang="ru-RU" dirty="0" smtClean="0"/>
              <a:t> обучения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Используйте схемы, планы, графики, алгоритмы, чтобы обеспечить усвоение системы знаний.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В процессе обучения обязательно учитывайте индивидуальные особенности каждого ученика, объединяйте в дифференцированные подгруппы учеников с одинаковым уровнем знаний.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Изучайте и учитывайте жизненный опыт учеников, их интересы, особенности развития.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Будьте проинформированы относительно последних научных достижений по своему предмету.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Поощряйте исследовательскую работу учеников. Найдите возможность ознакомить их с техникой экспериментальной работы, алгоритмами решения задач, обработкой первоисточников и справочных материалов.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Учите так, чтобы ученик понимал, что знание является для него жизненной необходимостью.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Объясняйте ученикам, что каждый человек найдет свое место в жизни, если научится всему, что необходимо для реализации жизненных планов.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3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Эти полезные правила-советы – только небольшая часть, только вершина айсберга педагогической мудрости, педагогического мастерства, общего педагогического опыта многих поколений. Помнить их, наследовать им, руководствоваться ими – это  условие, которое способно облегчить учителю достижение наиважнейшей цели – формирования и  развития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87375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“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Мы слишком часто даем детям ответы, которые надо выучить, а не ставим передними проблемы, которые надо решить”.</a:t>
            </a:r>
          </a:p>
          <a:p>
            <a:pPr algn="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Роджер Левин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НА УСПЕХ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Если у тебя всё получилось и ты доволен собой, то рисуй улыбающееся личико.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Если на уроке у тебя не всё получалось, и ты испытывал временами трудности, то рисуй удивлённое личико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Если на уроке многое не получалось, но в следующий раз будет лучше, то рисуй грустное личико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Развитие у ученика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умение самостоятельно оценивать результаты своих действий, контролировать самого себя, находить и исправлять собственные ошибки;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создать комфортную обстановку и мотивировать ученика на успех;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определять, как ученик овладевает умениями по использованию знаний.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Диалог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«Учитель – Ученик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Какое у тебя задание, что надо было сделать? Называет, вспоминая формулировку. 1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Сравнить твой ответ и задание. Ты справился? Все согласны? Сравнивает – да. 1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Правильно или с ошибкой? -Без ошибок. 1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Сам или с чьей-то помощью? - Сам! 1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Награди себя за выполненное задание соответствующим по цвету магнитом. Ставит магнит соответствующего цвета. 4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Тематический учёт –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</a:t>
            </a:r>
            <a:r>
              <a:rPr lang="ru-RU" dirty="0" smtClean="0"/>
              <a:t>способ организации учёта результатов, с которыми ученик пришёл к концу изучения темы (блока). Он показывает, на каком уровне усвоен учебный материал по теме. В новой системе оценивания это единственный результат, зафиксированный в классном журнале.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стандарт нацелен не только на предметные результаты, но и на 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3543312"/>
          </a:xfrm>
        </p:spPr>
        <p:txBody>
          <a:bodyPr>
            <a:normAutofit/>
          </a:bodyPr>
          <a:lstStyle/>
          <a:p>
            <a:r>
              <a:rPr lang="ru-RU" dirty="0" smtClean="0"/>
              <a:t>Этому </a:t>
            </a:r>
            <a:r>
              <a:rPr lang="ru-RU" dirty="0" smtClean="0"/>
              <a:t>способствует Образовательная система «Школа России» технология проблемного диалога. С её помощью школьники на каждом уроке учатся в диалоге с учителем определять тему урока, ставить цель урока, составлять план её достижений и </a:t>
            </a:r>
            <a:r>
              <a:rPr lang="ru-RU" dirty="0" err="1" smtClean="0"/>
              <a:t>рефлексировать</a:t>
            </a:r>
            <a:r>
              <a:rPr lang="ru-RU" dirty="0" smtClean="0"/>
              <a:t> результаты своей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оценочный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 оценки представлен в виде таблицы, где в вертикальных колонках внесены все учебные умения, а горизонтальные колонки заполняются фамилией и именем ученика. Ячейки заполняются в виде балов.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0б. – не научился (не проявил данное умение)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1б. – частично научился (допускает ошибки)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2б. - в полной мере научился (ярко демонстрирует данное умение)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где накапливаются все достижения учащихся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746760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образом, новая система оценивания позволяет оценить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универсальных учебных действий, предметные,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личностные результаты.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467600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образования 21 века, сформулированные Жаком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Делором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467600" cy="4473712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научиться </a:t>
            </a:r>
            <a:r>
              <a:rPr lang="ru-RU" dirty="0" smtClean="0"/>
              <a:t>познавать;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научиться делать;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научиться жить вместе;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научиться </a:t>
            </a:r>
            <a:r>
              <a:rPr lang="ru-RU" dirty="0" smtClean="0"/>
              <a:t>жить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043890" cy="7143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глобальные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467600" cy="26432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Сегодня </a:t>
            </a:r>
            <a:r>
              <a:rPr lang="ru-RU" dirty="0" smtClean="0"/>
              <a:t>главной задачей является подготовка выпускника такого уровня, чтобы попадая в проблемную ситуацию, он мог найти несколько способов её решения, выбрать рациональный способ, обосновав своё решение.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Внедрение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 – это важное условие повышения качества </a:t>
            </a:r>
            <a:r>
              <a:rPr lang="ru-RU" dirty="0" smtClean="0"/>
              <a:t>образования. Приобретение </a:t>
            </a:r>
            <a:r>
              <a:rPr lang="ru-RU" dirty="0" smtClean="0"/>
              <a:t>жизненно важных компетентностей дает человеку возможность ориентироваться в современном обществе, формирует способность личности быстро реагировать на запросы времени.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 в образовании связан с личностно-ориентированным и действующим подходами к образованию, поскольку касается личности ученика и может быть реализованным и проверенным только в процессе выполнения конкретным учеником определенного комплекса действий.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Компетенции “закладываются” в образовательный процесс посредством: 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467600" cy="271464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Технологий</a:t>
            </a:r>
            <a:r>
              <a:rPr lang="ru-RU" dirty="0" smtClean="0"/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Содержания образования;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Стиля жизни ОУ;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Типа взаимодействия между преподавателями и обучающимися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Компетенция - 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7467600" cy="22574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круг вопросов, в которых человек хорошо осведомлен; обладает авторитетом, познанием, опытом.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 круг чьих-то полномочий, прав.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1996</Words>
  <PresentationFormat>Экран (4:3)</PresentationFormat>
  <Paragraphs>152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Поток</vt:lpstr>
      <vt:lpstr> Педагогический совет  </vt:lpstr>
      <vt:lpstr>Механизмы формирования ключевых образовательных компетенций обучающихся и система оценивания учебных достижений</vt:lpstr>
      <vt:lpstr>Слайд 3</vt:lpstr>
      <vt:lpstr>Цели образования 21 века, сформулированные Жаком Делором:</vt:lpstr>
      <vt:lpstr>Основные глобальные компетентности</vt:lpstr>
      <vt:lpstr>Слайд 6</vt:lpstr>
      <vt:lpstr>Слайд 7</vt:lpstr>
      <vt:lpstr>Компетенции “закладываются” в образовательный процесс посредством: </vt:lpstr>
      <vt:lpstr>Компетенция - </vt:lpstr>
      <vt:lpstr>Компетентный - </vt:lpstr>
      <vt:lpstr>Другими словами, компетентность – это способность установить и реализовать связь между “знанием – умением” и ситуацией. </vt:lpstr>
      <vt:lpstr>Основные составляющие компетентности</vt:lpstr>
      <vt:lpstr>Виды или направления компетентностей</vt:lpstr>
      <vt:lpstr> Формирование у учащихся ключевых компетентностей в учебном процессе достигается на основе  компетентностного подхода. </vt:lpstr>
      <vt:lpstr>Компетентностно-ориентированный подход</vt:lpstr>
      <vt:lpstr>Функциональная и социальная  компетентность</vt:lpstr>
      <vt:lpstr>Компетентности классифицируются:</vt:lpstr>
      <vt:lpstr>Иерархия компетенций</vt:lpstr>
      <vt:lpstr>ключевые компетентности</vt:lpstr>
      <vt:lpstr>Познавательная компетентность:</vt:lpstr>
      <vt:lpstr>Личностная компетентность :</vt:lpstr>
      <vt:lpstr>Самообразовательная компетентность :</vt:lpstr>
      <vt:lpstr>Социальная компетентность :</vt:lpstr>
      <vt:lpstr>Здоровьесберегающая компетентность :</vt:lpstr>
      <vt:lpstr>Перечень ключевых компетенций:</vt:lpstr>
      <vt:lpstr>Цели школьного образования</vt:lpstr>
      <vt:lpstr>Ведущие механизмы формирования компетенций</vt:lpstr>
      <vt:lpstr>Правила использования компетенций</vt:lpstr>
      <vt:lpstr>Слайд 29</vt:lpstr>
      <vt:lpstr>УСТАНОВКА НА УСПЕХ</vt:lpstr>
      <vt:lpstr>Развитие у ученика</vt:lpstr>
      <vt:lpstr>Диалог «Учитель – Ученик»</vt:lpstr>
      <vt:lpstr>Тематический учёт –</vt:lpstr>
      <vt:lpstr>Новый стандарт нацелен не только на предметные результаты, но и на  метапредметные. </vt:lpstr>
      <vt:lpstr>   оценочный лист.  </vt:lpstr>
      <vt:lpstr>Портфолио  где накапливаются все достижения учащихся.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Педагогический совет  </dc:title>
  <cp:lastModifiedBy>Пользователь</cp:lastModifiedBy>
  <cp:revision>9</cp:revision>
  <dcterms:modified xsi:type="dcterms:W3CDTF">2014-03-27T13:41:08Z</dcterms:modified>
</cp:coreProperties>
</file>