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88" r:id="rId3"/>
    <p:sldId id="289" r:id="rId4"/>
    <p:sldId id="273" r:id="rId5"/>
    <p:sldId id="274" r:id="rId6"/>
    <p:sldId id="272" r:id="rId7"/>
    <p:sldId id="259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7" r:id="rId16"/>
    <p:sldId id="278" r:id="rId17"/>
    <p:sldId id="283" r:id="rId18"/>
    <p:sldId id="279" r:id="rId19"/>
    <p:sldId id="282" r:id="rId20"/>
    <p:sldId id="281" r:id="rId21"/>
    <p:sldId id="280" r:id="rId22"/>
    <p:sldId id="284" r:id="rId23"/>
    <p:sldId id="268" r:id="rId24"/>
    <p:sldId id="275" r:id="rId25"/>
    <p:sldId id="286" r:id="rId26"/>
    <p:sldId id="287" r:id="rId27"/>
    <p:sldId id="276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BD33"/>
    <a:srgbClr val="17C2D9"/>
    <a:srgbClr val="39ABB7"/>
    <a:srgbClr val="2024D0"/>
    <a:srgbClr val="3089C0"/>
    <a:srgbClr val="3AA7B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CE2BDE-7E61-46FD-8DB9-8FEE26B61DC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D8CA79-AB67-4104-A767-33884FB45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Урок  в  6  классе  по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теме «Плод. Разнообразие  и значение.»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Малашина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Николаевна,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«ООШ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с.Чадаевка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Лысогорский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район,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Саратовская область</a:t>
            </a:r>
          </a:p>
          <a:p>
            <a:endParaRPr lang="ru-RU" dirty="0"/>
          </a:p>
        </p:txBody>
      </p:sp>
      <p:pic>
        <p:nvPicPr>
          <p:cNvPr id="14338" name="Picture 2" descr="Что влияет на качество плодов. (Читать далее &quot; &quot; &quot; ) - Плоды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2928959" cy="2428892"/>
          </a:xfrm>
          <a:prstGeom prst="rect">
            <a:avLst/>
          </a:prstGeom>
          <a:noFill/>
        </p:spPr>
      </p:pic>
      <p:pic>
        <p:nvPicPr>
          <p:cNvPr id="14340" name="Picture 4" descr="Морской ри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1686" y="4643446"/>
            <a:ext cx="2069469" cy="200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етль\Рабочий стол\урок по  биологии Плоды\5-30_Sochnie_plo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1455"/>
            <a:ext cx="7715304" cy="55478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Пользоваетль\Рабочий стол\урок по  биологии Плоды\7f3560bb93c203cdb4acdbc69e17be0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Пользоваетль\Рабочий стол\урок по  биологии Плоды\e9f67afe79c982869f06a40ca9c53b2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6786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етль\Рабочий стол\урок по  биологии Плоды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етль\Рабочий стол\урок по  биологии Плоды\znachenie-plod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Распространение  плодов  и семян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714488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Саморазбрасывание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1.Выстреливание  семян  из  лопающихся  плодов  при  их  созревании (недотрога, акация, «бешенный  огурец», горох, фасоль).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Разбрасывание (самораспространение) - Картинка 7794/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71876"/>
            <a:ext cx="2214578" cy="1785950"/>
          </a:xfrm>
          <a:prstGeom prst="rect">
            <a:avLst/>
          </a:prstGeom>
          <a:noFill/>
        </p:spPr>
      </p:pic>
      <p:pic>
        <p:nvPicPr>
          <p:cNvPr id="8198" name="Picture 6" descr="Разбрасывание (самораспространение). Горох. Недотрога. Бешеный огурец. Бешеный огурец. - Картинка 3 - Распространение плодов и 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5072050"/>
            <a:ext cx="3429024" cy="1785950"/>
          </a:xfrm>
          <a:prstGeom prst="rect">
            <a:avLst/>
          </a:prstGeom>
          <a:noFill/>
        </p:spPr>
      </p:pic>
      <p:pic>
        <p:nvPicPr>
          <p:cNvPr id="8200" name="Picture 8" descr="Загадки появились очень давно и всегда были проверкой не тол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4357694"/>
            <a:ext cx="2255830" cy="1842400"/>
          </a:xfrm>
          <a:prstGeom prst="rect">
            <a:avLst/>
          </a:prstGeom>
          <a:noFill/>
        </p:spPr>
      </p:pic>
      <p:pic>
        <p:nvPicPr>
          <p:cNvPr id="8202" name="Picture 10" descr="Ответы@Mail.Ru: помогите узнать растение по описанию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2928934"/>
            <a:ext cx="2143140" cy="18664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0" y="571500"/>
            <a:ext cx="7658100" cy="555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2.Отскакивание  плодов  при падении (дуб, яблоня, каштан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Дуб Високогорный Дуб Високогорный фото Дуб Високогорный картинки vorotila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214686"/>
            <a:ext cx="2357455" cy="3111641"/>
          </a:xfrm>
          <a:prstGeom prst="rect">
            <a:avLst/>
          </a:prstGeom>
          <a:noFill/>
        </p:spPr>
      </p:pic>
      <p:pic>
        <p:nvPicPr>
          <p:cNvPr id="7172" name="Picture 4" descr="Семена - продажа в Калуге - Цветы - Магазин рассад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357298"/>
            <a:ext cx="2857496" cy="2857496"/>
          </a:xfrm>
          <a:prstGeom prst="rect">
            <a:avLst/>
          </a:prstGeom>
          <a:noFill/>
        </p:spPr>
      </p:pic>
      <p:pic>
        <p:nvPicPr>
          <p:cNvPr id="7174" name="Picture 6" descr="Ваш домашний докт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286124"/>
            <a:ext cx="287179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3.Рассыпание  семян  при качании  стебля (мак)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В Минске задержаны торговцы маком, у них будут конфискованы автомобили - ABW.B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00174"/>
            <a:ext cx="3429024" cy="2914651"/>
          </a:xfrm>
          <a:prstGeom prst="rect">
            <a:avLst/>
          </a:prstGeom>
          <a:noFill/>
        </p:spPr>
      </p:pic>
      <p:pic>
        <p:nvPicPr>
          <p:cNvPr id="36868" name="Picture 4" descr="Семена мака / Справочник ЕНС ТР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707474"/>
            <a:ext cx="3857652" cy="279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Ветром.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Приспособления: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крылышки(берёза, клён);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парашутики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(одуванчик);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хохолки( 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Лекарственные растения на даче - Приусадебное хозяйство - Пс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3214686"/>
            <a:ext cx="2071702" cy="2890746"/>
          </a:xfrm>
          <a:prstGeom prst="rect">
            <a:avLst/>
          </a:prstGeom>
          <a:noFill/>
        </p:spPr>
      </p:pic>
      <p:pic>
        <p:nvPicPr>
          <p:cNvPr id="6146" name="Picture 2" descr="Распространение ветром - Картинка 7794/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857232"/>
            <a:ext cx="1964545" cy="1785950"/>
          </a:xfrm>
          <a:prstGeom prst="rect">
            <a:avLst/>
          </a:prstGeom>
          <a:noFill/>
        </p:spPr>
      </p:pic>
      <p:pic>
        <p:nvPicPr>
          <p:cNvPr id="6148" name="Picture 4" descr="Распространение ветром - Картинка 7794/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429000"/>
            <a:ext cx="2530946" cy="2286016"/>
          </a:xfrm>
          <a:prstGeom prst="rect">
            <a:avLst/>
          </a:prstGeom>
          <a:noFill/>
        </p:spPr>
      </p:pic>
      <p:pic>
        <p:nvPicPr>
          <p:cNvPr id="6150" name="Picture 6" descr="Распространение ветром - Картинка 7794/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6429388" y="3429000"/>
            <a:ext cx="2071703" cy="276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610476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Водой.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Семена  водных  и прибрежных  растений  имеют приспособления  для  плавания (кокосовая  пальма, ольха).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Интересные факты о кокосовых пальмах Интересные Фак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214686"/>
            <a:ext cx="3333740" cy="2500305"/>
          </a:xfrm>
          <a:prstGeom prst="rect">
            <a:avLst/>
          </a:prstGeom>
          <a:noFill/>
        </p:spPr>
      </p:pic>
      <p:pic>
        <p:nvPicPr>
          <p:cNvPr id="35844" name="Picture 4" descr="Ольха против варикозных язв - народный рецепт, метод, средство. Домашняя медицина, лечение дом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000504"/>
            <a:ext cx="3330797" cy="249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Тема  урока</a:t>
            </a:r>
            <a:r>
              <a:rPr lang="ru-RU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8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33BD33"/>
                </a:solidFill>
                <a:latin typeface="Times New Roman" pitchFamily="18" charset="0"/>
                <a:cs typeface="Times New Roman" pitchFamily="18" charset="0"/>
              </a:rPr>
              <a:t>«Плод. Разнообразие  и значение».</a:t>
            </a:r>
            <a:endParaRPr lang="ru-RU" sz="6000" i="1" dirty="0">
              <a:solidFill>
                <a:srgbClr val="33BD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Пользоваетль\Рабочий стол\урок по  биологии Плоды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35756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Животными  и  человеком.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Приспособления: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1.Съедобные  плоды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Страница пользователя Ведьма А &quot; Копипаст.ру (мобильная версия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428868"/>
            <a:ext cx="2234485" cy="2802993"/>
          </a:xfrm>
          <a:prstGeom prst="rect">
            <a:avLst/>
          </a:prstGeom>
          <a:noFill/>
        </p:spPr>
      </p:pic>
      <p:pic>
        <p:nvPicPr>
          <p:cNvPr id="1038" name="Picture 14" descr="Деревья в условиях выживания. / Выращиваем Еду Сами / Выживание в Экстремальных Условиях - НеПропад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4002726"/>
            <a:ext cx="2428892" cy="2504449"/>
          </a:xfrm>
          <a:prstGeom prst="rect">
            <a:avLst/>
          </a:prstGeom>
          <a:noFill/>
        </p:spPr>
      </p:pic>
      <p:pic>
        <p:nvPicPr>
          <p:cNvPr id="1040" name="Picture 16" descr="POLYBUILD - Полимерные материалы в строительстве и архитектур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63496" y="1857364"/>
            <a:ext cx="2803165" cy="2262210"/>
          </a:xfrm>
          <a:prstGeom prst="rect">
            <a:avLst/>
          </a:prstGeom>
          <a:noFill/>
        </p:spPr>
      </p:pic>
      <p:pic>
        <p:nvPicPr>
          <p:cNvPr id="1042" name="Picture 18" descr="Черешня &quot; Советы женщинам на Женском Калейдоскоп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33876" y="4286256"/>
            <a:ext cx="2753073" cy="2066923"/>
          </a:xfrm>
          <a:prstGeom prst="rect">
            <a:avLst/>
          </a:prstGeom>
          <a:noFill/>
        </p:spPr>
      </p:pic>
      <p:pic>
        <p:nvPicPr>
          <p:cNvPr id="1044" name="Picture 20" descr="Мурманск - организация купит ягоду дорого самовывоз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1204216"/>
            <a:ext cx="2428892" cy="208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остянка; Ягода; Зерновка; Семянка; Орех; Желудь; Коробочка; Боб - Фото 5423/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6534" y="2357430"/>
            <a:ext cx="3159120" cy="3554011"/>
          </a:xfrm>
          <a:prstGeom prst="rect">
            <a:avLst/>
          </a:prstGeom>
          <a:noFill/>
        </p:spPr>
      </p:pic>
      <p:pic>
        <p:nvPicPr>
          <p:cNvPr id="5122" name="Picture 2" descr="Плоды - Животные Растен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286124"/>
            <a:ext cx="4248183" cy="318613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2.Орехи  и жёлуди.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3.Сухие  плоды  с прицепками.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На наружных покровах - Картинка 7794/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714644" cy="2888774"/>
          </a:xfrm>
          <a:prstGeom prst="rect">
            <a:avLst/>
          </a:prstGeom>
          <a:noFill/>
        </p:spPr>
      </p:pic>
      <p:pic>
        <p:nvPicPr>
          <p:cNvPr id="37892" name="Picture 4" descr="На наружных покровах - Картинка 7794/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690" y="4500570"/>
            <a:ext cx="1637121" cy="1571636"/>
          </a:xfrm>
          <a:prstGeom prst="rect">
            <a:avLst/>
          </a:prstGeom>
          <a:noFill/>
        </p:spPr>
      </p:pic>
      <p:pic>
        <p:nvPicPr>
          <p:cNvPr id="37894" name="Picture 6" descr="На наружных покровах - Картинка 7794/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428736"/>
            <a:ext cx="1643074" cy="1446620"/>
          </a:xfrm>
          <a:prstGeom prst="rect">
            <a:avLst/>
          </a:prstGeom>
          <a:noFill/>
        </p:spPr>
      </p:pic>
      <p:pic>
        <p:nvPicPr>
          <p:cNvPr id="37896" name="Picture 8" descr="На наружных покровах - Картинка 7794/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3" y="3188367"/>
            <a:ext cx="3200423" cy="2526649"/>
          </a:xfrm>
          <a:prstGeom prst="rect">
            <a:avLst/>
          </a:prstGeom>
          <a:noFill/>
        </p:spPr>
      </p:pic>
      <p:pic>
        <p:nvPicPr>
          <p:cNvPr id="37898" name="Picture 10" descr="На наружных покровах - Картинка 7794/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500174"/>
            <a:ext cx="2714644" cy="2786082"/>
          </a:xfrm>
          <a:prstGeom prst="rect">
            <a:avLst/>
          </a:prstGeom>
          <a:noFill/>
        </p:spPr>
      </p:pic>
      <p:pic>
        <p:nvPicPr>
          <p:cNvPr id="37900" name="Picture 12" descr="На наружных покровах - Картинка 7794/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444244"/>
            <a:ext cx="1643074" cy="175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льзоваетль\Рабочий стол\урок по  биологии Плоды\pic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858180" cy="535244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Закрепление.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Плод (орган покрытосеменных растений) : Энциклопедия БСЭ - alcal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Плод (орган покрытосеменных растений) : Энциклопедия БСЭ - alcal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16971"/>
            <a:ext cx="8143932" cy="4969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Загадки.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500174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1.Осень  в  садик  к  нам пришла,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Красный  факел  зажгла –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Здесь  дрозды, скворцы  снуют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И, галдя, его  клюют.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2.Ягоды  зелёные,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А  всеми хвалёные.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Растут  с  костями,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Висят  кистями.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Новости - Здоровье и медицина: красота, фитнес, здоровый образ жи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2381250" cy="2276475"/>
          </a:xfrm>
          <a:prstGeom prst="rect">
            <a:avLst/>
          </a:prstGeom>
          <a:noFill/>
        </p:spPr>
      </p:pic>
      <p:pic>
        <p:nvPicPr>
          <p:cNvPr id="7" name="Picture 16" descr="Виноград - польза и противопоказания, калорийност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500438"/>
            <a:ext cx="3176605" cy="317660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3.Вкусны- оближешь  пальчики-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Оранжевые  мячики.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 только  в  них  я не  играю,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 неизменно  их  съедаю.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4.Этот  вкусный  жёлтый  плод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 нам  из  Африки  плывёт.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Обезьянам  в зоопарке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Пищу  круглый  год  даёт.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Фото 8 альбома Красивые фотографии сочных ягод и фруктов Taisia Kalina. worldis.m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928670"/>
            <a:ext cx="3214711" cy="2411033"/>
          </a:xfrm>
          <a:prstGeom prst="rect">
            <a:avLst/>
          </a:prstGeom>
          <a:noFill/>
        </p:spPr>
      </p:pic>
      <p:pic>
        <p:nvPicPr>
          <p:cNvPr id="5" name="Picture 14" descr="Фрукты и детство (2-я часть). Комментарии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000504"/>
            <a:ext cx="3220904" cy="23018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Сладкая ты моя, ягода-малина. - Татьяна Анатольевна Петро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785794"/>
            <a:ext cx="3429206" cy="2597623"/>
          </a:xfrm>
          <a:prstGeom prst="rect">
            <a:avLst/>
          </a:prstGeom>
          <a:noFill/>
        </p:spPr>
      </p:pic>
      <p:pic>
        <p:nvPicPr>
          <p:cNvPr id="32780" name="Picture 12" descr="Ягоднимир.РУ - всё о ягодах и их выращиванию - Part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643314"/>
            <a:ext cx="2816477" cy="2881306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5.Летом  рад  я свежей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Ягоде   медвежьей,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А сушённая  в запас,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От простуды  лечит нас.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6.Алый  цвет, медовый  вкус,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Съел  до  корки  я …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Рефлексия.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Каким  был  наш  урок  и  почему?</a:t>
            </a:r>
          </a:p>
          <a:p>
            <a:r>
              <a:rPr lang="ru-RU" dirty="0" smtClean="0"/>
              <a:t>- занимательным;</a:t>
            </a:r>
          </a:p>
          <a:p>
            <a:r>
              <a:rPr lang="ru-RU" dirty="0" smtClean="0"/>
              <a:t>- познавательным;</a:t>
            </a:r>
          </a:p>
          <a:p>
            <a:r>
              <a:rPr lang="ru-RU" dirty="0" smtClean="0"/>
              <a:t>- интересным;</a:t>
            </a:r>
          </a:p>
          <a:p>
            <a:r>
              <a:rPr lang="ru-RU" dirty="0" smtClean="0"/>
              <a:t>- игровым;</a:t>
            </a:r>
          </a:p>
          <a:p>
            <a:r>
              <a:rPr lang="ru-RU" dirty="0" smtClean="0"/>
              <a:t>- необычным;</a:t>
            </a:r>
          </a:p>
          <a:p>
            <a:r>
              <a:rPr lang="ru-RU" dirty="0" smtClean="0"/>
              <a:t>- скучным;</a:t>
            </a:r>
          </a:p>
          <a:p>
            <a:r>
              <a:rPr lang="ru-RU" dirty="0" smtClean="0"/>
              <a:t>- радостным;</a:t>
            </a:r>
          </a:p>
          <a:p>
            <a:r>
              <a:rPr lang="ru-RU" dirty="0" smtClean="0"/>
              <a:t>- дружелюбным.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17C2D9"/>
                </a:solidFill>
                <a:latin typeface="Times New Roman" pitchFamily="18" charset="0"/>
                <a:cs typeface="Times New Roman" pitchFamily="18" charset="0"/>
              </a:rPr>
              <a:t>Плод – важный  орган  цветкового  растения, обеспечивающий развитие,  созревание, защиту  и распространение  семян.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39104" cy="17145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Плоды  у растений, как  и их  цветки, очень разнообразны, как  по  форме  и размерам, так  и по окраске  и количеству  семян.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17C2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лубника (растение) - Флора - Флора и фауна Алтая - Каталог статей - Автомобилем по Горному Алтаю"/>
          <p:cNvPicPr>
            <a:picLocks noChangeAspect="1" noChangeArrowheads="1"/>
          </p:cNvPicPr>
          <p:nvPr/>
        </p:nvPicPr>
        <p:blipFill>
          <a:blip r:embed="rId2" cstate="email"/>
          <a:srcRect l="5333" t="8696"/>
          <a:stretch>
            <a:fillRect/>
          </a:stretch>
        </p:blipFill>
        <p:spPr bwMode="auto">
          <a:xfrm>
            <a:off x="285720" y="2357430"/>
            <a:ext cx="2161233" cy="2077704"/>
          </a:xfrm>
          <a:prstGeom prst="rect">
            <a:avLst/>
          </a:prstGeom>
          <a:noFill/>
        </p:spPr>
      </p:pic>
      <p:pic>
        <p:nvPicPr>
          <p:cNvPr id="28674" name="Picture 2" descr="C:\Documents and Settings\Пользоваетль\Рабочий стол\урок по  биологии Плоды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2568903" cy="2071701"/>
          </a:xfrm>
          <a:prstGeom prst="rect">
            <a:avLst/>
          </a:prstGeom>
          <a:noFill/>
        </p:spPr>
      </p:pic>
      <p:pic>
        <p:nvPicPr>
          <p:cNvPr id="28675" name="Picture 3" descr="C:\Documents and Settings\Пользоваетль\Рабочий стол\урок по  биологии Плоды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428868"/>
            <a:ext cx="2571768" cy="1928826"/>
          </a:xfrm>
          <a:prstGeom prst="rect">
            <a:avLst/>
          </a:prstGeom>
          <a:noFill/>
        </p:spPr>
      </p:pic>
      <p:pic>
        <p:nvPicPr>
          <p:cNvPr id="28676" name="Picture 4" descr="C:\Documents and Settings\Пользоваетль\Рабочий стол\урок по  биологии Плоды\лимон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4429132"/>
            <a:ext cx="2468137" cy="2000264"/>
          </a:xfrm>
          <a:prstGeom prst="rect">
            <a:avLst/>
          </a:prstGeom>
          <a:noFill/>
        </p:spPr>
      </p:pic>
      <p:pic>
        <p:nvPicPr>
          <p:cNvPr id="28677" name="Picture 5" descr="C:\Documents and Settings\Пользоваетль\Рабочий стол\урок по  биологии Плоды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714884"/>
            <a:ext cx="2571768" cy="1928826"/>
          </a:xfrm>
          <a:prstGeom prst="rect">
            <a:avLst/>
          </a:prstGeom>
          <a:noFill/>
        </p:spPr>
      </p:pic>
      <p:pic>
        <p:nvPicPr>
          <p:cNvPr id="28678" name="Picture 6" descr="C:\Documents and Settings\Пользоваетль\Рабочий стол\урок по  биологии Плоды\676883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4714884"/>
            <a:ext cx="2071702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Пользоваетль\Рабочий стол\урок по  биологии Плоды\299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1" y="571480"/>
            <a:ext cx="2786082" cy="2108939"/>
          </a:xfrm>
          <a:prstGeom prst="rect">
            <a:avLst/>
          </a:prstGeom>
          <a:noFill/>
        </p:spPr>
      </p:pic>
      <p:sp>
        <p:nvSpPr>
          <p:cNvPr id="29700" name="AutoShape 4" descr="Плод (орган покрытосеменных растений) : Энциклопедия БСЭ - alcal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8" descr="Лещина (лесной орех) и фундук Supersadovod - о саде и огород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6572264" y="1285860"/>
            <a:ext cx="2357455" cy="2357454"/>
          </a:xfrm>
          <a:prstGeom prst="rect">
            <a:avLst/>
          </a:prstGeom>
          <a:noFill/>
        </p:spPr>
      </p:pic>
      <p:pic>
        <p:nvPicPr>
          <p:cNvPr id="29702" name="Picture 6" descr="Вкусный'' клипарт Фрукты и Ягоды - Mega Obzo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285728"/>
            <a:ext cx="2714644" cy="2500330"/>
          </a:xfrm>
          <a:prstGeom prst="rect">
            <a:avLst/>
          </a:prstGeom>
          <a:noFill/>
        </p:spPr>
      </p:pic>
      <p:pic>
        <p:nvPicPr>
          <p:cNvPr id="29704" name="Picture 8" descr="Липовые орешки :) - Мир, в котором мы живём...- я.р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928794" y="2643182"/>
            <a:ext cx="2714644" cy="2357454"/>
          </a:xfrm>
          <a:prstGeom prst="rect">
            <a:avLst/>
          </a:prstGeom>
          <a:noFill/>
        </p:spPr>
      </p:pic>
      <p:pic>
        <p:nvPicPr>
          <p:cNvPr id="29706" name="Picture 10" descr="Клен - Acer. Флора Ульяновской области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00504"/>
            <a:ext cx="1905000" cy="2381250"/>
          </a:xfrm>
          <a:prstGeom prst="rect">
            <a:avLst/>
          </a:prstGeom>
          <a:noFill/>
        </p:spPr>
      </p:pic>
      <p:pic>
        <p:nvPicPr>
          <p:cNvPr id="10" name="Picture 4" descr="Купить Синап орловский : Яблони - интернет-магази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929058" y="4143380"/>
            <a:ext cx="2214578" cy="2343169"/>
          </a:xfrm>
          <a:prstGeom prst="rect">
            <a:avLst/>
          </a:prstGeom>
          <a:noFill/>
        </p:spPr>
      </p:pic>
      <p:pic>
        <p:nvPicPr>
          <p:cNvPr id="29708" name="Picture 12" descr="Немного юмора Тролльфейс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37742" y="3857628"/>
            <a:ext cx="2706258" cy="20288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Плод – важнейший  генеративный  орган  цветкового  растения.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семена, заключённые  внутри  плода, развиваются  из  семязачатков, расположенных  в завязи.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околоплодник, наружная часть  плода, он  в основном  образуется  из  стенок  завязи, а также  может  образовываться  из  цветоложа, околоцветника, тычинок, цветоножки.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071670" y="1500174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0628" y="1500174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етль\Рабочий стол\урок по  биологии Плоды\2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15" y="398056"/>
            <a:ext cx="8183271" cy="56027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етль\Рабочий стол\урок по  биологии Плоды\2339064.jpg"/>
          <p:cNvPicPr>
            <a:picLocks noChangeAspect="1" noChangeArrowheads="1"/>
          </p:cNvPicPr>
          <p:nvPr/>
        </p:nvPicPr>
        <p:blipFill>
          <a:blip r:embed="rId2"/>
          <a:srcRect l="2062" t="3191" b="4255"/>
          <a:stretch>
            <a:fillRect/>
          </a:stretch>
        </p:blipFill>
        <p:spPr bwMode="auto">
          <a:xfrm>
            <a:off x="1714480" y="214290"/>
            <a:ext cx="6143668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етль\Рабочий стол\урок по  биологии Плоды\Рисунок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60617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460</TotalTime>
  <Words>377</Words>
  <Application>Microsoft Office PowerPoint</Application>
  <PresentationFormat>Экран (4:3)</PresentationFormat>
  <Paragraphs>75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 Урок  в  6  классе  по   теме «Плод. Разнообразие  и значение.»</vt:lpstr>
      <vt:lpstr>Тема  урока:</vt:lpstr>
      <vt:lpstr>Слайд 3</vt:lpstr>
      <vt:lpstr>Плоды  у растений, как  и их  цветки, очень разнообразны, как  по  форме  и размерам, так  и по окраске  и количеству  семян.    </vt:lpstr>
      <vt:lpstr>Слайд 5</vt:lpstr>
      <vt:lpstr>Плод – важнейший  генеративный  орган  цветкового  растения.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Распространение  плодов  и семян</vt:lpstr>
      <vt:lpstr>Слайд 16</vt:lpstr>
      <vt:lpstr>3.Рассыпание  семян  при качании  стебля (мак) </vt:lpstr>
      <vt:lpstr>  Ветром.</vt:lpstr>
      <vt:lpstr>Водой.</vt:lpstr>
      <vt:lpstr>Животными  и  человеком.</vt:lpstr>
      <vt:lpstr>2.Орехи  и жёлуди.</vt:lpstr>
      <vt:lpstr>3.Сухие  плоды  с прицепками.</vt:lpstr>
      <vt:lpstr>Закрепление.</vt:lpstr>
      <vt:lpstr>Слайд 24</vt:lpstr>
      <vt:lpstr>Загадки.</vt:lpstr>
      <vt:lpstr>Слайд 26</vt:lpstr>
      <vt:lpstr>Слайд 27</vt:lpstr>
      <vt:lpstr>Рефлексия.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в  6  классе  по  теме «Плоды»</dc:title>
  <dc:creator>Пользователь</dc:creator>
  <cp:lastModifiedBy>10</cp:lastModifiedBy>
  <cp:revision>52</cp:revision>
  <dcterms:created xsi:type="dcterms:W3CDTF">2014-11-06T11:50:13Z</dcterms:created>
  <dcterms:modified xsi:type="dcterms:W3CDTF">2014-11-18T04:27:18Z</dcterms:modified>
</cp:coreProperties>
</file>