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5" r:id="rId27"/>
    <p:sldId id="266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52B"/>
    <a:srgbClr val="80DFEC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13346-16F3-4608-B47D-F0187088B0AB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/>
      <dgm:spPr/>
    </dgm:pt>
    <dgm:pt modelId="{002B5B46-F426-4061-BCD5-7A26588E2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gm:t>
    </dgm:pt>
    <dgm:pt modelId="{360D5CFF-EE18-4092-AB3F-515BAD9BA693}" type="par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28747A7B-492C-4ACA-86AC-222021A7ADA0}" type="sib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0AE25E6-6D2E-4D4B-9E4E-578396329F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содержащие</a:t>
          </a:r>
        </a:p>
      </dgm:t>
    </dgm:pt>
    <dgm:pt modelId="{D1D818E8-8134-459A-B610-D5D9C739F584}" type="par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BFCCDC9-3C5C-44EB-ABD5-B85F1885C962}" type="sib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9EEBB6C-3D3D-4DCF-AB22-ABE012B6C4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Оспа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герпес</a:t>
          </a:r>
        </a:p>
      </dgm:t>
    </dgm:pt>
    <dgm:pt modelId="{29B78FD8-D47D-470C-AB77-BE4A55283EF0}" type="par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4E2D4DF1-F581-478A-B49E-D65679A255DF}" type="sib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CB75C5CE-4230-441D-84CD-02BDE9F2E6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err="1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cap="none" normalizeH="0" baseline="0" dirty="0" smtClean="0">
            <a:ln/>
            <a:effectLst/>
            <a:latin typeface="Arial Black" pitchFamily="34" charset="0"/>
          </a:endParaRPr>
        </a:p>
      </dgm:t>
    </dgm:pt>
    <dgm:pt modelId="{EEE01765-1358-4A79-81DB-DD0A3AC74297}" type="par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0144BC3F-F432-443E-A854-ED5D63978747}" type="sib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3BC81252-A510-49E1-9711-8A170CE245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Грипп, краснуха, бешенство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ВИЧ, </a:t>
          </a:r>
          <a:r>
            <a:rPr kumimoji="0" lang="ru-RU" sz="1800" b="0" i="0" u="none" strike="noStrike" cap="none" normalizeH="0" baseline="0" dirty="0" err="1" smtClean="0">
              <a:ln/>
              <a:effectLst/>
              <a:latin typeface="Arial Black" pitchFamily="34" charset="0"/>
            </a:rPr>
            <a:t>атипичная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 пневмония</a:t>
          </a:r>
        </a:p>
      </dgm:t>
    </dgm:pt>
    <dgm:pt modelId="{680796E5-1549-42D2-8D2D-BB3D6256BB7C}" type="par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E41DE60-E14F-43FC-A643-E5976D84E013}" type="sib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D769EDCE-696E-4945-99E2-24EA6587E27C}" type="pres">
      <dgm:prSet presAssocID="{8F613346-16F3-4608-B47D-F0187088B0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1ABDED-B842-4AF4-ADD6-FED45F31596A}" type="pres">
      <dgm:prSet presAssocID="{002B5B46-F426-4061-BCD5-7A26588E2886}" presName="hierRoot1" presStyleCnt="0">
        <dgm:presLayoutVars>
          <dgm:hierBranch/>
        </dgm:presLayoutVars>
      </dgm:prSet>
      <dgm:spPr/>
    </dgm:pt>
    <dgm:pt modelId="{F7FD5985-EA14-4608-A279-6C79C0293E77}" type="pres">
      <dgm:prSet presAssocID="{002B5B46-F426-4061-BCD5-7A26588E2886}" presName="rootComposite1" presStyleCnt="0"/>
      <dgm:spPr/>
    </dgm:pt>
    <dgm:pt modelId="{C80D133E-D51B-4036-8457-7A2E34FFE23C}" type="pres">
      <dgm:prSet presAssocID="{002B5B46-F426-4061-BCD5-7A26588E28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AA87B5-912D-43F7-9C2B-E3638F764E2D}" type="pres">
      <dgm:prSet presAssocID="{002B5B46-F426-4061-BCD5-7A26588E28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E44488-7F66-41B0-861C-60FB33725884}" type="pres">
      <dgm:prSet presAssocID="{002B5B46-F426-4061-BCD5-7A26588E2886}" presName="hierChild2" presStyleCnt="0"/>
      <dgm:spPr/>
    </dgm:pt>
    <dgm:pt modelId="{C8D88882-6EC9-4B7E-829D-CBA61108C3C6}" type="pres">
      <dgm:prSet presAssocID="{D1D818E8-8134-459A-B610-D5D9C739F58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78D5639-C392-48EA-B424-2B5E0FD19EBD}" type="pres">
      <dgm:prSet presAssocID="{A0AE25E6-6D2E-4D4B-9E4E-578396329F02}" presName="hierRoot2" presStyleCnt="0">
        <dgm:presLayoutVars>
          <dgm:hierBranch/>
        </dgm:presLayoutVars>
      </dgm:prSet>
      <dgm:spPr/>
    </dgm:pt>
    <dgm:pt modelId="{AF91B11C-430D-4263-8E46-859894011317}" type="pres">
      <dgm:prSet presAssocID="{A0AE25E6-6D2E-4D4B-9E4E-578396329F02}" presName="rootComposite" presStyleCnt="0"/>
      <dgm:spPr/>
    </dgm:pt>
    <dgm:pt modelId="{B5D04604-25A6-4CA0-A782-B13747FAA9A3}" type="pres">
      <dgm:prSet presAssocID="{A0AE25E6-6D2E-4D4B-9E4E-578396329F0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C72D4-F746-4650-BFCB-8FA98186DB7F}" type="pres">
      <dgm:prSet presAssocID="{A0AE25E6-6D2E-4D4B-9E4E-578396329F02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3B93F4-2123-4FEB-8B1B-F9AA5B26A5A8}" type="pres">
      <dgm:prSet presAssocID="{A0AE25E6-6D2E-4D4B-9E4E-578396329F02}" presName="hierChild4" presStyleCnt="0"/>
      <dgm:spPr/>
    </dgm:pt>
    <dgm:pt modelId="{EC96C5CA-A462-4F60-B1C9-C57DAD5D8409}" type="pres">
      <dgm:prSet presAssocID="{29B78FD8-D47D-470C-AB77-BE4A55283EF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4BFFFC81-7006-4988-89C2-1FDC12DA2A80}" type="pres">
      <dgm:prSet presAssocID="{99EEBB6C-3D3D-4DCF-AB22-ABE012B6C487}" presName="hierRoot2" presStyleCnt="0">
        <dgm:presLayoutVars>
          <dgm:hierBranch val="r"/>
        </dgm:presLayoutVars>
      </dgm:prSet>
      <dgm:spPr/>
    </dgm:pt>
    <dgm:pt modelId="{3443FC86-AB2F-4C50-A8C0-8BEC411CE7B2}" type="pres">
      <dgm:prSet presAssocID="{99EEBB6C-3D3D-4DCF-AB22-ABE012B6C487}" presName="rootComposite" presStyleCnt="0"/>
      <dgm:spPr/>
    </dgm:pt>
    <dgm:pt modelId="{8921D7B6-402B-4B73-9F1B-AAA374DCC48C}" type="pres">
      <dgm:prSet presAssocID="{99EEBB6C-3D3D-4DCF-AB22-ABE012B6C48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982D3-9C1A-430F-B038-F840A7A4C168}" type="pres">
      <dgm:prSet presAssocID="{99EEBB6C-3D3D-4DCF-AB22-ABE012B6C487}" presName="rootConnector" presStyleLbl="node3" presStyleIdx="0" presStyleCnt="2"/>
      <dgm:spPr/>
      <dgm:t>
        <a:bodyPr/>
        <a:lstStyle/>
        <a:p>
          <a:endParaRPr lang="ru-RU"/>
        </a:p>
      </dgm:t>
    </dgm:pt>
    <dgm:pt modelId="{EAB23DB8-322B-45F8-B23E-0708A24B0C7C}" type="pres">
      <dgm:prSet presAssocID="{99EEBB6C-3D3D-4DCF-AB22-ABE012B6C487}" presName="hierChild4" presStyleCnt="0"/>
      <dgm:spPr/>
    </dgm:pt>
    <dgm:pt modelId="{5373EFF0-8C27-46ED-B1C6-EDEC461043F1}" type="pres">
      <dgm:prSet presAssocID="{99EEBB6C-3D3D-4DCF-AB22-ABE012B6C487}" presName="hierChild5" presStyleCnt="0"/>
      <dgm:spPr/>
    </dgm:pt>
    <dgm:pt modelId="{D04DBB6B-5CA4-46AD-AC37-07FEC8675A24}" type="pres">
      <dgm:prSet presAssocID="{A0AE25E6-6D2E-4D4B-9E4E-578396329F02}" presName="hierChild5" presStyleCnt="0"/>
      <dgm:spPr/>
    </dgm:pt>
    <dgm:pt modelId="{B2DF0D8D-986C-4414-8EE3-0DCFBDBCF961}" type="pres">
      <dgm:prSet presAssocID="{EEE01765-1358-4A79-81DB-DD0A3AC7429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180C2CE-A469-467B-87FA-42E713C4FCF5}" type="pres">
      <dgm:prSet presAssocID="{CB75C5CE-4230-441D-84CD-02BDE9F2E69D}" presName="hierRoot2" presStyleCnt="0">
        <dgm:presLayoutVars>
          <dgm:hierBranch/>
        </dgm:presLayoutVars>
      </dgm:prSet>
      <dgm:spPr/>
    </dgm:pt>
    <dgm:pt modelId="{B293A64D-EFFE-4CD1-9692-EDD20F3EF529}" type="pres">
      <dgm:prSet presAssocID="{CB75C5CE-4230-441D-84CD-02BDE9F2E69D}" presName="rootComposite" presStyleCnt="0"/>
      <dgm:spPr/>
    </dgm:pt>
    <dgm:pt modelId="{6C8C8A18-34F9-4E47-A701-A7FDABE014DC}" type="pres">
      <dgm:prSet presAssocID="{CB75C5CE-4230-441D-84CD-02BDE9F2E6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94FF8-7630-434F-918A-9BDFA333424B}" type="pres">
      <dgm:prSet presAssocID="{CB75C5CE-4230-441D-84CD-02BDE9F2E6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656963B3-F8BB-4B5B-A5FE-FA0DA1522C0B}" type="pres">
      <dgm:prSet presAssocID="{CB75C5CE-4230-441D-84CD-02BDE9F2E69D}" presName="hierChild4" presStyleCnt="0"/>
      <dgm:spPr/>
    </dgm:pt>
    <dgm:pt modelId="{4F26590E-79A3-4CC9-B475-8D67B2A49987}" type="pres">
      <dgm:prSet presAssocID="{680796E5-1549-42D2-8D2D-BB3D6256BB7C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F96DAC9-996E-4538-A31A-CEA0F0C27833}" type="pres">
      <dgm:prSet presAssocID="{3BC81252-A510-49E1-9711-8A170CE245E3}" presName="hierRoot2" presStyleCnt="0">
        <dgm:presLayoutVars>
          <dgm:hierBranch val="r"/>
        </dgm:presLayoutVars>
      </dgm:prSet>
      <dgm:spPr/>
    </dgm:pt>
    <dgm:pt modelId="{82F06311-20BB-4B45-8C03-9535C53025B9}" type="pres">
      <dgm:prSet presAssocID="{3BC81252-A510-49E1-9711-8A170CE245E3}" presName="rootComposite" presStyleCnt="0"/>
      <dgm:spPr/>
    </dgm:pt>
    <dgm:pt modelId="{B70B9B2F-FFEC-4442-BAE3-7C68ED21D335}" type="pres">
      <dgm:prSet presAssocID="{3BC81252-A510-49E1-9711-8A170CE245E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DFA2A-6A94-44AF-9600-29806605BE88}" type="pres">
      <dgm:prSet presAssocID="{3BC81252-A510-49E1-9711-8A170CE245E3}" presName="rootConnector" presStyleLbl="node3" presStyleIdx="1" presStyleCnt="2"/>
      <dgm:spPr/>
      <dgm:t>
        <a:bodyPr/>
        <a:lstStyle/>
        <a:p>
          <a:endParaRPr lang="ru-RU"/>
        </a:p>
      </dgm:t>
    </dgm:pt>
    <dgm:pt modelId="{71DFB440-D988-4CD6-9FEE-2F4BE521842B}" type="pres">
      <dgm:prSet presAssocID="{3BC81252-A510-49E1-9711-8A170CE245E3}" presName="hierChild4" presStyleCnt="0"/>
      <dgm:spPr/>
    </dgm:pt>
    <dgm:pt modelId="{D64AB942-D7D5-4C4A-AD47-2D33E5C64BD0}" type="pres">
      <dgm:prSet presAssocID="{3BC81252-A510-49E1-9711-8A170CE245E3}" presName="hierChild5" presStyleCnt="0"/>
      <dgm:spPr/>
    </dgm:pt>
    <dgm:pt modelId="{C75DADA3-BDE3-4446-9074-3BB55F711902}" type="pres">
      <dgm:prSet presAssocID="{CB75C5CE-4230-441D-84CD-02BDE9F2E69D}" presName="hierChild5" presStyleCnt="0"/>
      <dgm:spPr/>
    </dgm:pt>
    <dgm:pt modelId="{51A9E3B8-36BA-42D1-BEFE-025CEB29357A}" type="pres">
      <dgm:prSet presAssocID="{002B5B46-F426-4061-BCD5-7A26588E2886}" presName="hierChild3" presStyleCnt="0"/>
      <dgm:spPr/>
    </dgm:pt>
  </dgm:ptLst>
  <dgm:cxnLst>
    <dgm:cxn modelId="{4F426CF1-9829-4A61-8839-B6E804EE2ACF}" type="presOf" srcId="{3BC81252-A510-49E1-9711-8A170CE245E3}" destId="{B70B9B2F-FFEC-4442-BAE3-7C68ED21D335}" srcOrd="0" destOrd="0" presId="urn:microsoft.com/office/officeart/2005/8/layout/orgChart1"/>
    <dgm:cxn modelId="{1D023EC0-6E48-4BF1-A839-B8AA035F5170}" type="presOf" srcId="{99EEBB6C-3D3D-4DCF-AB22-ABE012B6C487}" destId="{8921D7B6-402B-4B73-9F1B-AAA374DCC48C}" srcOrd="0" destOrd="0" presId="urn:microsoft.com/office/officeart/2005/8/layout/orgChart1"/>
    <dgm:cxn modelId="{D1B73ECC-EBC3-4402-A7D4-8ADF3C76EDCA}" type="presOf" srcId="{A0AE25E6-6D2E-4D4B-9E4E-578396329F02}" destId="{B5D04604-25A6-4CA0-A782-B13747FAA9A3}" srcOrd="0" destOrd="0" presId="urn:microsoft.com/office/officeart/2005/8/layout/orgChart1"/>
    <dgm:cxn modelId="{A0A56D26-1C0E-4CE8-86F3-23C25F104D8E}" type="presOf" srcId="{3BC81252-A510-49E1-9711-8A170CE245E3}" destId="{BEDDFA2A-6A94-44AF-9600-29806605BE88}" srcOrd="1" destOrd="0" presId="urn:microsoft.com/office/officeart/2005/8/layout/orgChart1"/>
    <dgm:cxn modelId="{1BE36111-49AE-4A94-8940-ECC0FE8F967E}" type="presOf" srcId="{CB75C5CE-4230-441D-84CD-02BDE9F2E69D}" destId="{87194FF8-7630-434F-918A-9BDFA333424B}" srcOrd="1" destOrd="0" presId="urn:microsoft.com/office/officeart/2005/8/layout/orgChart1"/>
    <dgm:cxn modelId="{C1B3081A-5C20-4181-ADE0-1EB6A7E4A5D8}" type="presOf" srcId="{8F613346-16F3-4608-B47D-F0187088B0AB}" destId="{D769EDCE-696E-4945-99E2-24EA6587E27C}" srcOrd="0" destOrd="0" presId="urn:microsoft.com/office/officeart/2005/8/layout/orgChart1"/>
    <dgm:cxn modelId="{DC87C528-120C-4707-B0D5-F5A93794F32F}" srcId="{CB75C5CE-4230-441D-84CD-02BDE9F2E69D}" destId="{3BC81252-A510-49E1-9711-8A170CE245E3}" srcOrd="0" destOrd="0" parTransId="{680796E5-1549-42D2-8D2D-BB3D6256BB7C}" sibTransId="{AE41DE60-E14F-43FC-A643-E5976D84E013}"/>
    <dgm:cxn modelId="{2D43815C-3E81-4713-A6CA-CC9B1E5944E0}" srcId="{002B5B46-F426-4061-BCD5-7A26588E2886}" destId="{A0AE25E6-6D2E-4D4B-9E4E-578396329F02}" srcOrd="0" destOrd="0" parTransId="{D1D818E8-8134-459A-B610-D5D9C739F584}" sibTransId="{9BFCCDC9-3C5C-44EB-ABD5-B85F1885C962}"/>
    <dgm:cxn modelId="{0F773400-6673-4508-A5B8-B792F0A68BAB}" srcId="{8F613346-16F3-4608-B47D-F0187088B0AB}" destId="{002B5B46-F426-4061-BCD5-7A26588E2886}" srcOrd="0" destOrd="0" parTransId="{360D5CFF-EE18-4092-AB3F-515BAD9BA693}" sibTransId="{28747A7B-492C-4ACA-86AC-222021A7ADA0}"/>
    <dgm:cxn modelId="{5830AAB4-7270-4A23-9D6D-CA4FB794555A}" srcId="{002B5B46-F426-4061-BCD5-7A26588E2886}" destId="{CB75C5CE-4230-441D-84CD-02BDE9F2E69D}" srcOrd="1" destOrd="0" parTransId="{EEE01765-1358-4A79-81DB-DD0A3AC74297}" sibTransId="{0144BC3F-F432-443E-A854-ED5D63978747}"/>
    <dgm:cxn modelId="{8720115E-C8AA-4C0C-8856-AEAAA19DFA21}" type="presOf" srcId="{002B5B46-F426-4061-BCD5-7A26588E2886}" destId="{B5AA87B5-912D-43F7-9C2B-E3638F764E2D}" srcOrd="1" destOrd="0" presId="urn:microsoft.com/office/officeart/2005/8/layout/orgChart1"/>
    <dgm:cxn modelId="{87DCBB17-1B15-4012-9D89-644A7746536F}" type="presOf" srcId="{29B78FD8-D47D-470C-AB77-BE4A55283EF0}" destId="{EC96C5CA-A462-4F60-B1C9-C57DAD5D8409}" srcOrd="0" destOrd="0" presId="urn:microsoft.com/office/officeart/2005/8/layout/orgChart1"/>
    <dgm:cxn modelId="{A457F6AD-6856-4199-BA3D-0AC32820AB2C}" type="presOf" srcId="{680796E5-1549-42D2-8D2D-BB3D6256BB7C}" destId="{4F26590E-79A3-4CC9-B475-8D67B2A49987}" srcOrd="0" destOrd="0" presId="urn:microsoft.com/office/officeart/2005/8/layout/orgChart1"/>
    <dgm:cxn modelId="{B8CC3B87-A33B-4F6A-932D-D2CAFE2A8632}" type="presOf" srcId="{EEE01765-1358-4A79-81DB-DD0A3AC74297}" destId="{B2DF0D8D-986C-4414-8EE3-0DCFBDBCF961}" srcOrd="0" destOrd="0" presId="urn:microsoft.com/office/officeart/2005/8/layout/orgChart1"/>
    <dgm:cxn modelId="{A72D67CD-8713-40FD-A5BD-C60FC9D3AB26}" type="presOf" srcId="{A0AE25E6-6D2E-4D4B-9E4E-578396329F02}" destId="{98AC72D4-F746-4650-BFCB-8FA98186DB7F}" srcOrd="1" destOrd="0" presId="urn:microsoft.com/office/officeart/2005/8/layout/orgChart1"/>
    <dgm:cxn modelId="{95EC9A79-E67F-4A5A-AF18-7AD00AF7AACC}" srcId="{A0AE25E6-6D2E-4D4B-9E4E-578396329F02}" destId="{99EEBB6C-3D3D-4DCF-AB22-ABE012B6C487}" srcOrd="0" destOrd="0" parTransId="{29B78FD8-D47D-470C-AB77-BE4A55283EF0}" sibTransId="{4E2D4DF1-F581-478A-B49E-D65679A255DF}"/>
    <dgm:cxn modelId="{00E0A41D-A4BE-4112-ADEE-B883AAE5E564}" type="presOf" srcId="{002B5B46-F426-4061-BCD5-7A26588E2886}" destId="{C80D133E-D51B-4036-8457-7A2E34FFE23C}" srcOrd="0" destOrd="0" presId="urn:microsoft.com/office/officeart/2005/8/layout/orgChart1"/>
    <dgm:cxn modelId="{BA0077B7-28C6-496A-B616-8078AC6D8ED5}" type="presOf" srcId="{CB75C5CE-4230-441D-84CD-02BDE9F2E69D}" destId="{6C8C8A18-34F9-4E47-A701-A7FDABE014DC}" srcOrd="0" destOrd="0" presId="urn:microsoft.com/office/officeart/2005/8/layout/orgChart1"/>
    <dgm:cxn modelId="{83128E72-4519-49A8-8AE9-E2403F49309A}" type="presOf" srcId="{99EEBB6C-3D3D-4DCF-AB22-ABE012B6C487}" destId="{B51982D3-9C1A-430F-B038-F840A7A4C168}" srcOrd="1" destOrd="0" presId="urn:microsoft.com/office/officeart/2005/8/layout/orgChart1"/>
    <dgm:cxn modelId="{79C31BAB-100A-420D-8C7E-5D5C9B6D2383}" type="presOf" srcId="{D1D818E8-8134-459A-B610-D5D9C739F584}" destId="{C8D88882-6EC9-4B7E-829D-CBA61108C3C6}" srcOrd="0" destOrd="0" presId="urn:microsoft.com/office/officeart/2005/8/layout/orgChart1"/>
    <dgm:cxn modelId="{83923D0E-52DA-492D-B6BA-DD27109E1855}" type="presParOf" srcId="{D769EDCE-696E-4945-99E2-24EA6587E27C}" destId="{7D1ABDED-B842-4AF4-ADD6-FED45F31596A}" srcOrd="0" destOrd="0" presId="urn:microsoft.com/office/officeart/2005/8/layout/orgChart1"/>
    <dgm:cxn modelId="{277A5072-E523-4920-B342-344ADF70F32C}" type="presParOf" srcId="{7D1ABDED-B842-4AF4-ADD6-FED45F31596A}" destId="{F7FD5985-EA14-4608-A279-6C79C0293E77}" srcOrd="0" destOrd="0" presId="urn:microsoft.com/office/officeart/2005/8/layout/orgChart1"/>
    <dgm:cxn modelId="{5697BB5F-E931-499A-93F4-E1C4548CEAAC}" type="presParOf" srcId="{F7FD5985-EA14-4608-A279-6C79C0293E77}" destId="{C80D133E-D51B-4036-8457-7A2E34FFE23C}" srcOrd="0" destOrd="0" presId="urn:microsoft.com/office/officeart/2005/8/layout/orgChart1"/>
    <dgm:cxn modelId="{B2D417E2-EE45-4B20-B315-90C92F0EDE4C}" type="presParOf" srcId="{F7FD5985-EA14-4608-A279-6C79C0293E77}" destId="{B5AA87B5-912D-43F7-9C2B-E3638F764E2D}" srcOrd="1" destOrd="0" presId="urn:microsoft.com/office/officeart/2005/8/layout/orgChart1"/>
    <dgm:cxn modelId="{8362811E-CAB1-4E84-8AD9-EE8C92EFF9A2}" type="presParOf" srcId="{7D1ABDED-B842-4AF4-ADD6-FED45F31596A}" destId="{CFE44488-7F66-41B0-861C-60FB33725884}" srcOrd="1" destOrd="0" presId="urn:microsoft.com/office/officeart/2005/8/layout/orgChart1"/>
    <dgm:cxn modelId="{37E981BF-14ED-4BCA-A7D5-0F9DF9A46ADF}" type="presParOf" srcId="{CFE44488-7F66-41B0-861C-60FB33725884}" destId="{C8D88882-6EC9-4B7E-829D-CBA61108C3C6}" srcOrd="0" destOrd="0" presId="urn:microsoft.com/office/officeart/2005/8/layout/orgChart1"/>
    <dgm:cxn modelId="{A9E9F988-E9F3-4649-8E51-8651EF5E74BB}" type="presParOf" srcId="{CFE44488-7F66-41B0-861C-60FB33725884}" destId="{D78D5639-C392-48EA-B424-2B5E0FD19EBD}" srcOrd="1" destOrd="0" presId="urn:microsoft.com/office/officeart/2005/8/layout/orgChart1"/>
    <dgm:cxn modelId="{716EA1A4-442F-4EEC-BAF3-63AA4338934B}" type="presParOf" srcId="{D78D5639-C392-48EA-B424-2B5E0FD19EBD}" destId="{AF91B11C-430D-4263-8E46-859894011317}" srcOrd="0" destOrd="0" presId="urn:microsoft.com/office/officeart/2005/8/layout/orgChart1"/>
    <dgm:cxn modelId="{FB168C1E-9595-40C8-B001-E626695473C1}" type="presParOf" srcId="{AF91B11C-430D-4263-8E46-859894011317}" destId="{B5D04604-25A6-4CA0-A782-B13747FAA9A3}" srcOrd="0" destOrd="0" presId="urn:microsoft.com/office/officeart/2005/8/layout/orgChart1"/>
    <dgm:cxn modelId="{C697BB60-820F-4664-BEF0-2773F38DDBE0}" type="presParOf" srcId="{AF91B11C-430D-4263-8E46-859894011317}" destId="{98AC72D4-F746-4650-BFCB-8FA98186DB7F}" srcOrd="1" destOrd="0" presId="urn:microsoft.com/office/officeart/2005/8/layout/orgChart1"/>
    <dgm:cxn modelId="{75BEBDFB-2F95-49E3-B488-584A69D8C733}" type="presParOf" srcId="{D78D5639-C392-48EA-B424-2B5E0FD19EBD}" destId="{4B3B93F4-2123-4FEB-8B1B-F9AA5B26A5A8}" srcOrd="1" destOrd="0" presId="urn:microsoft.com/office/officeart/2005/8/layout/orgChart1"/>
    <dgm:cxn modelId="{D54FA130-A744-46E0-84AF-8EFEB042D8DF}" type="presParOf" srcId="{4B3B93F4-2123-4FEB-8B1B-F9AA5B26A5A8}" destId="{EC96C5CA-A462-4F60-B1C9-C57DAD5D8409}" srcOrd="0" destOrd="0" presId="urn:microsoft.com/office/officeart/2005/8/layout/orgChart1"/>
    <dgm:cxn modelId="{A7D6EFE4-347C-4368-8EEA-224C5334C9B7}" type="presParOf" srcId="{4B3B93F4-2123-4FEB-8B1B-F9AA5B26A5A8}" destId="{4BFFFC81-7006-4988-89C2-1FDC12DA2A80}" srcOrd="1" destOrd="0" presId="urn:microsoft.com/office/officeart/2005/8/layout/orgChart1"/>
    <dgm:cxn modelId="{962FAFAB-6E96-4CA6-AA28-8895F6EFD93F}" type="presParOf" srcId="{4BFFFC81-7006-4988-89C2-1FDC12DA2A80}" destId="{3443FC86-AB2F-4C50-A8C0-8BEC411CE7B2}" srcOrd="0" destOrd="0" presId="urn:microsoft.com/office/officeart/2005/8/layout/orgChart1"/>
    <dgm:cxn modelId="{7674978B-E9DA-4C32-BD2C-271C216C9EA6}" type="presParOf" srcId="{3443FC86-AB2F-4C50-A8C0-8BEC411CE7B2}" destId="{8921D7B6-402B-4B73-9F1B-AAA374DCC48C}" srcOrd="0" destOrd="0" presId="urn:microsoft.com/office/officeart/2005/8/layout/orgChart1"/>
    <dgm:cxn modelId="{4F84B8E7-0C27-4DB8-AEB3-C4FEC6582CED}" type="presParOf" srcId="{3443FC86-AB2F-4C50-A8C0-8BEC411CE7B2}" destId="{B51982D3-9C1A-430F-B038-F840A7A4C168}" srcOrd="1" destOrd="0" presId="urn:microsoft.com/office/officeart/2005/8/layout/orgChart1"/>
    <dgm:cxn modelId="{3E07AA63-7A14-48AC-99C1-34B6D132B685}" type="presParOf" srcId="{4BFFFC81-7006-4988-89C2-1FDC12DA2A80}" destId="{EAB23DB8-322B-45F8-B23E-0708A24B0C7C}" srcOrd="1" destOrd="0" presId="urn:microsoft.com/office/officeart/2005/8/layout/orgChart1"/>
    <dgm:cxn modelId="{128570DB-B452-400E-86EC-428D38D9E7E8}" type="presParOf" srcId="{4BFFFC81-7006-4988-89C2-1FDC12DA2A80}" destId="{5373EFF0-8C27-46ED-B1C6-EDEC461043F1}" srcOrd="2" destOrd="0" presId="urn:microsoft.com/office/officeart/2005/8/layout/orgChart1"/>
    <dgm:cxn modelId="{C4F2CC80-69A6-4D11-911E-79FBBCFE4721}" type="presParOf" srcId="{D78D5639-C392-48EA-B424-2B5E0FD19EBD}" destId="{D04DBB6B-5CA4-46AD-AC37-07FEC8675A24}" srcOrd="2" destOrd="0" presId="urn:microsoft.com/office/officeart/2005/8/layout/orgChart1"/>
    <dgm:cxn modelId="{DD601BC1-20D6-4AD4-99D4-43BA4E9CAC59}" type="presParOf" srcId="{CFE44488-7F66-41B0-861C-60FB33725884}" destId="{B2DF0D8D-986C-4414-8EE3-0DCFBDBCF961}" srcOrd="2" destOrd="0" presId="urn:microsoft.com/office/officeart/2005/8/layout/orgChart1"/>
    <dgm:cxn modelId="{1005BEEE-518F-4170-9B59-D9046B3AA83B}" type="presParOf" srcId="{CFE44488-7F66-41B0-861C-60FB33725884}" destId="{5180C2CE-A469-467B-87FA-42E713C4FCF5}" srcOrd="3" destOrd="0" presId="urn:microsoft.com/office/officeart/2005/8/layout/orgChart1"/>
    <dgm:cxn modelId="{4819B7E1-EA3A-400A-86D2-72E39B35AF1D}" type="presParOf" srcId="{5180C2CE-A469-467B-87FA-42E713C4FCF5}" destId="{B293A64D-EFFE-4CD1-9692-EDD20F3EF529}" srcOrd="0" destOrd="0" presId="urn:microsoft.com/office/officeart/2005/8/layout/orgChart1"/>
    <dgm:cxn modelId="{F855947D-C2A1-4A7E-AD57-242FDC636247}" type="presParOf" srcId="{B293A64D-EFFE-4CD1-9692-EDD20F3EF529}" destId="{6C8C8A18-34F9-4E47-A701-A7FDABE014DC}" srcOrd="0" destOrd="0" presId="urn:microsoft.com/office/officeart/2005/8/layout/orgChart1"/>
    <dgm:cxn modelId="{0FBDC334-BF10-45F4-AE13-140C0C02501B}" type="presParOf" srcId="{B293A64D-EFFE-4CD1-9692-EDD20F3EF529}" destId="{87194FF8-7630-434F-918A-9BDFA333424B}" srcOrd="1" destOrd="0" presId="urn:microsoft.com/office/officeart/2005/8/layout/orgChart1"/>
    <dgm:cxn modelId="{96C0762B-E180-4B06-A821-0FEF0C7449F2}" type="presParOf" srcId="{5180C2CE-A469-467B-87FA-42E713C4FCF5}" destId="{656963B3-F8BB-4B5B-A5FE-FA0DA1522C0B}" srcOrd="1" destOrd="0" presId="urn:microsoft.com/office/officeart/2005/8/layout/orgChart1"/>
    <dgm:cxn modelId="{7D16D483-2C80-40EE-A3F5-F4E2F1FE7F99}" type="presParOf" srcId="{656963B3-F8BB-4B5B-A5FE-FA0DA1522C0B}" destId="{4F26590E-79A3-4CC9-B475-8D67B2A49987}" srcOrd="0" destOrd="0" presId="urn:microsoft.com/office/officeart/2005/8/layout/orgChart1"/>
    <dgm:cxn modelId="{88077981-4827-4ABD-B4C9-B5C9A1DBD088}" type="presParOf" srcId="{656963B3-F8BB-4B5B-A5FE-FA0DA1522C0B}" destId="{1F96DAC9-996E-4538-A31A-CEA0F0C27833}" srcOrd="1" destOrd="0" presId="urn:microsoft.com/office/officeart/2005/8/layout/orgChart1"/>
    <dgm:cxn modelId="{411FD162-895E-4B05-8B5E-982851FA9B1A}" type="presParOf" srcId="{1F96DAC9-996E-4538-A31A-CEA0F0C27833}" destId="{82F06311-20BB-4B45-8C03-9535C53025B9}" srcOrd="0" destOrd="0" presId="urn:microsoft.com/office/officeart/2005/8/layout/orgChart1"/>
    <dgm:cxn modelId="{7382B4F6-E82F-4DEE-8AF7-DD2BCA6E0C17}" type="presParOf" srcId="{82F06311-20BB-4B45-8C03-9535C53025B9}" destId="{B70B9B2F-FFEC-4442-BAE3-7C68ED21D335}" srcOrd="0" destOrd="0" presId="urn:microsoft.com/office/officeart/2005/8/layout/orgChart1"/>
    <dgm:cxn modelId="{F3F367F4-17D6-4873-ACAB-876B1900DEDA}" type="presParOf" srcId="{82F06311-20BB-4B45-8C03-9535C53025B9}" destId="{BEDDFA2A-6A94-44AF-9600-29806605BE88}" srcOrd="1" destOrd="0" presId="urn:microsoft.com/office/officeart/2005/8/layout/orgChart1"/>
    <dgm:cxn modelId="{61BEDF58-FC78-43B9-A991-A4B53223CDE1}" type="presParOf" srcId="{1F96DAC9-996E-4538-A31A-CEA0F0C27833}" destId="{71DFB440-D988-4CD6-9FEE-2F4BE521842B}" srcOrd="1" destOrd="0" presId="urn:microsoft.com/office/officeart/2005/8/layout/orgChart1"/>
    <dgm:cxn modelId="{59A4FF93-D939-4D72-8071-82487612F6D6}" type="presParOf" srcId="{1F96DAC9-996E-4538-A31A-CEA0F0C27833}" destId="{D64AB942-D7D5-4C4A-AD47-2D33E5C64BD0}" srcOrd="2" destOrd="0" presId="urn:microsoft.com/office/officeart/2005/8/layout/orgChart1"/>
    <dgm:cxn modelId="{2EF36CF6-7FC2-4B33-92C5-7E0E57A0920D}" type="presParOf" srcId="{5180C2CE-A469-467B-87FA-42E713C4FCF5}" destId="{C75DADA3-BDE3-4446-9074-3BB55F711902}" srcOrd="2" destOrd="0" presId="urn:microsoft.com/office/officeart/2005/8/layout/orgChart1"/>
    <dgm:cxn modelId="{C41858BA-F0F2-4C0F-945C-EAE619585068}" type="presParOf" srcId="{7D1ABDED-B842-4AF4-ADD6-FED45F31596A}" destId="{51A9E3B8-36BA-42D1-BEFE-025CEB2935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6590E-79A3-4CC9-B475-8D67B2A49987}">
      <dsp:nvSpPr>
        <dsp:cNvPr id="0" name=""/>
        <dsp:cNvSpPr/>
      </dsp:nvSpPr>
      <dsp:spPr>
        <a:xfrm>
          <a:off x="4523752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0D8D-986C-4414-8EE3-0DCFBDBCF961}">
      <dsp:nvSpPr>
        <dsp:cNvPr id="0" name=""/>
        <dsp:cNvSpPr/>
      </dsp:nvSpPr>
      <dsp:spPr>
        <a:xfrm>
          <a:off x="3107552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21"/>
              </a:lnTo>
              <a:lnTo>
                <a:pt x="1461919" y="253721"/>
              </a:lnTo>
              <a:lnTo>
                <a:pt x="1461919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6C5CA-A462-4F60-B1C9-C57DAD5D8409}">
      <dsp:nvSpPr>
        <dsp:cNvPr id="0" name=""/>
        <dsp:cNvSpPr/>
      </dsp:nvSpPr>
      <dsp:spPr>
        <a:xfrm>
          <a:off x="1599913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88882-6EC9-4B7E-829D-CBA61108C3C6}">
      <dsp:nvSpPr>
        <dsp:cNvPr id="0" name=""/>
        <dsp:cNvSpPr/>
      </dsp:nvSpPr>
      <dsp:spPr>
        <a:xfrm>
          <a:off x="1645633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1461919" y="0"/>
              </a:moveTo>
              <a:lnTo>
                <a:pt x="1461919" y="253721"/>
              </a:lnTo>
              <a:lnTo>
                <a:pt x="0" y="253721"/>
              </a:lnTo>
              <a:lnTo>
                <a:pt x="0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D133E-D51B-4036-8457-7A2E34FFE23C}">
      <dsp:nvSpPr>
        <dsp:cNvPr id="0" name=""/>
        <dsp:cNvSpPr/>
      </dsp:nvSpPr>
      <dsp:spPr>
        <a:xfrm>
          <a:off x="1899355" y="1995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sp:txBody>
      <dsp:txXfrm>
        <a:off x="1899355" y="1995"/>
        <a:ext cx="2416395" cy="1208197"/>
      </dsp:txXfrm>
    </dsp:sp>
    <dsp:sp modelId="{B5D04604-25A6-4CA0-A782-B13747FAA9A3}">
      <dsp:nvSpPr>
        <dsp:cNvPr id="0" name=""/>
        <dsp:cNvSpPr/>
      </dsp:nvSpPr>
      <dsp:spPr>
        <a:xfrm>
          <a:off x="437435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содержащие</a:t>
          </a:r>
        </a:p>
      </dsp:txBody>
      <dsp:txXfrm>
        <a:off x="437435" y="1717636"/>
        <a:ext cx="2416395" cy="1208197"/>
      </dsp:txXfrm>
    </dsp:sp>
    <dsp:sp modelId="{8921D7B6-402B-4B73-9F1B-AAA374DCC48C}">
      <dsp:nvSpPr>
        <dsp:cNvPr id="0" name=""/>
        <dsp:cNvSpPr/>
      </dsp:nvSpPr>
      <dsp:spPr>
        <a:xfrm>
          <a:off x="437435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Оспа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герпес</a:t>
          </a:r>
        </a:p>
      </dsp:txBody>
      <dsp:txXfrm>
        <a:off x="437435" y="3433276"/>
        <a:ext cx="2416395" cy="1208197"/>
      </dsp:txXfrm>
    </dsp:sp>
    <dsp:sp modelId="{6C8C8A18-34F9-4E47-A701-A7FDABE014DC}">
      <dsp:nvSpPr>
        <dsp:cNvPr id="0" name=""/>
        <dsp:cNvSpPr/>
      </dsp:nvSpPr>
      <dsp:spPr>
        <a:xfrm>
          <a:off x="3361274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 Black" pitchFamily="34" charset="0"/>
          </a:endParaRPr>
        </a:p>
      </dsp:txBody>
      <dsp:txXfrm>
        <a:off x="3361274" y="1717636"/>
        <a:ext cx="2416395" cy="1208197"/>
      </dsp:txXfrm>
    </dsp:sp>
    <dsp:sp modelId="{B70B9B2F-FFEC-4442-BAE3-7C68ED21D335}">
      <dsp:nvSpPr>
        <dsp:cNvPr id="0" name=""/>
        <dsp:cNvSpPr/>
      </dsp:nvSpPr>
      <dsp:spPr>
        <a:xfrm>
          <a:off x="3361274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Грипп, краснуха, бешенство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ВИЧ, </a:t>
          </a: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Arial Black" pitchFamily="34" charset="0"/>
            </a:rPr>
            <a:t>атипичная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 пневмония</a:t>
          </a:r>
        </a:p>
      </dsp:txBody>
      <dsp:txXfrm>
        <a:off x="3361274" y="3433276"/>
        <a:ext cx="2416395" cy="120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A1FC-DCD8-4461-B5B2-87E1C8BE059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DC80-D103-41A0-B351-ABFF9363C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75791-F89C-4A56-9513-0FCDE62380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C2B12-A014-4339-913E-2CEB049DB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89;&#1077;&#1085;&#1082;&#1086;\Desktop\&#1052;&#1072;&#1090;&#1077;&#1088;&#1080;&#1072;&#1083;&#1099;\&#1042;&#1080;&#1088;&#1091;&#1089;&#1099;\12%20Say%20It_'s%20Not%20True%5bmp3lemon.net%5d%20(2)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851648" cy="1828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8645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Усть-Таркской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ВСОШ</a:t>
            </a:r>
            <a:endParaRPr lang="ru-RU" sz="2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Власенко Е.А.</a:t>
            </a: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08721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биологии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12976"/>
            <a:ext cx="2687215" cy="249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12999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2577075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620688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Работа в группах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Первая </a:t>
            </a:r>
            <a:r>
              <a:rPr lang="ru-RU" sz="3200" dirty="0" smtClean="0">
                <a:solidFill>
                  <a:srgbClr val="C00000"/>
                </a:solidFill>
              </a:rPr>
              <a:t>группа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</a:rPr>
              <a:t>«Вирусы </a:t>
            </a:r>
            <a:r>
              <a:rPr lang="ru-RU" sz="3200" b="1" dirty="0">
                <a:solidFill>
                  <a:srgbClr val="002060"/>
                </a:solidFill>
              </a:rPr>
              <a:t>– это плохие новости в хорошей упаковке из белка</a:t>
            </a:r>
            <a:r>
              <a:rPr lang="ru-RU" sz="32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Вторая группа </a:t>
            </a:r>
            <a:r>
              <a:rPr lang="ru-RU" sz="3200" dirty="0" smtClean="0"/>
              <a:t>- </a:t>
            </a:r>
            <a:r>
              <a:rPr lang="ru-RU" sz="3200" b="1" dirty="0">
                <a:solidFill>
                  <a:srgbClr val="002060"/>
                </a:solidFill>
              </a:rPr>
              <a:t>«Вирусы – </a:t>
            </a:r>
            <a:r>
              <a:rPr lang="ru-RU" sz="3200" b="1" dirty="0" smtClean="0">
                <a:solidFill>
                  <a:srgbClr val="002060"/>
                </a:solidFill>
              </a:rPr>
              <a:t>самозваные </a:t>
            </a:r>
            <a:r>
              <a:rPr lang="ru-RU" sz="3200" b="1" dirty="0">
                <a:solidFill>
                  <a:srgbClr val="002060"/>
                </a:solidFill>
              </a:rPr>
              <a:t>диктаторы и двигатели эволюции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Третья группа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002060"/>
                </a:solidFill>
              </a:rPr>
              <a:t>«Жизнь </a:t>
            </a:r>
            <a:r>
              <a:rPr lang="ru-RU" sz="3200" b="1" dirty="0">
                <a:solidFill>
                  <a:srgbClr val="002060"/>
                </a:solidFill>
              </a:rPr>
              <a:t>похожа на коробку спичек. Обращаться несерьезно - опасно".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908720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Строение вируса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139952" y="2132856"/>
            <a:ext cx="4680520" cy="4051834"/>
            <a:chOff x="-16929" y="983734"/>
            <a:chExt cx="5273656" cy="4980528"/>
          </a:xfrm>
        </p:grpSpPr>
        <p:pic>
          <p:nvPicPr>
            <p:cNvPr id="4" name="Picture 4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-16929" y="983734"/>
              <a:ext cx="2462200" cy="4980528"/>
            </a:xfrm>
            <a:prstGeom prst="rect">
              <a:avLst/>
            </a:prstGeom>
            <a:noFill/>
            <a:ln/>
          </p:spPr>
        </p:pic>
        <p:sp>
          <p:nvSpPr>
            <p:cNvPr id="5" name="Text Box 52"/>
            <p:cNvSpPr txBox="1">
              <a:spLocks noChangeArrowheads="1"/>
            </p:cNvSpPr>
            <p:nvPr/>
          </p:nvSpPr>
          <p:spPr bwMode="auto">
            <a:xfrm>
              <a:off x="2367875" y="1774040"/>
              <a:ext cx="2888851" cy="147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 Black" pitchFamily="34" charset="0"/>
                </a:rPr>
                <a:t>Нуклеиновая 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Кислота (ДНК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РНК)</a:t>
              </a:r>
              <a:endParaRPr lang="ru-RU" sz="24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rot="10800000">
              <a:off x="1653505" y="2202670"/>
              <a:ext cx="714372" cy="3090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43174" y="3266842"/>
              <a:ext cx="2613553" cy="147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Белковая оболочка - </a:t>
              </a:r>
              <a:r>
                <a:rPr lang="ru-RU" sz="2400" dirty="0" err="1" smtClean="0">
                  <a:solidFill>
                    <a:srgbClr val="C00000"/>
                  </a:solidFill>
                  <a:latin typeface="Arial Black" pitchFamily="34" charset="0"/>
                </a:rPr>
                <a:t>капсид</a:t>
              </a:r>
              <a:endParaRPr lang="ru-RU" sz="2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10800000" flipV="1">
              <a:off x="1820873" y="3881525"/>
              <a:ext cx="857256" cy="21431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51520" y="1988840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Мельчайшие живые организмы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Размеры варьируют от 20 до 300нм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В среднем в 50 раз меньше бактерий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Нельзя увидеть с помощью светового микроскопа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Проходят через фильтры, не пропускающие бактерий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429684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</a:rPr>
              <a:t>Ви́рус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(от лат. </a:t>
            </a:r>
            <a:r>
              <a:rPr lang="ru-RU" b="1" i="1" dirty="0" err="1" smtClean="0">
                <a:latin typeface="Times New Roman" pitchFamily="18" charset="0"/>
              </a:rPr>
              <a:t>virus</a:t>
            </a:r>
            <a:r>
              <a:rPr lang="ru-RU" b="1" dirty="0" smtClean="0">
                <a:latin typeface="Times New Roman" pitchFamily="18" charset="0"/>
              </a:rPr>
              <a:t> — яд) — микроскопическая частица, способная инфицировать клетки живых организмов. </a:t>
            </a:r>
          </a:p>
          <a:p>
            <a:pPr eaLnBrk="1" hangingPunct="1"/>
            <a:endParaRPr lang="ru-RU" b="1" dirty="0" smtClean="0">
              <a:latin typeface="Times New Roman" pitchFamily="18" charset="0"/>
            </a:endParaRPr>
          </a:p>
          <a:p>
            <a:pPr eaLnBrk="1" hangingPunct="1"/>
            <a:r>
              <a:rPr lang="ru-RU" b="1" dirty="0" smtClean="0">
                <a:latin typeface="Times New Roman" pitchFamily="18" charset="0"/>
              </a:rPr>
              <a:t>Вирусы являются облигатными  (обязательными) внутриклеточными паразитами — они не способны размножаться вне клетки. </a:t>
            </a:r>
          </a:p>
          <a:p>
            <a:pPr eaLnBrk="1" hangingPunct="1"/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27584" y="908720"/>
            <a:ext cx="7072313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Понятие о вирусах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844824"/>
          <a:ext cx="62151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764704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Состав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6084168" y="2492896"/>
            <a:ext cx="27860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Химические вещества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ДНК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РНК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Белки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Углеводы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Липиды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g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071546"/>
            <a:ext cx="442912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Этапы жизненного цикла вируса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48690"/>
            <a:ext cx="39290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Прикрепление вируса к клетке –хозяина.</a:t>
            </a:r>
          </a:p>
          <a:p>
            <a:pPr marL="263525" indent="-263525">
              <a:buFont typeface="+mj-lt"/>
              <a:buAutoNum type="arabicPeriod"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2.Проникновение вируса в клетку – инфицирование.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/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3. 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Настраивает метаболический аппарат хозяина на воспроизведение вириона. </a:t>
            </a:r>
          </a:p>
          <a:p>
            <a:pPr marL="263525" indent="-263525"/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4. Синтез вирусных белков </a:t>
            </a:r>
            <a:r>
              <a:rPr lang="ru-RU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и </a:t>
            </a:r>
            <a:r>
              <a:rPr lang="ru-RU" dirty="0" err="1" smtClean="0">
                <a:solidFill>
                  <a:srgbClr val="800000"/>
                </a:solidFill>
                <a:latin typeface="Arial Black" pitchFamily="34" charset="0"/>
              </a:rPr>
              <a:t>самосборка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Arial Black" pitchFamily="34" charset="0"/>
              </a:rPr>
              <a:t>капсида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5. Выход  множества вирусов из клетки.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6.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При этом кл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етка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либо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погибает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, либо остается жива.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857233"/>
            <a:ext cx="828680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растений: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 Мозаичная болезнь табака, огурцов, томатов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Карликовость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Скручивание листьев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Желтуха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Диана\Рабочий стол\Открытый урок\Вирусы картинки\virus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786058"/>
            <a:ext cx="2519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3" descr="C:\Documents and Settings\Диана\Рабочий стол\Открытый урок\Вирусы картинки\02_01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786058"/>
            <a:ext cx="2928958" cy="34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0034" y="6215082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Скручивание листьев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2188" y="6215082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Вирус табачной мозаики</a:t>
            </a:r>
          </a:p>
        </p:txBody>
      </p:sp>
      <p:pic>
        <p:nvPicPr>
          <p:cNvPr id="60425" name="Picture 9" descr="C:\Users\Анна\Downloads\img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571744"/>
            <a:ext cx="431932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Способы передачи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235745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Black" pitchFamily="34" charset="0"/>
              </a:rPr>
              <a:t>Капельная инфекция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428868"/>
            <a:ext cx="264320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Black" pitchFamily="34" charset="0"/>
              </a:rPr>
              <a:t>Переносчик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214686"/>
            <a:ext cx="300039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Контагиозная передача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при непосредственном физическом контакте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). </a:t>
            </a:r>
            <a:endParaRPr lang="ru-RU" sz="20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22827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Безопасно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Опасно!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опасно!!!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Укус комара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Прокалывание ушей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</a:rPr>
                        <a:t>Множественные половые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Пользование общественным туалетом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Нанесение татуировки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</a:rPr>
                        <a:t>Переливание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Поцелуй в щеку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Пользование чужой зубной щеткой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Уход за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Укус постельного клопа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Плавание в бассейне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Объятия с больным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СПИДом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357298"/>
            <a:ext cx="4232769" cy="4572032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357298"/>
            <a:ext cx="421481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Бактериофаги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–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вирусы поражающие бактерии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400052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Биологический способ борьбы с бактериями вызывающими заболевания живых организмов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1142984"/>
            <a:ext cx="8229600" cy="3008311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Вирусы являются возбудителями многих опасных болезней человека, животных и растений</a:t>
            </a:r>
          </a:p>
          <a:p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Использование в генетике и в селекции для получения вакцин против вирусных заболеваний, уничтожение вредных для сельского хозяйства насекомых, растений, животных.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58204" cy="6540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Значение вирусов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8367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Проверка домашнего задания:</a:t>
            </a:r>
          </a:p>
          <a:p>
            <a:pPr algn="ctr"/>
            <a:r>
              <a:rPr lang="ru-RU" sz="2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дайте ответ на предложенный вопрос</a:t>
            </a:r>
            <a:endParaRPr lang="ru-RU" sz="28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живое отличается от неживого?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свойствами обладают живые организмы? 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является основой строения любого организма ? 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Наука, изучающая клетку?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особенностями строения и жизнедеятельности обладает клетка?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spc="15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структура является носителем наследственной информации в клетках живых организмов?</a:t>
            </a:r>
            <a:endParaRPr lang="ru-RU" sz="2400" b="1" spc="150" dirty="0" smtClean="0">
              <a:ln w="11430"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933056"/>
            <a:ext cx="1358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0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3571875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1785938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53578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142984"/>
            <a:ext cx="7500990" cy="3768733"/>
          </a:xfrm>
        </p:spPr>
        <p:txBody>
          <a:bodyPr>
            <a:noAutofit/>
          </a:bodyPr>
          <a:lstStyle/>
          <a:p>
            <a:pPr indent="17463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Вирусы -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это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неклеточная форма жизни, способная проникать в живую клетку и размножаться внутри её.</a:t>
            </a:r>
          </a:p>
          <a:p>
            <a:endParaRPr lang="ru-RU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15436" cy="12937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Проблемный вопрос.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Почему с вирусами – возбудителями заболеваний трудно вести борьбу и полностью их уничтожить?</a:t>
            </a:r>
            <a:endParaRPr lang="ru-RU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285720" y="1357298"/>
            <a:ext cx="8110542" cy="5045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Мельчайшие живые организмы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Устроены очень просто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имеют клеточного строения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Химический состав представлен только органическими веществами, а такие важные неорганические компоненты, как вода и минеральные соли, отсутствуют.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Вирусы не вырабатывают энергии, не потребляют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пищу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Вирусы не растут и не имеют обмена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вещееств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Способны жить и воспроизводиться, паразитируя внутри других клеток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Находятся на границе живого и неживого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тип вируса распознает и инфицирует лишь определенные типы клеток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Легко приспосабливаются к новым условиям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Мутируют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Большинство вызывает болезни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Могут долгое время находиться в скрытой форме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0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214" y="3643314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1785938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53578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1357290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2219325" y="238125"/>
            <a:ext cx="5199063" cy="1493838"/>
            <a:chOff x="1398" y="150"/>
            <a:chExt cx="3275" cy="941"/>
          </a:xfrm>
        </p:grpSpPr>
        <p:pic>
          <p:nvPicPr>
            <p:cNvPr id="29699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98" y="150"/>
              <a:ext cx="3275" cy="941"/>
            </a:xfrm>
            <a:prstGeom prst="rect">
              <a:avLst/>
            </a:prstGeom>
            <a:noFill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547" y="287"/>
              <a:ext cx="3035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25" y="469900"/>
            <a:ext cx="4822825" cy="785813"/>
          </a:xfrm>
          <a:prstGeom prst="rect">
            <a:avLst/>
          </a:prstGeom>
          <a:noFill/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300" y="2225675"/>
            <a:ext cx="3492500" cy="955675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2298700"/>
            <a:ext cx="3194050" cy="95726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230688"/>
            <a:ext cx="3408362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4500570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1719263" y="311150"/>
            <a:ext cx="6413500" cy="1420813"/>
            <a:chOff x="1083" y="196"/>
            <a:chExt cx="4040" cy="895"/>
          </a:xfrm>
        </p:grpSpPr>
        <p:pic>
          <p:nvPicPr>
            <p:cNvPr id="30723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3" y="196"/>
              <a:ext cx="4040" cy="895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226" y="326"/>
              <a:ext cx="3808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9588" y="469900"/>
            <a:ext cx="6400800" cy="785813"/>
          </a:xfrm>
          <a:prstGeom prst="rect">
            <a:avLst/>
          </a:prstGeom>
          <a:noFill/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285992"/>
            <a:ext cx="3163887" cy="955675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2357430"/>
            <a:ext cx="38576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самостоятельно, вне клеток хозяина</a:t>
            </a:r>
          </a:p>
        </p:txBody>
      </p: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0075" y="4230688"/>
            <a:ext cx="3151188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357694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792163" y="92075"/>
            <a:ext cx="7772400" cy="1706563"/>
            <a:chOff x="499" y="58"/>
            <a:chExt cx="4896" cy="1075"/>
          </a:xfrm>
        </p:grpSpPr>
        <p:pic>
          <p:nvPicPr>
            <p:cNvPr id="31747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99" y="58"/>
              <a:ext cx="4896" cy="1075"/>
            </a:xfrm>
            <a:prstGeom prst="rect">
              <a:avLst/>
            </a:prstGeom>
            <a:noFill/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664" y="214"/>
              <a:ext cx="4629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285728"/>
            <a:ext cx="76438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?</a:t>
            </a: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Наука, изучающая вирусы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называется -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413" y="2225675"/>
            <a:ext cx="3157537" cy="560388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2357430"/>
            <a:ext cx="350046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эпидемиология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4286256"/>
            <a:ext cx="314327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в) </a:t>
            </a:r>
            <a:r>
              <a:rPr lang="ru-RU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вирусология</a:t>
            </a:r>
            <a:endParaRPr lang="ru-RU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500570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124744"/>
            <a:ext cx="764386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   Синтез вирусного белка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осуществляется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284984"/>
            <a:ext cx="35719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а) 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на  собственных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рибосомах вируса</a:t>
            </a:r>
          </a:p>
        </p:txBody>
      </p:sp>
      <p:sp>
        <p:nvSpPr>
          <p:cNvPr id="15" name="Стрелка вниз 14"/>
          <p:cNvSpPr/>
          <p:nvPr/>
        </p:nvSpPr>
        <p:spPr>
          <a:xfrm rot="1498729">
            <a:off x="2185782" y="2752549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806032" y="261377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3140968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3538" y="3212976"/>
            <a:ext cx="350046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на рибосомах клетки-хозяина</a:t>
            </a:r>
          </a:p>
        </p:txBody>
      </p: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4221088"/>
            <a:ext cx="3346450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373216"/>
            <a:ext cx="1410053" cy="10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1835696" y="836712"/>
            <a:ext cx="5626968" cy="9894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Домашнее задание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9289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задание: написать памятки о профилактике различных видах  вирусных заболеваний.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мини-исследование по вопросу: почему то, что поражает компьютерные программы,  тоже назвали вирусом?</a:t>
            </a:r>
            <a:endParaRPr lang="ru-RU" sz="32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завершении нашего урока выскажите свое мнение о нем, о своем самочувствии на уроке, о своих товарищах и работе с ними. Можно воспользоваться подсказками: </a:t>
            </a:r>
          </a:p>
          <a:p>
            <a:pPr algn="just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я узнал …	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удивился …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я умею …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хотел бы 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иана\Рабочий стол\Открытый урок\Вирусы картинки\slide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84784"/>
            <a:ext cx="3888432" cy="43059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4932040" cy="611663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Любая форма жизни является уникальной, требует к себе уважения, независимо от ее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ценности для человека.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Всемирная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хартия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Генеральной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Ассамблеей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 (1982)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Согласно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статистическим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данным на 1 июня 2011  года из 6,8  млрд. человек, живущих на Земле примерно 34 млн. заражены ВИЧ. В Китае, например, около 86 тыс. чел больны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СПИДом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к концу года могут быть заражены ВИЧ около 700 тыс. чел. </a:t>
            </a:r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12 Say It_'s Not True[mp3lemon.net]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21288"/>
            <a:ext cx="520824" cy="52082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opedia.ru/uploads/1288205718_freddie_mercu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2704304" cy="3687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134076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Фредди</a:t>
            </a:r>
            <a:r>
              <a:rPr lang="ru-RU" sz="3600" b="1" dirty="0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Меркьюри</a:t>
            </a:r>
            <a:r>
              <a:rPr lang="ru-RU" sz="3600" b="1" dirty="0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солист  группы </a:t>
            </a:r>
            <a:r>
              <a:rPr lang="ru-RU" sz="3600" b="1" dirty="0" err="1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Queen</a:t>
            </a:r>
            <a:r>
              <a:rPr lang="ru-RU" sz="3600" b="1" dirty="0" smtClean="0">
                <a:ln w="1905">
                  <a:solidFill>
                    <a:srgbClr val="80DFE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ln w="1905">
                <a:solidFill>
                  <a:srgbClr val="80DFEC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356992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Умер 24 ноября 1991 года,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бронхиальной пневмонии, развившейся на фоне </a:t>
            </a:r>
            <a:r>
              <a:rPr lang="ru-RU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4337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6490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Вирусы – неклеточная</a:t>
            </a:r>
          </a:p>
          <a:p>
            <a:pPr algn="ctr"/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форма жизни</a:t>
            </a:r>
            <a:endParaRPr lang="ru-RU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09120"/>
            <a:ext cx="1866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836712"/>
            <a:ext cx="8352928" cy="3384376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F252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Проблемный вопрос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0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с вирусами – возбудителями заболеваний трудно вести борьбу и полностью их уничтожить?</a:t>
            </a:r>
            <a: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5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912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 состав, строение и особенности жизнедеятельности вирусов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История изучения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3" descr="C:\Documents and Settings\Диана\Рабочий стол\Открытый урок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0336" y="2204864"/>
            <a:ext cx="3517022" cy="417646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420888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9525" algn="ctr">
              <a:defRPr/>
            </a:pP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1852 году русский ботаник </a:t>
            </a:r>
          </a:p>
          <a:p>
            <a:pPr marL="274320" indent="-274320" algn="ctr">
              <a:defRPr/>
            </a:pP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Иосифович Ивановский  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инфекционный экстракт из растений табака, пораженных мозаичной болезнью.</a:t>
            </a:r>
            <a:endParaRPr lang="ru-RU" sz="2800" b="1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50" y="428625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История изучения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6" descr="Beijerin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268760"/>
            <a:ext cx="3224138" cy="4689502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700808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1898 году голландец  </a:t>
            </a:r>
            <a:r>
              <a:rPr lang="ru-RU" sz="28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Мартин </a:t>
            </a:r>
            <a:r>
              <a:rPr lang="ru-RU" sz="2800" b="1" cap="sm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Бейеринк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ввел термин </a:t>
            </a:r>
            <a:r>
              <a:rPr lang="ru-RU" sz="2800" b="1" i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«вирус», 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обозначить инфекционную природу определенных профильтрованных растительных жидкостей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Вирусология</a:t>
            </a:r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 наука о вирусах</a:t>
            </a:r>
          </a:p>
          <a:p>
            <a:pPr algn="ctr"/>
            <a:endParaRPr lang="ru-RU" dirty="0"/>
          </a:p>
        </p:txBody>
      </p:sp>
      <p:pic>
        <p:nvPicPr>
          <p:cNvPr id="4" name="Picture 3" descr="C:\Documents and Settings\Диана\Рабочий стол\Открытый урок\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060848"/>
            <a:ext cx="4032448" cy="39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795</Words>
  <Application>Microsoft Office PowerPoint</Application>
  <PresentationFormat>Экран (4:3)</PresentationFormat>
  <Paragraphs>160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История изучения вирусов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Способы передачи вирусов</vt:lpstr>
      <vt:lpstr>Слайд 17</vt:lpstr>
      <vt:lpstr>Многообразие вирусов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Власенко</cp:lastModifiedBy>
  <cp:revision>12</cp:revision>
  <dcterms:modified xsi:type="dcterms:W3CDTF">2014-11-18T10:04:36Z</dcterms:modified>
</cp:coreProperties>
</file>