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81" r:id="rId2"/>
    <p:sldId id="257" r:id="rId3"/>
    <p:sldId id="282" r:id="rId4"/>
    <p:sldId id="258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48FAA9-8423-415B-95C9-4E6E5B7503F1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F21614-6E80-4A68-957A-7BA6AB8DB9E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1819"/>
            <a:ext cx="4860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Методологическая роль лабораторных и практических работ по биологии в рамках ФГОС.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48064" y="4653136"/>
            <a:ext cx="3816424" cy="18002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биологии и экологии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№63 с УИП»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Саратова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Кузнецова Т.А.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3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Лабораторная работа</a:t>
            </a:r>
          </a:p>
          <a:p>
            <a:pPr algn="ctr"/>
            <a:r>
              <a:rPr lang="ru-RU" sz="2400" b="1" dirty="0" smtClean="0"/>
              <a:t>Выявление органических веществ</a:t>
            </a:r>
          </a:p>
          <a:p>
            <a:pPr algn="ctr"/>
            <a:r>
              <a:rPr lang="ru-RU" sz="2400" b="1" dirty="0" smtClean="0"/>
              <a:t>Цель работы: доказать, что в живых организмах содержатся различные органические вещества.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6" y="1916831"/>
            <a:ext cx="5688632" cy="482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 smtClean="0"/>
              <a:t>Обнаружение белка</a:t>
            </a:r>
          </a:p>
          <a:p>
            <a:r>
              <a:rPr lang="ru-RU" sz="1200" b="1" dirty="0" smtClean="0"/>
              <a:t>Оборудование: стакан с водой, пшеничная мука, марля, водный раствор йода, пипетка.</a:t>
            </a:r>
          </a:p>
          <a:p>
            <a:r>
              <a:rPr lang="ru-RU" sz="1200" b="1" dirty="0" smtClean="0"/>
              <a:t>Ход выполнения работы:</a:t>
            </a:r>
          </a:p>
          <a:p>
            <a:r>
              <a:rPr lang="ru-RU" sz="1200" b="1" dirty="0" smtClean="0"/>
              <a:t>- заверните муку в марлю и опустите её в стакан с водой;</a:t>
            </a:r>
          </a:p>
          <a:p>
            <a:r>
              <a:rPr lang="ru-RU" sz="1200" b="1" dirty="0" smtClean="0"/>
              <a:t>- промойте муку в воде и разверните марлю.</a:t>
            </a:r>
          </a:p>
          <a:p>
            <a:r>
              <a:rPr lang="ru-RU" sz="1200" b="1" dirty="0" smtClean="0"/>
              <a:t>Что вы обнаружили?__________________________________________________________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Это органическое вещество – ___________________________________________________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- добавьте в стакан раствор йода;</a:t>
            </a:r>
          </a:p>
          <a:p>
            <a:r>
              <a:rPr lang="ru-RU" sz="1200" b="1" dirty="0" smtClean="0"/>
              <a:t>- в стакан с чистой водой добавьте такое же количество водного раствора йода.</a:t>
            </a:r>
          </a:p>
          <a:p>
            <a:r>
              <a:rPr lang="ru-RU" sz="1200" b="1" dirty="0" smtClean="0"/>
              <a:t>Сравните цвет растворов в разных стаканах. О чем свидетельствует такое окрашивание?_________________________________________________________</a:t>
            </a:r>
          </a:p>
          <a:p>
            <a:r>
              <a:rPr lang="ru-RU" sz="1200" b="1" dirty="0" smtClean="0"/>
              <a:t>Сделайте вывод.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476" y="2731906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Обнаружение крахмала</a:t>
            </a:r>
          </a:p>
          <a:p>
            <a:endParaRPr lang="ru-RU" sz="1200" b="1" dirty="0"/>
          </a:p>
          <a:p>
            <a:r>
              <a:rPr lang="ru-RU" sz="1200" b="1" dirty="0"/>
              <a:t>Оборудование: клубень картофеля, водный раствор йода, пипетка.</a:t>
            </a:r>
          </a:p>
          <a:p>
            <a:endParaRPr lang="ru-RU" sz="1200" b="1" dirty="0"/>
          </a:p>
          <a:p>
            <a:r>
              <a:rPr lang="ru-RU" sz="1200" b="1" dirty="0"/>
              <a:t>Ход выполнения работы:</a:t>
            </a:r>
          </a:p>
          <a:p>
            <a:endParaRPr lang="ru-RU" sz="1200" b="1" dirty="0"/>
          </a:p>
          <a:p>
            <a:r>
              <a:rPr lang="ru-RU" sz="1200" b="1" dirty="0"/>
              <a:t>разрежьте клубень картофеля и капните на него немного водного раствора йода. Что произошло?______________________________________________________________</a:t>
            </a:r>
          </a:p>
          <a:p>
            <a:endParaRPr lang="ru-RU" sz="1200" b="1" dirty="0"/>
          </a:p>
          <a:p>
            <a:r>
              <a:rPr lang="ru-RU" sz="1200" b="1" dirty="0"/>
              <a:t>Значит, в клубне картофеля содержится _______________________________________</a:t>
            </a:r>
          </a:p>
          <a:p>
            <a:r>
              <a:rPr lang="ru-RU" sz="1200" b="1" dirty="0"/>
              <a:t>Сделайте вывод.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476" y="4725144"/>
            <a:ext cx="8757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Обнаружение жиров</a:t>
            </a:r>
          </a:p>
          <a:p>
            <a:endParaRPr lang="ru-RU" sz="1200" b="1" dirty="0"/>
          </a:p>
          <a:p>
            <a:r>
              <a:rPr lang="ru-RU" sz="1200" b="1" dirty="0"/>
              <a:t>Оборудование: семена подсолнечника, лист бумаги.</a:t>
            </a:r>
          </a:p>
          <a:p>
            <a:endParaRPr lang="ru-RU" sz="1200" b="1" dirty="0"/>
          </a:p>
          <a:p>
            <a:r>
              <a:rPr lang="ru-RU" sz="1200" b="1" dirty="0"/>
              <a:t>Ход выполнения работы:</a:t>
            </a:r>
          </a:p>
          <a:p>
            <a:endParaRPr lang="ru-RU" sz="1200" b="1" dirty="0"/>
          </a:p>
          <a:p>
            <a:r>
              <a:rPr lang="ru-RU" sz="1200" b="1" dirty="0"/>
              <a:t>- раздавите на листе бумаги семена подсолнечника. Что вы наблюдаете</a:t>
            </a:r>
            <a:r>
              <a:rPr lang="ru-RU" sz="1200" b="1" dirty="0" smtClean="0"/>
              <a:t>? ____________________________________________</a:t>
            </a:r>
            <a:endParaRPr lang="ru-RU" sz="1200" b="1" dirty="0"/>
          </a:p>
          <a:p>
            <a:endParaRPr lang="ru-RU" sz="1200" b="1" dirty="0"/>
          </a:p>
          <a:p>
            <a:r>
              <a:rPr lang="ru-RU" sz="1200" b="1" dirty="0" smtClean="0"/>
              <a:t>Сделайте </a:t>
            </a:r>
            <a:r>
              <a:rPr lang="ru-RU" sz="1200" b="1" dirty="0"/>
              <a:t>вывод.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75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7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Достоинства: </a:t>
            </a:r>
            <a:r>
              <a:rPr lang="ru-RU" b="1" dirty="0" smtClean="0"/>
              <a:t>ученики максимально активны и свободны на таких уроках, обучение носит поисковый характер, ребята в течение всего урока взаимодействуют друг с другом. Этот тип работы дает замечательные результаты, если учитель сумел заинтересовать ребят предложенной работой.</a:t>
            </a:r>
          </a:p>
          <a:p>
            <a:endParaRPr lang="ru-RU" b="1" dirty="0" smtClean="0"/>
          </a:p>
          <a:p>
            <a:r>
              <a:rPr lang="ru-RU" b="1" u="sng" dirty="0" smtClean="0"/>
              <a:t>Недостатки:</a:t>
            </a:r>
            <a:r>
              <a:rPr lang="ru-RU" b="1" dirty="0" smtClean="0"/>
              <a:t> слабые ученики могут «выпадать» из учебного процесса, надеясь, что другие выполнят работу за них. Кроме того ребята могут отвлекаться от выполнения заданий на обсуждение посторонних тем. 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414280" cy="4008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88639"/>
            <a:ext cx="9108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Выполнение лабораторных и практических работ является фундаментом изучения биологии в основной школе. Наблюдая явления, рассматривая организмы, проводя опыты, учащиеся извлекают полезную информацию самостоятельно. Это те знания, которым они доверяют, об этом же написано в учебнике и рассказывал учитель. В отдельных случаях, когда нельзя самим проверить информацию, учащиеся могут верить учителю на слово. Проведение лабораторных работ, постановка опытов, наблюдение развивают практическое мышление, требовательность к результатам работы. Умение проверять теорию практически, осмысливать и объективно оценивать информацию пригодится учащимся в их повседневной практической деятельности. Проведение лабораторных работ исследовательским методом развивает творческий потенциал учащихся.</a:t>
            </a: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24564"/>
            <a:ext cx="3600400" cy="415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Лабораторно-практическая деятельность учащихся </a:t>
            </a:r>
          </a:p>
          <a:p>
            <a:pPr algn="ctr"/>
            <a:r>
              <a:rPr lang="ru-RU" sz="2800" b="1" dirty="0" smtClean="0"/>
              <a:t>на уроках биологии  </a:t>
            </a:r>
          </a:p>
          <a:p>
            <a:pPr algn="ctr"/>
            <a:r>
              <a:rPr lang="ru-RU" sz="2800" b="1" dirty="0" smtClean="0"/>
              <a:t>в свете современных технологий.     </a:t>
            </a:r>
          </a:p>
          <a:p>
            <a:pPr algn="ctr"/>
            <a:endParaRPr lang="ru-RU" sz="2800" b="1" dirty="0" smtClean="0"/>
          </a:p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39802"/>
            <a:ext cx="6984776" cy="521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6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39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Применение виртуальных интерактивных лабораторных работ позволит не только проводить любые по сложности и доступности лабораторные работы, но и расширить их спектр. Обусловлено это отсутствием каких либо ограничений, налагаемых соображениями безопасности или экономической целесообразности. Выполненные в виде интерактивной мультипликации, ИЛР создаст у учащегося иллюзию реального исполнения заданий лабораторной работы. Полная свобода действий и возможность совершать ошибки поможет привить ученику исследовательские навыки и умение делать правильные выводы.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63494"/>
            <a:ext cx="5904656" cy="433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5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Цифровые лаборатории являются новым, современным оборудованием для проведения самых различных школьных исследований естественнонаучного направления. С их помощью можно проводить работы, как входящие в школьную программу, так и совершенно новые исследования. Применение лабораторий значительно повышает наглядность как в ходе самой работы, так и при обработке результатов благодаря новым измерительным приборам, входящим в комплект лаборатории  биологии-химии, (датчики освещенности, влажности, дыхания, концентрации кислорода, частоты сердечных сокращений, температуры, кислотности и пр.).</a:t>
            </a:r>
            <a:endParaRPr lang="ru-RU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7290"/>
            <a:ext cx="8928991" cy="3476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Науку развивает человеческая любознательность, и задача учителя состоит в том, чтобы школьники не только запоминали совокупность знаний, но и освоили  метод самостоятельного получения их в ходе лабораторных и практических работ.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49512"/>
            <a:ext cx="4392488" cy="292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30309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Лабораторно-практическая деятельность учащихся должна быть спланирована таким образом, чтобы отражался естественный ход приобретения ЗНАНИЙ, т.е. от ФАКТОВ, полученных в ходе проведения опыта, наблюдений, экспериментов, через обсуждение ГИПОТЕЗ к ЗНАНИЯМ.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5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ходе изучения биологии учащимся предлагаются различные по содержанию лабораторные и практические работы. В некоторых уже даются готовые результаты исследований, а задача учащихся состоит в том, чтобы объяснить их. Другая часть работ предполагает участие в исследовательской деятельности, где школьники могут получить или собрать результаты для последующего их объяснения. Иногда после постановки опыта и обсуждения возникают дополнительные вопросы, требующие разъяснения. Это и есть поле, где учащиеся могут проявить инициативу по приобретению знаний.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0" y="2494617"/>
            <a:ext cx="7200800" cy="410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уроках биологии лабораторные работы являются одной из форм активизации познавательной деятельности. Они позволяют учащимся осуществить необходимые наблюдения исследовательского характера за различными  биологическими объектами и процессами, провести анализ, сравнить, сделать вывод или обобщение. Важное значение для развития учащихся при выполнении лабораторных работ имеет вводная беседа учителя, в которой он определяет проблему и ставит цель. Учитель разъясняет ход лабораторной работы, раздает инструктивные карточки или задания, указывает на форму записи результатов наблюдений (текстовая запись, схема, таблица), ставит проблемные вопросы для выводов и обобщений.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29276"/>
            <a:ext cx="5616624" cy="404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Определенные сложности возникают при организации групповой работы, когда из-за нехватки материала разным группам приходится выполнять разные задания. В этом случае нецелесообразно инструктировать группы по очереди. Например, при изучении тканей учитель вначале рассказывает, как надо рассматривать эпителиальную, соединительную, мышечную ткани, и только потом объявляет, какая группа с какой тканью будет работать, и раздает соответствующие препараты, а также инструктивные карты. На работу с каждым препаратом следует отводить определенное время и следить, чтобы учащиеся успевали их рассмотреть. Обмен препаратами производится по команде учителя. Индивидуальную работу лучше организовать по инструктивным карточкам, которые должны не только содержать инструкцию по проведению работы, но и проверочные вопросы, на которые ученик отвечает в ходе опыта или после него.</a:t>
            </a:r>
            <a:endParaRPr lang="ru-R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421455"/>
            <a:ext cx="4248472" cy="329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Наличие в содержании инструкции проблемных вопросов позволяет активизировать познавательный интерес учащихся к исследовательской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558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Эффективность самостоятельной работы во многом зависит от качества руководства восприятием. Необходимо не только предоставить учащимся объект для работы, но и показать, что с ним нужно делать, научить наблюдать, составить программу наблюдений. Ознакомление учащихся с объектом должно идти от целого к частному, а затем опять возвращаться к целому на основе проведенных наблюдений. Инструктаж, проводимый перед началом самостоятельной работы, должен содержать ответы на следующие вопросы:</a:t>
            </a:r>
          </a:p>
          <a:p>
            <a:r>
              <a:rPr lang="ru-RU" sz="2400" b="1" dirty="0" smtClean="0"/>
              <a:t> - каковы цель и задачи лабораторной работы;</a:t>
            </a:r>
          </a:p>
          <a:p>
            <a:r>
              <a:rPr lang="ru-RU" sz="2400" b="1" dirty="0" smtClean="0"/>
              <a:t> - какие методы следует использовать и каков порядок проведения работы;</a:t>
            </a:r>
          </a:p>
          <a:p>
            <a:r>
              <a:rPr lang="ru-RU" sz="2400" b="1" dirty="0" smtClean="0"/>
              <a:t> - как нужно содержать в порядке рабочее место;</a:t>
            </a:r>
          </a:p>
          <a:p>
            <a:r>
              <a:rPr lang="ru-RU" sz="2400" b="1" dirty="0" smtClean="0"/>
              <a:t> - каковы требования техники безопасности при проведении работы;</a:t>
            </a:r>
          </a:p>
          <a:p>
            <a:r>
              <a:rPr lang="ru-RU" sz="2400" b="1" dirty="0" smtClean="0"/>
              <a:t> - как оформить результаты.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84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Лабораторные работы выполняются учащимися самостоятельно, однако на начальных этапах, а также при проведении сравнительно новых типов самостоятельных работ (например, определение растений) рекомендуется работу разбить на части. Перед началом каждой из них учитель дает пояснения, и работа выполняется фронтально. Целесообразно также активно проработать карточки-инструкции всем классом. Особое внимание следует уделить окончанию работы. За несколько минут до завершения работы учащихся следует предупредить, что время, отведенное на нее, заканчивается. Необходимо закончить оформление и привести в порядок рабочее место. Обязательно следует обсудить выполнение работы, сделать выводы. </a:t>
            </a:r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72211"/>
            <a:ext cx="4176464" cy="4059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Лабораторная работа – идеальный вариант для работы в группах в течение  урока. Групповая работа является очень эффективной. Хотелось бы поделиться опытом организации групповой работы. Главные признаки групповой работы:</a:t>
            </a:r>
          </a:p>
          <a:p>
            <a:endParaRPr lang="ru-RU" b="1" dirty="0" smtClean="0"/>
          </a:p>
          <a:p>
            <a:r>
              <a:rPr lang="ru-RU" b="1" dirty="0" smtClean="0"/>
              <a:t>1)   класс делится на группы для решения конкретных учебных задач;</a:t>
            </a:r>
          </a:p>
          <a:p>
            <a:endParaRPr lang="ru-RU" b="1" dirty="0" smtClean="0"/>
          </a:p>
          <a:p>
            <a:r>
              <a:rPr lang="ru-RU" b="1" dirty="0" smtClean="0"/>
              <a:t>2)   каждая группа получает определенное задание (либо одинаковое, либо различное) и выполняет его сообща;</a:t>
            </a:r>
          </a:p>
          <a:p>
            <a:endParaRPr lang="ru-RU" b="1" dirty="0" smtClean="0"/>
          </a:p>
          <a:p>
            <a:r>
              <a:rPr lang="ru-RU" b="1" dirty="0" smtClean="0"/>
              <a:t>3)   задания в группе выполняются таким способом, который позволяет активно участвовать каждому члену группы.</a:t>
            </a:r>
          </a:p>
          <a:p>
            <a:endParaRPr lang="ru-RU" b="1" dirty="0" smtClean="0"/>
          </a:p>
          <a:p>
            <a:r>
              <a:rPr lang="ru-RU" b="1" dirty="0" smtClean="0"/>
              <a:t>               Величина групп 3 – 4 человека в зависимости от размера класса. Состав группы не меняется на протяжении четверти, поэтому в группе не должно быть негативно настроенных друг к другу учащихся. Группы организуются таким образом: учитель выбирает 3 – 4 сильных учеников (по числу организуемых групп), они в свою очередь выбирают по одному человеку, с кем бы они хотели работать всю четверть; выбранные в свою очередь определяют, кого они хотят видеть в своей группе и т.д.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07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60647"/>
            <a:ext cx="9108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Тема урока: «Химический состав клетки».</a:t>
            </a:r>
          </a:p>
          <a:p>
            <a:pPr algn="ctr"/>
            <a:r>
              <a:rPr lang="ru-RU" sz="1600" b="1" dirty="0" smtClean="0"/>
              <a:t> На перемене учитель с дежурными учениками готовит кабинет к работе: сдвигают столы по два, квадратом, в центре выставляют все необходимое оборудование, редкие реактивы, объекты и т.п. выставляют на отдельный стол. Раздают инструктивные карты, в которых содержится руководство по проведению работы, а также вопросы, позволяющие сделать вывод. Задания ребята выполняют в произвольном порядке, но к концу урока все должны закончить работу. За 10 минут до конца урока учитель вызывает по одному представителю от группы и просит рассказать о проведенных опытах (первая группа рассказывает об обнаружении белка, вторая – о крахмале и т.д.). Оценка выставляется всей группе.</a:t>
            </a:r>
            <a:endParaRPr lang="ru-R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70567"/>
            <a:ext cx="5112568" cy="3968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137</TotalTime>
  <Words>1451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Презентацию подготовила учитель биологии и экологии МОУ «СОШ №63 с УИП» г. Саратова Кузнецова Т.А.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17</cp:revision>
  <dcterms:created xsi:type="dcterms:W3CDTF">2013-04-07T15:19:07Z</dcterms:created>
  <dcterms:modified xsi:type="dcterms:W3CDTF">2014-11-20T13:49:14Z</dcterms:modified>
</cp:coreProperties>
</file>