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1" r:id="rId6"/>
    <p:sldId id="263" r:id="rId7"/>
    <p:sldId id="264" r:id="rId8"/>
    <p:sldId id="267" r:id="rId9"/>
    <p:sldId id="262" r:id="rId10"/>
    <p:sldId id="265" r:id="rId11"/>
    <p:sldId id="266" r:id="rId12"/>
    <p:sldId id="268" r:id="rId13"/>
    <p:sldId id="269" r:id="rId14"/>
    <p:sldId id="270" r:id="rId15"/>
    <p:sldId id="271" r:id="rId16"/>
    <p:sldId id="272"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9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02.06.2012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02.06.2012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02.06.2012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02.06.2012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02.06.2012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5B106E36-FD25-4E2D-B0AA-010F637433A0}" type="datetimeFigureOut">
              <a:rPr lang="ru-RU" smtClean="0"/>
              <a:pPr/>
              <a:t>02.06.2012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02.06.2012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B106E36-FD25-4E2D-B0AA-010F637433A0}" type="datetimeFigureOut">
              <a:rPr lang="ru-RU" smtClean="0"/>
              <a:pPr/>
              <a:t>02.06.2012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B106E36-FD25-4E2D-B0AA-010F637433A0}" type="datetimeFigureOut">
              <a:rPr lang="ru-RU" smtClean="0"/>
              <a:pPr/>
              <a:t>02.06.2012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B106E36-FD25-4E2D-B0AA-010F637433A0}" type="datetimeFigureOut">
              <a:rPr lang="ru-RU" smtClean="0"/>
              <a:pPr/>
              <a:t>02.06.2012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02.06.2012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B106E36-FD25-4E2D-B0AA-010F637433A0}" type="datetimeFigureOut">
              <a:rPr lang="ru-RU" smtClean="0"/>
              <a:pPr/>
              <a:t>02.06.2012</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25C68B6-61C2-468F-89AB-4B9F7531AA68}"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interfax-russia.ru/main.asp?id=286901" TargetMode="External"/><Relationship Id="rId2" Type="http://schemas.openxmlformats.org/officeDocument/2006/relationships/hyperlink" Target="http://www.interfax-russia.ru/main.asp?id=286771" TargetMode="Externa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olympic.org/news?articlenewsgroup=-1&amp;articleid=149611&amp;searchpageipp=10&amp;searchpage=1" TargetMode="Externa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Рабочий стол\b_477045.jpg"/>
          <p:cNvPicPr>
            <a:picLocks noChangeAspect="1" noChangeArrowheads="1"/>
          </p:cNvPicPr>
          <p:nvPr/>
        </p:nvPicPr>
        <p:blipFill>
          <a:blip r:embed="rId2" cstate="print"/>
          <a:srcRect/>
          <a:stretch>
            <a:fillRect/>
          </a:stretch>
        </p:blipFill>
        <p:spPr bwMode="auto">
          <a:xfrm>
            <a:off x="285720" y="2000240"/>
            <a:ext cx="5576559" cy="37862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Заголовок 1"/>
          <p:cNvSpPr txBox="1">
            <a:spLocks/>
          </p:cNvSpPr>
          <p:nvPr/>
        </p:nvSpPr>
        <p:spPr>
          <a:xfrm>
            <a:off x="1928794" y="5715000"/>
            <a:ext cx="6429420" cy="1143000"/>
          </a:xfrm>
          <a:prstGeom prst="rect">
            <a:avLst/>
          </a:prstGeom>
        </p:spPr>
        <p:txBody>
          <a:bodyPr vert="horz" lIns="45720" rIns="45720" anchor="t">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ru-RU" sz="2000" b="1" cap="all" dirty="0" smtClean="0">
                <a:ln w="5000" cmpd="sng">
                  <a:solidFill>
                    <a:schemeClr val="accent1">
                      <a:tint val="80000"/>
                      <a:shade val="99000"/>
                      <a:satMod val="500000"/>
                    </a:schemeClr>
                  </a:solidFill>
                  <a:prstDash val="solid"/>
                </a:ln>
                <a:solidFill>
                  <a:schemeClr val="tx2">
                    <a:lumMod val="50000"/>
                  </a:schemeClr>
                </a:solidFill>
                <a:effectLst>
                  <a:outerShdw blurRad="50800" dist="38100" dir="5400000" algn="t" rotWithShape="0">
                    <a:prstClr val="black">
                      <a:alpha val="50000"/>
                    </a:prstClr>
                  </a:outerShdw>
                </a:effectLst>
                <a:latin typeface="+mj-lt"/>
                <a:ea typeface="+mj-ea"/>
                <a:cs typeface="+mj-cs"/>
              </a:rPr>
              <a:t>Асеева Марина  </a:t>
            </a:r>
            <a:r>
              <a:rPr lang="ru-RU" sz="2000" b="1" cap="all" dirty="0" smtClean="0">
                <a:ln w="5000" cmpd="sng">
                  <a:solidFill>
                    <a:schemeClr val="accent1">
                      <a:tint val="80000"/>
                      <a:shade val="99000"/>
                      <a:satMod val="500000"/>
                    </a:schemeClr>
                  </a:solidFill>
                  <a:prstDash val="solid"/>
                </a:ln>
                <a:solidFill>
                  <a:schemeClr val="tx2">
                    <a:lumMod val="50000"/>
                  </a:schemeClr>
                </a:solidFill>
                <a:effectLst>
                  <a:outerShdw blurRad="50800" dist="38100" dir="5400000" algn="t" rotWithShape="0">
                    <a:prstClr val="black">
                      <a:alpha val="50000"/>
                    </a:prstClr>
                  </a:outerShdw>
                </a:effectLst>
                <a:latin typeface="+mj-lt"/>
                <a:ea typeface="+mj-ea"/>
                <a:cs typeface="+mj-cs"/>
              </a:rPr>
              <a:t>Владимировна, </a:t>
            </a:r>
            <a:r>
              <a:rPr lang="ru-RU" sz="2000" b="1" cap="all" dirty="0" smtClean="0">
                <a:ln w="5000" cmpd="sng">
                  <a:solidFill>
                    <a:schemeClr val="accent1">
                      <a:tint val="80000"/>
                      <a:shade val="99000"/>
                      <a:satMod val="500000"/>
                    </a:schemeClr>
                  </a:solidFill>
                  <a:prstDash val="solid"/>
                </a:ln>
                <a:solidFill>
                  <a:schemeClr val="tx2">
                    <a:lumMod val="50000"/>
                  </a:schemeClr>
                </a:solidFill>
                <a:effectLst>
                  <a:outerShdw blurRad="50800" dist="38100" dir="5400000" algn="t" rotWithShape="0">
                    <a:prstClr val="black">
                      <a:alpha val="50000"/>
                    </a:prstClr>
                  </a:outerShdw>
                </a:effectLst>
                <a:latin typeface="+mj-lt"/>
                <a:ea typeface="+mj-ea"/>
                <a:cs typeface="+mj-cs"/>
              </a:rPr>
              <a:t>учитель физической культуры МБОУ – СОШ № 19</a:t>
            </a:r>
          </a:p>
          <a:p>
            <a:pPr marL="0" marR="0" lvl="0" indent="0" algn="r" defTabSz="914400" rtl="0" eaLnBrk="1" fontAlgn="auto" latinLnBrk="0" hangingPunct="1">
              <a:lnSpc>
                <a:spcPct val="100000"/>
              </a:lnSpc>
              <a:spcBef>
                <a:spcPct val="0"/>
              </a:spcBef>
              <a:spcAft>
                <a:spcPts val="0"/>
              </a:spcAft>
              <a:buClrTx/>
              <a:buSzTx/>
              <a:buFontTx/>
              <a:buNone/>
              <a:tabLst/>
              <a:defRPr/>
            </a:pPr>
            <a:r>
              <a:rPr lang="ru-RU" sz="2000" b="1" cap="all" dirty="0" smtClean="0">
                <a:ln w="5000" cmpd="sng">
                  <a:solidFill>
                    <a:schemeClr val="accent1">
                      <a:tint val="80000"/>
                      <a:shade val="99000"/>
                      <a:satMod val="500000"/>
                    </a:schemeClr>
                  </a:solidFill>
                  <a:prstDash val="solid"/>
                </a:ln>
                <a:solidFill>
                  <a:schemeClr val="tx2">
                    <a:lumMod val="50000"/>
                  </a:schemeClr>
                </a:solidFill>
                <a:effectLst>
                  <a:outerShdw blurRad="50800" dist="38100" dir="5400000" algn="t" rotWithShape="0">
                    <a:prstClr val="black">
                      <a:alpha val="50000"/>
                    </a:prstClr>
                  </a:outerShdw>
                </a:effectLst>
                <a:latin typeface="+mj-lt"/>
                <a:ea typeface="+mj-ea"/>
                <a:cs typeface="+mj-cs"/>
              </a:rPr>
              <a:t> г. Армавир, Краснодарский край</a:t>
            </a:r>
            <a:r>
              <a:rPr kumimoji="0" lang="ru-RU" sz="2000" b="1" i="0" u="none" strike="noStrike" kern="1200" cap="all" spc="0" normalizeH="0" baseline="0" noProof="0" dirty="0" smtClean="0">
                <a:ln w="5000" cmpd="sng">
                  <a:solidFill>
                    <a:schemeClr val="accent1">
                      <a:tint val="80000"/>
                      <a:shade val="99000"/>
                      <a:satMod val="500000"/>
                    </a:schemeClr>
                  </a:solidFill>
                  <a:prstDash val="solid"/>
                </a:ln>
                <a:solidFill>
                  <a:schemeClr val="tx2">
                    <a:lumMod val="50000"/>
                  </a:schemeClr>
                </a:solidFill>
                <a:effectLst>
                  <a:outerShdw blurRad="50800" dist="38100" dir="5400000" algn="t" rotWithShape="0">
                    <a:prstClr val="black">
                      <a:alpha val="50000"/>
                    </a:prstClr>
                  </a:outerShdw>
                </a:effectLst>
                <a:uLnTx/>
                <a:uFillTx/>
                <a:latin typeface="+mj-lt"/>
                <a:ea typeface="+mj-ea"/>
                <a:cs typeface="+mj-cs"/>
              </a:rPr>
              <a:t> </a:t>
            </a:r>
            <a:endParaRPr kumimoji="0" lang="ru-RU" sz="2000" b="1" i="0" u="none" strike="noStrike" kern="1200" cap="all" spc="0" normalizeH="0" baseline="0" noProof="0" dirty="0">
              <a:ln w="5000" cmpd="sng">
                <a:solidFill>
                  <a:schemeClr val="accent1">
                    <a:tint val="80000"/>
                    <a:shade val="99000"/>
                    <a:satMod val="500000"/>
                  </a:schemeClr>
                </a:solidFill>
                <a:prstDash val="solid"/>
              </a:ln>
              <a:solidFill>
                <a:schemeClr val="tx2">
                  <a:lumMod val="50000"/>
                </a:schemeClr>
              </a:solidFill>
              <a:effectLst>
                <a:outerShdw blurRad="50800" dist="38100" dir="5400000" algn="t" rotWithShape="0">
                  <a:prstClr val="black">
                    <a:alpha val="50000"/>
                  </a:prstClr>
                </a:outerShdw>
              </a:effectLst>
              <a:uLnTx/>
              <a:uFillTx/>
              <a:latin typeface="+mj-lt"/>
              <a:ea typeface="+mj-ea"/>
              <a:cs typeface="+mj-cs"/>
            </a:endParaRPr>
          </a:p>
        </p:txBody>
      </p:sp>
      <p:sp>
        <p:nvSpPr>
          <p:cNvPr id="2" name="Заголовок 1"/>
          <p:cNvSpPr>
            <a:spLocks noGrp="1"/>
          </p:cNvSpPr>
          <p:nvPr>
            <p:ph type="ctrTitle"/>
          </p:nvPr>
        </p:nvSpPr>
        <p:spPr>
          <a:xfrm>
            <a:off x="714348" y="500042"/>
            <a:ext cx="8215370" cy="3500462"/>
          </a:xfrm>
        </p:spPr>
        <p:txBody>
          <a:bodyPr>
            <a:normAutofit/>
          </a:bodyPr>
          <a:lstStyle/>
          <a:p>
            <a:r>
              <a:rPr lang="ru-RU" b="1" dirty="0" smtClean="0">
                <a:solidFill>
                  <a:schemeClr val="tx2">
                    <a:lumMod val="50000"/>
                  </a:schemeClr>
                </a:solidFill>
              </a:rPr>
              <a:t>Огонь Первой молодежной зимней Олимпиады</a:t>
            </a:r>
            <a:r>
              <a:rPr lang="ru-RU" b="1" dirty="0" smtClean="0"/>
              <a:t/>
            </a:r>
            <a:br>
              <a:rPr lang="ru-RU" b="1" dirty="0" smtClean="0"/>
            </a:br>
            <a:r>
              <a:rPr lang="ru-RU" b="1" dirty="0" smtClean="0"/>
              <a:t/>
            </a:r>
            <a:br>
              <a:rPr lang="ru-RU" b="1" dirty="0" smtClean="0"/>
            </a:br>
            <a:endParaRPr lang="ru-RU" dirty="0"/>
          </a:p>
        </p:txBody>
      </p:sp>
    </p:spTree>
  </p:cSld>
  <p:clrMapOvr>
    <a:masterClrMapping/>
  </p:clrMapOvr>
  <p:transition spd="med">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5329246" cy="6395040"/>
          </a:xfrm>
        </p:spPr>
        <p:txBody>
          <a:bodyPr>
            <a:noAutofit/>
          </a:bodyPr>
          <a:lstStyle/>
          <a:p>
            <a:r>
              <a:rPr lang="ru-RU" sz="1800" dirty="0" smtClean="0">
                <a:solidFill>
                  <a:schemeClr val="tx2">
                    <a:lumMod val="50000"/>
                  </a:schemeClr>
                </a:solidFill>
              </a:rPr>
              <a:t/>
            </a:r>
            <a:br>
              <a:rPr lang="ru-RU" sz="1800" dirty="0" smtClean="0">
                <a:solidFill>
                  <a:schemeClr val="tx2">
                    <a:lumMod val="50000"/>
                  </a:schemeClr>
                </a:solidFill>
              </a:rPr>
            </a:br>
            <a:r>
              <a:rPr lang="ru-RU" sz="1800" dirty="0" smtClean="0">
                <a:solidFill>
                  <a:schemeClr val="tx2">
                    <a:lumMod val="50000"/>
                  </a:schemeClr>
                </a:solidFill>
              </a:rPr>
              <a:t>После </a:t>
            </a:r>
            <a:r>
              <a:rPr lang="ru-RU" sz="1800" dirty="0" smtClean="0">
                <a:solidFill>
                  <a:schemeClr val="tx2">
                    <a:lumMod val="50000"/>
                  </a:schemeClr>
                </a:solidFill>
              </a:rPr>
              <a:t>открытия Олимпиады российские хоккеисты сразились с командой Канады, обыграв ее со счетом 4:3. Заброшенными шайбами отметились Александр </a:t>
            </a:r>
            <a:r>
              <a:rPr lang="ru-RU" sz="1800" dirty="0" err="1" smtClean="0">
                <a:solidFill>
                  <a:schemeClr val="tx2">
                    <a:lumMod val="50000"/>
                  </a:schemeClr>
                </a:solidFill>
              </a:rPr>
              <a:t>Протапович</a:t>
            </a:r>
            <a:r>
              <a:rPr lang="ru-RU" sz="1800" dirty="0" smtClean="0">
                <a:solidFill>
                  <a:schemeClr val="tx2">
                    <a:lumMod val="50000"/>
                  </a:schemeClr>
                </a:solidFill>
              </a:rPr>
              <a:t>, Егор Цветков, Максим Лазарев и Даниил </a:t>
            </a:r>
            <a:r>
              <a:rPr lang="ru-RU" sz="1800" dirty="0" err="1" smtClean="0">
                <a:solidFill>
                  <a:schemeClr val="tx2">
                    <a:lumMod val="50000"/>
                  </a:schemeClr>
                </a:solidFill>
              </a:rPr>
              <a:t>Вовченко</a:t>
            </a:r>
            <a:r>
              <a:rPr lang="ru-RU" sz="1800" dirty="0" smtClean="0">
                <a:solidFill>
                  <a:schemeClr val="tx2">
                    <a:lumMod val="50000"/>
                  </a:schemeClr>
                </a:solidFill>
              </a:rPr>
              <a:t>. Голкипер Сергей Коробов отразил 20 бросков и стал одним из самых ярких игроков встречи.</a:t>
            </a:r>
            <a:r>
              <a:rPr lang="en-US" sz="1800" dirty="0" smtClean="0">
                <a:solidFill>
                  <a:schemeClr val="tx2">
                    <a:lumMod val="50000"/>
                  </a:schemeClr>
                </a:solidFill>
              </a:rPr>
              <a:t/>
            </a:r>
            <a:br>
              <a:rPr lang="en-US" sz="1800" dirty="0" smtClean="0">
                <a:solidFill>
                  <a:schemeClr val="tx2">
                    <a:lumMod val="50000"/>
                  </a:schemeClr>
                </a:solidFill>
              </a:rPr>
            </a:br>
            <a:r>
              <a:rPr lang="ru-RU" sz="1800" dirty="0" smtClean="0">
                <a:solidFill>
                  <a:schemeClr val="tx2">
                    <a:lumMod val="50000"/>
                  </a:schemeClr>
                </a:solidFill>
              </a:rPr>
              <a:t>Первое золото в "копилку" российской сборной принесла </a:t>
            </a:r>
            <a:r>
              <a:rPr lang="ru-RU" sz="1800" dirty="0" err="1" smtClean="0">
                <a:solidFill>
                  <a:schemeClr val="tx2">
                    <a:lumMod val="50000"/>
                  </a:schemeClr>
                </a:solidFill>
              </a:rPr>
              <a:t>биатлонистка</a:t>
            </a:r>
            <a:r>
              <a:rPr lang="ru-RU" sz="1800" dirty="0" smtClean="0">
                <a:solidFill>
                  <a:schemeClr val="tx2">
                    <a:lumMod val="50000"/>
                  </a:schemeClr>
                </a:solidFill>
              </a:rPr>
              <a:t> </a:t>
            </a:r>
            <a:r>
              <a:rPr lang="ru-RU" sz="1800" dirty="0" err="1" smtClean="0">
                <a:solidFill>
                  <a:schemeClr val="tx2">
                    <a:lumMod val="50000"/>
                  </a:schemeClr>
                </a:solidFill>
              </a:rPr>
              <a:t>Ульяна</a:t>
            </a:r>
            <a:r>
              <a:rPr lang="ru-RU" sz="1800" dirty="0" smtClean="0">
                <a:solidFill>
                  <a:schemeClr val="tx2">
                    <a:lumMod val="50000"/>
                  </a:schemeClr>
                </a:solidFill>
              </a:rPr>
              <a:t> </a:t>
            </a:r>
            <a:r>
              <a:rPr lang="ru-RU" sz="1800" dirty="0" err="1" smtClean="0">
                <a:solidFill>
                  <a:schemeClr val="tx2">
                    <a:lumMod val="50000"/>
                  </a:schemeClr>
                </a:solidFill>
              </a:rPr>
              <a:t>Кайшева</a:t>
            </a:r>
            <a:r>
              <a:rPr lang="ru-RU" sz="1800" dirty="0" smtClean="0">
                <a:solidFill>
                  <a:schemeClr val="tx2">
                    <a:lumMod val="50000"/>
                  </a:schemeClr>
                </a:solidFill>
              </a:rPr>
              <a:t>, которой не было равных в гонке на 7,5 км. Спортсменка финишировала со временем 26 мин. 1,3 сек., обогнав немку Франциску </a:t>
            </a:r>
            <a:r>
              <a:rPr lang="ru-RU" sz="1800" dirty="0" err="1" smtClean="0">
                <a:solidFill>
                  <a:schemeClr val="tx2">
                    <a:lumMod val="50000"/>
                  </a:schemeClr>
                </a:solidFill>
              </a:rPr>
              <a:t>Пройс</a:t>
            </a:r>
            <a:r>
              <a:rPr lang="ru-RU" sz="1800" dirty="0" smtClean="0">
                <a:solidFill>
                  <a:schemeClr val="tx2">
                    <a:lumMod val="50000"/>
                  </a:schemeClr>
                </a:solidFill>
              </a:rPr>
              <a:t> на 28 сек. и представительницу Казахстана Галину Вишневскую на 1 мин. 43 сек.</a:t>
            </a:r>
            <a:br>
              <a:rPr lang="ru-RU" sz="1800" dirty="0" smtClean="0">
                <a:solidFill>
                  <a:schemeClr val="tx2">
                    <a:lumMod val="50000"/>
                  </a:schemeClr>
                </a:solidFill>
              </a:rPr>
            </a:br>
            <a:r>
              <a:rPr lang="ru-RU" sz="1800" dirty="0" smtClean="0">
                <a:solidFill>
                  <a:schemeClr val="tx2">
                    <a:lumMod val="50000"/>
                  </a:schemeClr>
                </a:solidFill>
              </a:rPr>
              <a:t>Вторую золотую медаль завоевала лыжница Анастасия Седова в индивидуальной гонке на 5 км классическим стилем – она пересекла финишную черту уже через 14 мин. 18 сек. Второй пришла словенка </a:t>
            </a:r>
            <a:r>
              <a:rPr lang="ru-RU" sz="1800" dirty="0" err="1" smtClean="0">
                <a:solidFill>
                  <a:schemeClr val="tx2">
                    <a:lumMod val="50000"/>
                  </a:schemeClr>
                </a:solidFill>
              </a:rPr>
              <a:t>Анамарья</a:t>
            </a:r>
            <a:r>
              <a:rPr lang="ru-RU" sz="1800" dirty="0" smtClean="0">
                <a:solidFill>
                  <a:schemeClr val="tx2">
                    <a:lumMod val="50000"/>
                  </a:schemeClr>
                </a:solidFill>
              </a:rPr>
              <a:t> </a:t>
            </a:r>
            <a:r>
              <a:rPr lang="ru-RU" sz="1800" dirty="0" err="1" smtClean="0">
                <a:solidFill>
                  <a:schemeClr val="tx2">
                    <a:lumMod val="50000"/>
                  </a:schemeClr>
                </a:solidFill>
              </a:rPr>
              <a:t>Лампик</a:t>
            </a:r>
            <a:r>
              <a:rPr lang="ru-RU" sz="1800" dirty="0" smtClean="0">
                <a:solidFill>
                  <a:schemeClr val="tx2">
                    <a:lumMod val="50000"/>
                  </a:schemeClr>
                </a:solidFill>
              </a:rPr>
              <a:t>, отставшая от Седовой на 19,7 сек. Третье место досталось Лее </a:t>
            </a:r>
            <a:r>
              <a:rPr lang="ru-RU" sz="1800" dirty="0" err="1" smtClean="0">
                <a:solidFill>
                  <a:schemeClr val="tx2">
                    <a:lumMod val="50000"/>
                  </a:schemeClr>
                </a:solidFill>
              </a:rPr>
              <a:t>Энфальт</a:t>
            </a:r>
            <a:r>
              <a:rPr lang="ru-RU" sz="1800" dirty="0" smtClean="0">
                <a:solidFill>
                  <a:schemeClr val="tx2">
                    <a:lumMod val="50000"/>
                  </a:schemeClr>
                </a:solidFill>
              </a:rPr>
              <a:t> (+57,8 сек.), которая также выступает за сборную Словении.</a:t>
            </a:r>
            <a:br>
              <a:rPr lang="ru-RU" sz="1800" dirty="0" smtClean="0">
                <a:solidFill>
                  <a:schemeClr val="tx2">
                    <a:lumMod val="50000"/>
                  </a:schemeClr>
                </a:solidFill>
              </a:rPr>
            </a:br>
            <a:endParaRPr lang="ru-RU" sz="1800" dirty="0">
              <a:solidFill>
                <a:schemeClr val="tx2">
                  <a:lumMod val="50000"/>
                </a:schemeClr>
              </a:solidFill>
            </a:endParaRPr>
          </a:p>
        </p:txBody>
      </p:sp>
      <p:pic>
        <p:nvPicPr>
          <p:cNvPr id="8194" name="Picture 2" descr="C:\Documents and Settings\Admin\Рабочий стол\183749086.jpg"/>
          <p:cNvPicPr>
            <a:picLocks noChangeAspect="1" noChangeArrowheads="1"/>
          </p:cNvPicPr>
          <p:nvPr/>
        </p:nvPicPr>
        <p:blipFill>
          <a:blip r:embed="rId2" cstate="print"/>
          <a:srcRect/>
          <a:stretch>
            <a:fillRect/>
          </a:stretch>
        </p:blipFill>
        <p:spPr bwMode="auto">
          <a:xfrm>
            <a:off x="5786446" y="1071546"/>
            <a:ext cx="3058457" cy="4594221"/>
          </a:xfrm>
          <a:prstGeom prst="rect">
            <a:avLst/>
          </a:prstGeom>
          <a:noFill/>
        </p:spPr>
      </p:pic>
    </p:spTree>
  </p:cSld>
  <p:clrMapOvr>
    <a:masterClrMapping/>
  </p:clrMapOvr>
  <p:transition spd="med">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85728"/>
            <a:ext cx="5486342" cy="6155076"/>
          </a:xfrm>
        </p:spPr>
        <p:txBody>
          <a:bodyPr>
            <a:normAutofit fontScale="90000"/>
          </a:bodyPr>
          <a:lstStyle/>
          <a:p>
            <a:pPr algn="l"/>
            <a:r>
              <a:rPr lang="ru-RU" sz="2000" dirty="0" smtClean="0">
                <a:solidFill>
                  <a:schemeClr val="tx2">
                    <a:lumMod val="50000"/>
                  </a:schemeClr>
                </a:solidFill>
              </a:rPr>
              <a:t>Третью золотую медаль 17 января выиграл лыжник Александр Селянинов, сумевший преодолеть 10 км за 29 мин. 28,8 сек. "Серебро" ушло японцу </a:t>
            </a:r>
            <a:r>
              <a:rPr lang="ru-RU" sz="2000" dirty="0" err="1" smtClean="0">
                <a:solidFill>
                  <a:schemeClr val="tx2">
                    <a:lumMod val="50000"/>
                  </a:schemeClr>
                </a:solidFill>
              </a:rPr>
              <a:t>Кентаро</a:t>
            </a:r>
            <a:r>
              <a:rPr lang="ru-RU" sz="2000" dirty="0" smtClean="0">
                <a:solidFill>
                  <a:schemeClr val="tx2">
                    <a:lumMod val="50000"/>
                  </a:schemeClr>
                </a:solidFill>
              </a:rPr>
              <a:t> </a:t>
            </a:r>
            <a:r>
              <a:rPr lang="ru-RU" sz="2000" dirty="0" err="1" smtClean="0">
                <a:solidFill>
                  <a:schemeClr val="tx2">
                    <a:lumMod val="50000"/>
                  </a:schemeClr>
                </a:solidFill>
              </a:rPr>
              <a:t>Исикава</a:t>
            </a:r>
            <a:r>
              <a:rPr lang="ru-RU" sz="2000" dirty="0" smtClean="0">
                <a:solidFill>
                  <a:schemeClr val="tx2">
                    <a:lumMod val="50000"/>
                  </a:schemeClr>
                </a:solidFill>
              </a:rPr>
              <a:t>, проигравшему россиянину 11,4 сек., "бронза" досталась </a:t>
            </a:r>
            <a:r>
              <a:rPr lang="ru-RU" sz="2000" dirty="0" err="1" smtClean="0">
                <a:solidFill>
                  <a:schemeClr val="tx2">
                    <a:lumMod val="50000"/>
                  </a:schemeClr>
                </a:solidFill>
              </a:rPr>
              <a:t>казахстанцу</a:t>
            </a:r>
            <a:r>
              <a:rPr lang="ru-RU" sz="2000" dirty="0" smtClean="0">
                <a:solidFill>
                  <a:schemeClr val="tx2">
                    <a:lumMod val="50000"/>
                  </a:schemeClr>
                </a:solidFill>
              </a:rPr>
              <a:t> Сергею Малышеву, который пришел через 28 сек. после победителя.</a:t>
            </a:r>
            <a:br>
              <a:rPr lang="ru-RU" sz="2000" dirty="0" smtClean="0">
                <a:solidFill>
                  <a:schemeClr val="tx2">
                    <a:lumMod val="50000"/>
                  </a:schemeClr>
                </a:solidFill>
              </a:rPr>
            </a:br>
            <a:r>
              <a:rPr lang="ru-RU" sz="2000" dirty="0" smtClean="0">
                <a:solidFill>
                  <a:schemeClr val="tx2">
                    <a:lumMod val="50000"/>
                  </a:schemeClr>
                </a:solidFill>
              </a:rPr>
              <a:t>18 января "золото" </a:t>
            </a:r>
            <a:r>
              <a:rPr lang="ru-RU" sz="2000" u="sng" dirty="0" smtClean="0">
                <a:solidFill>
                  <a:schemeClr val="tx2">
                    <a:lumMod val="50000"/>
                  </a:schemeClr>
                </a:solidFill>
                <a:hlinkClick r:id="rId2"/>
              </a:rPr>
              <a:t>выиграли</a:t>
            </a:r>
            <a:r>
              <a:rPr lang="ru-RU" sz="2000" dirty="0" smtClean="0">
                <a:solidFill>
                  <a:schemeClr val="tx2">
                    <a:lumMod val="50000"/>
                  </a:schemeClr>
                </a:solidFill>
              </a:rPr>
              <a:t> российские лыжники Андрей Селянинов и Анастасия </a:t>
            </a:r>
            <a:r>
              <a:rPr lang="ru-RU" sz="2000" dirty="0" err="1" smtClean="0">
                <a:solidFill>
                  <a:schemeClr val="tx2">
                    <a:lumMod val="50000"/>
                  </a:schemeClr>
                </a:solidFill>
              </a:rPr>
              <a:t>Садова</a:t>
            </a:r>
            <a:r>
              <a:rPr lang="ru-RU" sz="2000" dirty="0" smtClean="0">
                <a:solidFill>
                  <a:schemeClr val="tx2">
                    <a:lumMod val="50000"/>
                  </a:schemeClr>
                </a:solidFill>
              </a:rPr>
              <a:t>. </a:t>
            </a:r>
            <a:r>
              <a:rPr lang="ru-RU" sz="2000" u="sng" dirty="0" smtClean="0">
                <a:solidFill>
                  <a:schemeClr val="tx2">
                    <a:lumMod val="50000"/>
                  </a:schemeClr>
                </a:solidFill>
                <a:hlinkClick r:id="rId3"/>
              </a:rPr>
              <a:t>Отличились фигуристы Анна Яновская и Сергей Мозгов</a:t>
            </a:r>
            <a:r>
              <a:rPr lang="ru-RU" sz="2000" dirty="0" smtClean="0">
                <a:solidFill>
                  <a:schemeClr val="tx2">
                    <a:lumMod val="50000"/>
                  </a:schemeClr>
                </a:solidFill>
              </a:rPr>
              <a:t>, которые выступают в паре, и </a:t>
            </a:r>
            <a:r>
              <a:rPr lang="ru-RU" sz="2000" dirty="0" err="1" smtClean="0">
                <a:solidFill>
                  <a:schemeClr val="tx2">
                    <a:lumMod val="50000"/>
                  </a:schemeClr>
                </a:solidFill>
              </a:rPr>
              <a:t>одиночница</a:t>
            </a:r>
            <a:r>
              <a:rPr lang="ru-RU" sz="2000" dirty="0" smtClean="0">
                <a:solidFill>
                  <a:schemeClr val="tx2">
                    <a:lumMod val="50000"/>
                  </a:schemeClr>
                </a:solidFill>
              </a:rPr>
              <a:t> Елизавета </a:t>
            </a:r>
            <a:r>
              <a:rPr lang="ru-RU" sz="2000" dirty="0" err="1" smtClean="0">
                <a:solidFill>
                  <a:schemeClr val="tx2">
                    <a:lumMod val="50000"/>
                  </a:schemeClr>
                </a:solidFill>
              </a:rPr>
              <a:t>Тухтамышева</a:t>
            </a:r>
            <a:r>
              <a:rPr lang="ru-RU" sz="2000" dirty="0" smtClean="0">
                <a:solidFill>
                  <a:schemeClr val="tx2">
                    <a:lumMod val="50000"/>
                  </a:schemeClr>
                </a:solidFill>
              </a:rPr>
              <a:t>. Второе место в одиночной программе досталось россиянке </a:t>
            </a:r>
            <a:r>
              <a:rPr lang="ru-RU" sz="2000" dirty="0" err="1" smtClean="0">
                <a:solidFill>
                  <a:schemeClr val="tx2">
                    <a:lumMod val="50000"/>
                  </a:schemeClr>
                </a:solidFill>
              </a:rPr>
              <a:t>Аделине</a:t>
            </a:r>
            <a:r>
              <a:rPr lang="ru-RU" sz="2000" dirty="0" smtClean="0">
                <a:solidFill>
                  <a:schemeClr val="tx2">
                    <a:lumMod val="50000"/>
                  </a:schemeClr>
                </a:solidFill>
              </a:rPr>
              <a:t> Сотниковой, которая уступила </a:t>
            </a:r>
            <a:r>
              <a:rPr lang="ru-RU" sz="2000" dirty="0" err="1" smtClean="0">
                <a:solidFill>
                  <a:schemeClr val="tx2">
                    <a:lumMod val="50000"/>
                  </a:schemeClr>
                </a:solidFill>
              </a:rPr>
              <a:t>Тухтамышевой</a:t>
            </a:r>
            <a:r>
              <a:rPr lang="ru-RU" sz="2000" dirty="0" smtClean="0">
                <a:solidFill>
                  <a:schemeClr val="tx2">
                    <a:lumMod val="50000"/>
                  </a:schemeClr>
                </a:solidFill>
              </a:rPr>
              <a:t> 7 баллов. Третьей стала китаянка Ли </a:t>
            </a:r>
            <a:r>
              <a:rPr lang="ru-RU" sz="2000" dirty="0" err="1" smtClean="0">
                <a:solidFill>
                  <a:schemeClr val="tx2">
                    <a:lumMod val="50000"/>
                  </a:schemeClr>
                </a:solidFill>
              </a:rPr>
              <a:t>Цицзюнь</a:t>
            </a:r>
            <a:r>
              <a:rPr lang="ru-RU" sz="2000" dirty="0" smtClean="0">
                <a:solidFill>
                  <a:schemeClr val="tx2">
                    <a:lumMod val="50000"/>
                  </a:schemeClr>
                </a:solidFill>
              </a:rPr>
              <a:t>.</a:t>
            </a:r>
            <a:br>
              <a:rPr lang="ru-RU" sz="2000" dirty="0" smtClean="0">
                <a:solidFill>
                  <a:schemeClr val="tx2">
                    <a:lumMod val="50000"/>
                  </a:schemeClr>
                </a:solidFill>
              </a:rPr>
            </a:br>
            <a:r>
              <a:rPr lang="ru-RU" sz="2000" dirty="0" smtClean="0">
                <a:solidFill>
                  <a:schemeClr val="tx2">
                    <a:lumMod val="50000"/>
                  </a:schemeClr>
                </a:solidFill>
              </a:rPr>
              <a:t>Таким образом, сборная России вышла в лидеры общекомандного зачета по количеству выигранных медалей – пять золотых, две серебряные и четыре бронзовых. Второе место занимает сборная Китая, у которой пять золотых, и по две </a:t>
            </a:r>
            <a:r>
              <a:rPr lang="ru-RU" sz="2000" dirty="0" smtClean="0">
                <a:solidFill>
                  <a:schemeClr val="tx2">
                    <a:lumMod val="50000"/>
                  </a:schemeClr>
                </a:solidFill>
              </a:rPr>
              <a:t> серебряных и бронзовых медалей. </a:t>
            </a:r>
            <a:r>
              <a:rPr lang="ru-RU" sz="2000" dirty="0" smtClean="0"/>
              <a:t> </a:t>
            </a:r>
            <a:r>
              <a:rPr lang="ru-RU" sz="1800" dirty="0" smtClean="0"/>
              <a:t>и бронзовых медалей. Третье место у сборной Австрии </a:t>
            </a:r>
            <a:r>
              <a:rPr lang="ru-RU" sz="1400" dirty="0" smtClean="0"/>
              <a:t>с четырьмя золотыми и двумя бронзовыми медалями.</a:t>
            </a:r>
            <a:r>
              <a:rPr lang="ru-RU" sz="1600" dirty="0" smtClean="0"/>
              <a:t/>
            </a:r>
            <a:br>
              <a:rPr lang="ru-RU" sz="1600" dirty="0" smtClean="0"/>
            </a:br>
            <a:endParaRPr lang="ru-RU" sz="1600" dirty="0"/>
          </a:p>
        </p:txBody>
      </p:sp>
      <p:pic>
        <p:nvPicPr>
          <p:cNvPr id="1026" name="Picture 2" descr="C:\Documents and Settings\Admin\Рабочий стол\medal.jpg"/>
          <p:cNvPicPr>
            <a:picLocks noChangeAspect="1" noChangeArrowheads="1"/>
          </p:cNvPicPr>
          <p:nvPr/>
        </p:nvPicPr>
        <p:blipFill>
          <a:blip r:embed="rId4" cstate="print"/>
          <a:srcRect/>
          <a:stretch>
            <a:fillRect/>
          </a:stretch>
        </p:blipFill>
        <p:spPr bwMode="auto">
          <a:xfrm>
            <a:off x="5772062" y="1916832"/>
            <a:ext cx="3086185" cy="3726746"/>
          </a:xfrm>
          <a:prstGeom prst="rect">
            <a:avLst/>
          </a:prstGeom>
          <a:noFill/>
        </p:spPr>
      </p:pic>
    </p:spTree>
  </p:cSld>
  <p:clrMapOvr>
    <a:masterClrMapping/>
  </p:clrMapOvr>
  <p:transition spd="med">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2010552"/>
          </a:xfrm>
        </p:spPr>
        <p:txBody>
          <a:bodyPr>
            <a:normAutofit fontScale="90000"/>
          </a:bodyPr>
          <a:lstStyle/>
          <a:p>
            <a:r>
              <a:rPr lang="ru-RU" dirty="0" smtClean="0">
                <a:solidFill>
                  <a:schemeClr val="tx2">
                    <a:lumMod val="50000"/>
                  </a:schemeClr>
                </a:solidFill>
              </a:rPr>
              <a:t>Где состоялись первые молодежные Зимние Олимпийские Игры?</a:t>
            </a:r>
            <a:endParaRPr lang="ru-RU" dirty="0">
              <a:solidFill>
                <a:schemeClr val="tx2">
                  <a:lumMod val="50000"/>
                </a:schemeClr>
              </a:solidFill>
            </a:endParaRPr>
          </a:p>
        </p:txBody>
      </p:sp>
      <p:sp>
        <p:nvSpPr>
          <p:cNvPr id="3" name="Прямоугольник 2"/>
          <p:cNvSpPr/>
          <p:nvPr/>
        </p:nvSpPr>
        <p:spPr>
          <a:xfrm>
            <a:off x="2286000" y="3013502"/>
            <a:ext cx="4572000" cy="1938992"/>
          </a:xfrm>
          <a:prstGeom prst="rect">
            <a:avLst/>
          </a:prstGeom>
        </p:spPr>
        <p:txBody>
          <a:bodyPr>
            <a:spAutoFit/>
          </a:bodyPr>
          <a:lstStyle/>
          <a:p>
            <a:r>
              <a:rPr lang="ru-RU" sz="4000" dirty="0" smtClean="0">
                <a:solidFill>
                  <a:srgbClr val="073E87">
                    <a:lumMod val="50000"/>
                  </a:srgbClr>
                </a:solidFill>
                <a:ea typeface="+mj-ea"/>
                <a:cs typeface="+mj-cs"/>
              </a:rPr>
              <a:t> </a:t>
            </a:r>
            <a:r>
              <a:rPr lang="ru-RU" sz="4000" dirty="0">
                <a:solidFill>
                  <a:srgbClr val="073E87">
                    <a:lumMod val="50000"/>
                  </a:srgbClr>
                </a:solidFill>
                <a:ea typeface="+mj-ea"/>
                <a:cs typeface="+mj-cs"/>
              </a:rPr>
              <a:t>в австрийском городе </a:t>
            </a:r>
            <a:r>
              <a:rPr lang="ru-RU" sz="4000" dirty="0" smtClean="0">
                <a:solidFill>
                  <a:srgbClr val="073E87">
                    <a:lumMod val="50000"/>
                  </a:srgbClr>
                </a:solidFill>
                <a:ea typeface="+mj-ea"/>
                <a:cs typeface="+mj-cs"/>
              </a:rPr>
              <a:t>Инсбрук в </a:t>
            </a:r>
            <a:r>
              <a:rPr lang="ru-RU" sz="4000" dirty="0">
                <a:solidFill>
                  <a:srgbClr val="073E87">
                    <a:lumMod val="50000"/>
                  </a:srgbClr>
                </a:solidFill>
                <a:ea typeface="+mj-ea"/>
                <a:cs typeface="+mj-cs"/>
              </a:rPr>
              <a:t>я</a:t>
            </a:r>
            <a:r>
              <a:rPr lang="ru-RU" sz="4000" dirty="0" smtClean="0">
                <a:solidFill>
                  <a:srgbClr val="073E87">
                    <a:lumMod val="50000"/>
                  </a:srgbClr>
                </a:solidFill>
                <a:ea typeface="+mj-ea"/>
                <a:cs typeface="+mj-cs"/>
              </a:rPr>
              <a:t>нваре 2012года. </a:t>
            </a:r>
            <a:endParaRPr lang="ru-RU" sz="4000" dirty="0"/>
          </a:p>
        </p:txBody>
      </p:sp>
    </p:spTree>
    <p:extLst>
      <p:ext uri="{BB962C8B-B14F-4D97-AF65-F5344CB8AC3E}">
        <p14:creationId xmlns:p14="http://schemas.microsoft.com/office/powerpoint/2010/main" val="139481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80">
                                          <p:stCondLst>
                                            <p:cond delay="0"/>
                                          </p:stCondLst>
                                        </p:cTn>
                                        <p:tgtEl>
                                          <p:spTgt spid="3"/>
                                        </p:tgtEl>
                                      </p:cBhvr>
                                    </p:animEffect>
                                    <p:anim calcmode="lin" valueType="num">
                                      <p:cBhvr>
                                        <p:cTn id="1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gtEl>
                                      </p:cBhvr>
                                      <p:to x="100000" y="60000"/>
                                    </p:animScale>
                                    <p:animScale>
                                      <p:cBhvr>
                                        <p:cTn id="18" dur="166" decel="50000">
                                          <p:stCondLst>
                                            <p:cond delay="676"/>
                                          </p:stCondLst>
                                        </p:cTn>
                                        <p:tgtEl>
                                          <p:spTgt spid="3"/>
                                        </p:tgtEl>
                                      </p:cBhvr>
                                      <p:to x="100000" y="100000"/>
                                    </p:animScale>
                                    <p:animScale>
                                      <p:cBhvr>
                                        <p:cTn id="19" dur="26">
                                          <p:stCondLst>
                                            <p:cond delay="1312"/>
                                          </p:stCondLst>
                                        </p:cTn>
                                        <p:tgtEl>
                                          <p:spTgt spid="3"/>
                                        </p:tgtEl>
                                      </p:cBhvr>
                                      <p:to x="100000" y="80000"/>
                                    </p:animScale>
                                    <p:animScale>
                                      <p:cBhvr>
                                        <p:cTn id="20" dur="166" decel="50000">
                                          <p:stCondLst>
                                            <p:cond delay="1338"/>
                                          </p:stCondLst>
                                        </p:cTn>
                                        <p:tgtEl>
                                          <p:spTgt spid="3"/>
                                        </p:tgtEl>
                                      </p:cBhvr>
                                      <p:to x="100000" y="100000"/>
                                    </p:animScale>
                                    <p:animScale>
                                      <p:cBhvr>
                                        <p:cTn id="21" dur="26">
                                          <p:stCondLst>
                                            <p:cond delay="1642"/>
                                          </p:stCondLst>
                                        </p:cTn>
                                        <p:tgtEl>
                                          <p:spTgt spid="3"/>
                                        </p:tgtEl>
                                      </p:cBhvr>
                                      <p:to x="100000" y="90000"/>
                                    </p:animScale>
                                    <p:animScale>
                                      <p:cBhvr>
                                        <p:cTn id="22" dur="166" decel="50000">
                                          <p:stCondLst>
                                            <p:cond delay="1668"/>
                                          </p:stCondLst>
                                        </p:cTn>
                                        <p:tgtEl>
                                          <p:spTgt spid="3"/>
                                        </p:tgtEl>
                                      </p:cBhvr>
                                      <p:to x="100000" y="100000"/>
                                    </p:animScale>
                                    <p:animScale>
                                      <p:cBhvr>
                                        <p:cTn id="23" dur="26">
                                          <p:stCondLst>
                                            <p:cond delay="1808"/>
                                          </p:stCondLst>
                                        </p:cTn>
                                        <p:tgtEl>
                                          <p:spTgt spid="3"/>
                                        </p:tgtEl>
                                      </p:cBhvr>
                                      <p:to x="100000" y="95000"/>
                                    </p:animScale>
                                    <p:animScale>
                                      <p:cBhvr>
                                        <p:cTn id="2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solidFill>
                  <a:schemeClr val="tx2">
                    <a:lumMod val="50000"/>
                  </a:schemeClr>
                </a:solidFill>
              </a:rPr>
              <a:t>Каков возраст участников молодежных Зимних Олимпийских Игр?</a:t>
            </a:r>
            <a:endParaRPr lang="ru-RU" dirty="0">
              <a:solidFill>
                <a:schemeClr val="tx2">
                  <a:lumMod val="50000"/>
                </a:schemeClr>
              </a:solidFill>
            </a:endParaRPr>
          </a:p>
        </p:txBody>
      </p:sp>
      <p:sp>
        <p:nvSpPr>
          <p:cNvPr id="4" name="Подзаголовок 3"/>
          <p:cNvSpPr>
            <a:spLocks noGrp="1"/>
          </p:cNvSpPr>
          <p:nvPr>
            <p:ph type="subTitle" idx="1"/>
          </p:nvPr>
        </p:nvSpPr>
        <p:spPr/>
        <p:txBody>
          <a:bodyPr>
            <a:normAutofit/>
          </a:bodyPr>
          <a:lstStyle/>
          <a:p>
            <a:r>
              <a:rPr lang="ru-RU" sz="6000" dirty="0" smtClean="0"/>
              <a:t>14  - 18 лет</a:t>
            </a:r>
            <a:endParaRPr lang="ru-RU" sz="6000" dirty="0"/>
          </a:p>
        </p:txBody>
      </p:sp>
    </p:spTree>
    <p:extLst>
      <p:ext uri="{BB962C8B-B14F-4D97-AF65-F5344CB8AC3E}">
        <p14:creationId xmlns:p14="http://schemas.microsoft.com/office/powerpoint/2010/main" val="284810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620688"/>
            <a:ext cx="7772400" cy="1780108"/>
          </a:xfrm>
        </p:spPr>
        <p:txBody>
          <a:bodyPr/>
          <a:lstStyle/>
          <a:p>
            <a:r>
              <a:rPr lang="ru-RU" dirty="0" smtClean="0"/>
              <a:t>Программа І юношеских Олимпийских игр?</a:t>
            </a:r>
            <a:endParaRPr lang="ru-RU" dirty="0"/>
          </a:p>
        </p:txBody>
      </p:sp>
      <p:sp>
        <p:nvSpPr>
          <p:cNvPr id="3" name="Подзаголовок 2"/>
          <p:cNvSpPr>
            <a:spLocks noGrp="1"/>
          </p:cNvSpPr>
          <p:nvPr>
            <p:ph type="subTitle" idx="1"/>
          </p:nvPr>
        </p:nvSpPr>
        <p:spPr>
          <a:xfrm>
            <a:off x="467544" y="2636912"/>
            <a:ext cx="8424936" cy="3960440"/>
          </a:xfrm>
        </p:spPr>
        <p:txBody>
          <a:bodyPr>
            <a:normAutofit/>
          </a:bodyPr>
          <a:lstStyle/>
          <a:p>
            <a:pPr algn="l"/>
            <a:r>
              <a:rPr lang="ru-RU" sz="3600" dirty="0" smtClean="0">
                <a:solidFill>
                  <a:schemeClr val="tx2">
                    <a:lumMod val="50000"/>
                  </a:schemeClr>
                </a:solidFill>
              </a:rPr>
              <a:t>Классические зимние виды спорта и три новых направления –</a:t>
            </a:r>
          </a:p>
          <a:p>
            <a:pPr algn="l"/>
            <a:r>
              <a:rPr lang="ru-RU" sz="3600" dirty="0" smtClean="0">
                <a:solidFill>
                  <a:schemeClr val="tx2">
                    <a:lumMod val="50000"/>
                  </a:schemeClr>
                </a:solidFill>
              </a:rPr>
              <a:t> Прыжки с трамплина среди женщин,</a:t>
            </a:r>
          </a:p>
          <a:p>
            <a:pPr algn="l"/>
            <a:r>
              <a:rPr lang="ru-RU" sz="3600" dirty="0" smtClean="0">
                <a:solidFill>
                  <a:schemeClr val="tx2">
                    <a:lumMod val="50000"/>
                  </a:schemeClr>
                </a:solidFill>
              </a:rPr>
              <a:t>Выполнение трюков на лыжах,</a:t>
            </a:r>
          </a:p>
          <a:p>
            <a:pPr algn="l"/>
            <a:r>
              <a:rPr lang="ru-RU" sz="3600" dirty="0" smtClean="0">
                <a:solidFill>
                  <a:schemeClr val="tx2">
                    <a:lumMod val="50000"/>
                  </a:schemeClr>
                </a:solidFill>
              </a:rPr>
              <a:t>Акробатические прыжки на трамплинах, пирамидах. </a:t>
            </a:r>
            <a:endParaRPr lang="ru-RU" sz="3600" dirty="0">
              <a:solidFill>
                <a:schemeClr val="tx2">
                  <a:lumMod val="50000"/>
                </a:schemeClr>
              </a:solidFill>
            </a:endParaRPr>
          </a:p>
        </p:txBody>
      </p:sp>
    </p:spTree>
    <p:extLst>
      <p:ext uri="{BB962C8B-B14F-4D97-AF65-F5344CB8AC3E}">
        <p14:creationId xmlns:p14="http://schemas.microsoft.com/office/powerpoint/2010/main" val="246525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4"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3"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620688"/>
            <a:ext cx="7772400" cy="2759620"/>
          </a:xfrm>
        </p:spPr>
        <p:txBody>
          <a:bodyPr>
            <a:normAutofit/>
          </a:bodyPr>
          <a:lstStyle/>
          <a:p>
            <a:r>
              <a:rPr lang="ru-RU" dirty="0" smtClean="0"/>
              <a:t>Когда, где состоялись І летние юношеские Олимпийские Игры?</a:t>
            </a:r>
            <a:endParaRPr lang="ru-RU" dirty="0"/>
          </a:p>
        </p:txBody>
      </p:sp>
      <p:sp>
        <p:nvSpPr>
          <p:cNvPr id="3" name="Подзаголовок 2"/>
          <p:cNvSpPr>
            <a:spLocks noGrp="1"/>
          </p:cNvSpPr>
          <p:nvPr>
            <p:ph type="subTitle" idx="1"/>
          </p:nvPr>
        </p:nvSpPr>
        <p:spPr>
          <a:xfrm>
            <a:off x="611560" y="3556000"/>
            <a:ext cx="7920880" cy="2681311"/>
          </a:xfrm>
        </p:spPr>
        <p:txBody>
          <a:bodyPr>
            <a:normAutofit/>
          </a:bodyPr>
          <a:lstStyle/>
          <a:p>
            <a:r>
              <a:rPr lang="ru-RU" sz="4000" dirty="0">
                <a:solidFill>
                  <a:srgbClr val="073E87">
                    <a:lumMod val="50000"/>
                  </a:srgbClr>
                </a:solidFill>
                <a:ea typeface="+mj-ea"/>
                <a:cs typeface="+mj-cs"/>
              </a:rPr>
              <a:t>В августе 2010 года в Сингапуре прошли первые летние юношеские Олимпийские игры</a:t>
            </a:r>
            <a:endParaRPr lang="ru-RU" sz="4000" dirty="0"/>
          </a:p>
        </p:txBody>
      </p:sp>
    </p:spTree>
    <p:extLst>
      <p:ext uri="{BB962C8B-B14F-4D97-AF65-F5344CB8AC3E}">
        <p14:creationId xmlns:p14="http://schemas.microsoft.com/office/powerpoint/2010/main" val="75621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7200" dirty="0" smtClean="0"/>
              <a:t>Спасибо всем!</a:t>
            </a:r>
            <a:endParaRPr lang="ru-RU" sz="7200" dirty="0"/>
          </a:p>
        </p:txBody>
      </p:sp>
      <p:sp>
        <p:nvSpPr>
          <p:cNvPr id="3" name="Подзаголовок 2"/>
          <p:cNvSpPr>
            <a:spLocks noGrp="1"/>
          </p:cNvSpPr>
          <p:nvPr>
            <p:ph type="subTitle" idx="1"/>
          </p:nvPr>
        </p:nvSpPr>
        <p:spPr>
          <a:xfrm>
            <a:off x="251520" y="3556000"/>
            <a:ext cx="8640960" cy="2897335"/>
          </a:xfrm>
        </p:spPr>
        <p:txBody>
          <a:bodyPr>
            <a:normAutofit/>
          </a:bodyPr>
          <a:lstStyle/>
          <a:p>
            <a:endParaRPr lang="ru-RU" sz="3600" dirty="0">
              <a:solidFill>
                <a:schemeClr val="tx2">
                  <a:lumMod val="50000"/>
                </a:schemeClr>
              </a:solidFill>
            </a:endParaRPr>
          </a:p>
        </p:txBody>
      </p:sp>
    </p:spTree>
    <p:extLst>
      <p:ext uri="{BB962C8B-B14F-4D97-AF65-F5344CB8AC3E}">
        <p14:creationId xmlns:p14="http://schemas.microsoft.com/office/powerpoint/2010/main" val="345221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nodePh="1">
                                  <p:stCondLst>
                                    <p:cond delay="0"/>
                                  </p:stCondLst>
                                  <p:endCondLst>
                                    <p:cond evt="begin" delay="0">
                                      <p:tn val="14"/>
                                    </p:cond>
                                  </p:end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5257808" cy="5512134"/>
          </a:xfrm>
        </p:spPr>
        <p:txBody>
          <a:bodyPr>
            <a:normAutofit fontScale="90000"/>
          </a:bodyPr>
          <a:lstStyle/>
          <a:p>
            <a:r>
              <a:rPr lang="ru-RU" sz="2400" dirty="0" smtClean="0">
                <a:solidFill>
                  <a:schemeClr val="tx2">
                    <a:lumMod val="50000"/>
                  </a:schemeClr>
                </a:solidFill>
              </a:rPr>
              <a:t>В Афинах состоялась церемония зажжения Олимпийского огня для Первых молодежных зимних Олимпийских игр. Они</a:t>
            </a:r>
            <a:r>
              <a:rPr lang="en-US" sz="2400" dirty="0" smtClean="0">
                <a:solidFill>
                  <a:schemeClr val="tx2">
                    <a:lumMod val="50000"/>
                  </a:schemeClr>
                </a:solidFill>
              </a:rPr>
              <a:t> </a:t>
            </a:r>
            <a:r>
              <a:rPr lang="ru-RU" sz="2400" dirty="0" smtClean="0">
                <a:solidFill>
                  <a:schemeClr val="tx2">
                    <a:lumMod val="50000"/>
                  </a:schemeClr>
                </a:solidFill>
              </a:rPr>
              <a:t>прошли в январе, в австрийском городе Инсбрук. В ходе театрализованной церемонии греческая актриса, игравшая роль жрицы античного храма, зажгла от солнечных лучей с помощью параболического зеркала факел на афинском историческом беломраморном стадионе "</a:t>
            </a:r>
            <a:r>
              <a:rPr lang="ru-RU" sz="2400" dirty="0" err="1" smtClean="0">
                <a:solidFill>
                  <a:schemeClr val="tx2">
                    <a:lumMod val="50000"/>
                  </a:schemeClr>
                </a:solidFill>
              </a:rPr>
              <a:t>Панатинаикос</a:t>
            </a:r>
            <a:r>
              <a:rPr lang="ru-RU" sz="2400" dirty="0" smtClean="0">
                <a:solidFill>
                  <a:schemeClr val="tx2">
                    <a:lumMod val="50000"/>
                  </a:schemeClr>
                </a:solidFill>
              </a:rPr>
              <a:t>", где в 1896 году состоялись первые</a:t>
            </a:r>
            <a:r>
              <a:rPr lang="ru-RU" sz="2400" dirty="0" smtClean="0"/>
              <a:t> современные</a:t>
            </a:r>
            <a:r>
              <a:rPr lang="en-US" sz="2400" dirty="0" smtClean="0"/>
              <a:t> </a:t>
            </a:r>
            <a:r>
              <a:rPr lang="ru-RU" sz="2400" dirty="0" smtClean="0"/>
              <a:t>Олимпийские игры.</a:t>
            </a:r>
            <a:endParaRPr lang="ru-RU" sz="2400" dirty="0"/>
          </a:p>
        </p:txBody>
      </p:sp>
      <p:pic>
        <p:nvPicPr>
          <p:cNvPr id="2052" name="Picture 4" descr="C:\Documents and Settings\Admin\Рабочий стол\800px-Olympic_flag.svg.png"/>
          <p:cNvPicPr>
            <a:picLocks noChangeAspect="1" noChangeArrowheads="1"/>
          </p:cNvPicPr>
          <p:nvPr/>
        </p:nvPicPr>
        <p:blipFill>
          <a:blip r:embed="rId2" cstate="print"/>
          <a:srcRect/>
          <a:stretch>
            <a:fillRect/>
          </a:stretch>
        </p:blipFill>
        <p:spPr bwMode="auto">
          <a:xfrm>
            <a:off x="5786446" y="928670"/>
            <a:ext cx="3041653" cy="41434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med">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3829048" cy="5940762"/>
          </a:xfrm>
        </p:spPr>
        <p:txBody>
          <a:bodyPr>
            <a:normAutofit fontScale="90000"/>
          </a:bodyPr>
          <a:lstStyle/>
          <a:p>
            <a:r>
              <a:rPr lang="ru-RU" sz="2000" dirty="0" smtClean="0">
                <a:solidFill>
                  <a:schemeClr val="tx2">
                    <a:lumMod val="50000"/>
                  </a:schemeClr>
                </a:solidFill>
              </a:rPr>
              <a:t>Жрица передала факел участнику факельной эстафеты, который вручил его президенту Национального олимпийского комитета (НОК) Греции </a:t>
            </a:r>
            <a:r>
              <a:rPr lang="ru-RU" sz="2000" dirty="0" err="1" smtClean="0">
                <a:solidFill>
                  <a:schemeClr val="tx2">
                    <a:lumMod val="50000"/>
                  </a:schemeClr>
                </a:solidFill>
              </a:rPr>
              <a:t>Спиросу</a:t>
            </a:r>
            <a:r>
              <a:rPr lang="ru-RU" sz="2000" dirty="0" smtClean="0">
                <a:solidFill>
                  <a:schemeClr val="tx2">
                    <a:lumMod val="50000"/>
                  </a:schemeClr>
                </a:solidFill>
              </a:rPr>
              <a:t> </a:t>
            </a:r>
            <a:r>
              <a:rPr lang="ru-RU" sz="2000" dirty="0" err="1" smtClean="0">
                <a:solidFill>
                  <a:schemeClr val="tx2">
                    <a:lumMod val="50000"/>
                  </a:schemeClr>
                </a:solidFill>
              </a:rPr>
              <a:t>Капралосу</a:t>
            </a:r>
            <a:r>
              <a:rPr lang="ru-RU" sz="2000" dirty="0" smtClean="0">
                <a:solidFill>
                  <a:schemeClr val="tx2">
                    <a:lumMod val="50000"/>
                  </a:schemeClr>
                </a:solidFill>
              </a:rPr>
              <a:t>, а тот - руководству НОК Австрии. Впервые сегодня в современной олимпийской истории Олимпийский огонь зажигался для города, в котором уже прошли две Олимпиады, а теперь состоится третья. В дополнение к Первым молодежным зимним Олимпийским играм, которые прошли в Инсбруке 13-22 января 2012 года, этот австрийский город был уже местом проведения Зимних Олимпийских игр в 1964 и 1976 годах.</a:t>
            </a:r>
            <a:endParaRPr lang="ru-RU" sz="2000" dirty="0">
              <a:solidFill>
                <a:schemeClr val="tx2">
                  <a:lumMod val="50000"/>
                </a:schemeClr>
              </a:solidFill>
            </a:endParaRPr>
          </a:p>
        </p:txBody>
      </p:sp>
      <p:pic>
        <p:nvPicPr>
          <p:cNvPr id="2051" name="Picture 3" descr="C:\Documents and Settings\Admin\Рабочий стол\first-winter-youth-olympic-games-innsbruck-2012-13.jpg"/>
          <p:cNvPicPr>
            <a:picLocks noChangeAspect="1" noChangeArrowheads="1"/>
          </p:cNvPicPr>
          <p:nvPr/>
        </p:nvPicPr>
        <p:blipFill>
          <a:blip r:embed="rId2" cstate="print"/>
          <a:srcRect/>
          <a:stretch>
            <a:fillRect/>
          </a:stretch>
        </p:blipFill>
        <p:spPr bwMode="auto">
          <a:xfrm rot="1371701">
            <a:off x="5829296" y="246312"/>
            <a:ext cx="3028984" cy="2611208"/>
          </a:xfrm>
          <a:prstGeom prst="rect">
            <a:avLst/>
          </a:prstGeom>
          <a:noFill/>
        </p:spPr>
      </p:pic>
      <p:pic>
        <p:nvPicPr>
          <p:cNvPr id="2052" name="Picture 4" descr="C:\Documents and Settings\Admin\Рабочий стол\olimp10.jpg"/>
          <p:cNvPicPr>
            <a:picLocks noChangeAspect="1" noChangeArrowheads="1"/>
          </p:cNvPicPr>
          <p:nvPr/>
        </p:nvPicPr>
        <p:blipFill>
          <a:blip r:embed="rId3" cstate="print"/>
          <a:srcRect/>
          <a:stretch>
            <a:fillRect/>
          </a:stretch>
        </p:blipFill>
        <p:spPr bwMode="auto">
          <a:xfrm rot="825491">
            <a:off x="5208210" y="3396401"/>
            <a:ext cx="3661751" cy="2746313"/>
          </a:xfrm>
          <a:prstGeom prst="rect">
            <a:avLst/>
          </a:prstGeom>
          <a:noFill/>
        </p:spPr>
      </p:pic>
    </p:spTree>
  </p:cSld>
  <p:clrMapOvr>
    <a:masterClrMapping/>
  </p:clrMapOvr>
  <p:transition spd="med">
    <p:comb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4402832" cy="5655010"/>
          </a:xfrm>
        </p:spPr>
        <p:txBody>
          <a:bodyPr numCol="1">
            <a:noAutofit/>
          </a:bodyPr>
          <a:lstStyle/>
          <a:p>
            <a:pPr algn="l"/>
            <a:r>
              <a:rPr lang="ru-RU" sz="1600" dirty="0" smtClean="0">
                <a:solidFill>
                  <a:schemeClr val="tx2">
                    <a:lumMod val="50000"/>
                  </a:schemeClr>
                </a:solidFill>
              </a:rPr>
              <a:t>На церемонии присутствовали президент Международного олимпийского комитета (МОК) Жак </a:t>
            </a:r>
            <a:r>
              <a:rPr lang="ru-RU" sz="1600" dirty="0" err="1" smtClean="0">
                <a:solidFill>
                  <a:schemeClr val="tx2">
                    <a:lumMod val="50000"/>
                  </a:schemeClr>
                </a:solidFill>
              </a:rPr>
              <a:t>Рогге</a:t>
            </a:r>
            <a:r>
              <a:rPr lang="ru-RU" sz="1600" dirty="0" smtClean="0">
                <a:solidFill>
                  <a:schemeClr val="tx2">
                    <a:lumMod val="50000"/>
                  </a:schemeClr>
                </a:solidFill>
              </a:rPr>
              <a:t>, министр обороны и спорта Австрии </a:t>
            </a:r>
            <a:r>
              <a:rPr lang="ru-RU" sz="1600" dirty="0" err="1" smtClean="0">
                <a:solidFill>
                  <a:schemeClr val="tx2">
                    <a:lumMod val="50000"/>
                  </a:schemeClr>
                </a:solidFill>
              </a:rPr>
              <a:t>Норберт</a:t>
            </a:r>
            <a:r>
              <a:rPr lang="ru-RU" sz="1600" dirty="0" smtClean="0">
                <a:solidFill>
                  <a:schemeClr val="tx2">
                    <a:lumMod val="50000"/>
                  </a:schemeClr>
                </a:solidFill>
              </a:rPr>
              <a:t> </a:t>
            </a:r>
            <a:r>
              <a:rPr lang="ru-RU" sz="1600" dirty="0" err="1" smtClean="0">
                <a:solidFill>
                  <a:schemeClr val="tx2">
                    <a:lumMod val="50000"/>
                  </a:schemeClr>
                </a:solidFill>
              </a:rPr>
              <a:t>Дарабош</a:t>
            </a:r>
            <a:r>
              <a:rPr lang="ru-RU" sz="1600" dirty="0" smtClean="0">
                <a:solidFill>
                  <a:schemeClr val="tx2">
                    <a:lumMod val="50000"/>
                  </a:schemeClr>
                </a:solidFill>
              </a:rPr>
              <a:t>, руководители австрийского НОК, комитета по проведению Первых молодежных зимних Олимпийских игр-2012 и спортивных федераций. Президент МОК заявил, что "Олимпийский огонь и Эстафета Олимпийского огня символизируют ценности и идеалы, лежащие в сердце Олимпийского движения". </a:t>
            </a:r>
            <a:br>
              <a:rPr lang="ru-RU" sz="1600" dirty="0" smtClean="0">
                <a:solidFill>
                  <a:schemeClr val="tx2">
                    <a:lumMod val="50000"/>
                  </a:schemeClr>
                </a:solidFill>
              </a:rPr>
            </a:br>
            <a:r>
              <a:rPr lang="ru-RU" sz="1600" dirty="0" smtClean="0">
                <a:solidFill>
                  <a:schemeClr val="tx2">
                    <a:lumMod val="50000"/>
                  </a:schemeClr>
                </a:solidFill>
              </a:rPr>
              <a:t> "Они являются воплощением совершенства, дружбы и уважения, и они - искра, которая разожжет страсти и волшебство Первых зимних юношеских Олимпийских игр, - сказал </a:t>
            </a:r>
            <a:r>
              <a:rPr lang="ru-RU" sz="1600" dirty="0" err="1" smtClean="0">
                <a:solidFill>
                  <a:schemeClr val="tx2">
                    <a:lumMod val="50000"/>
                  </a:schemeClr>
                </a:solidFill>
              </a:rPr>
              <a:t>Рогге</a:t>
            </a:r>
            <a:r>
              <a:rPr lang="ru-RU" sz="1600" dirty="0" smtClean="0">
                <a:solidFill>
                  <a:schemeClr val="tx2">
                    <a:lumMod val="50000"/>
                  </a:schemeClr>
                </a:solidFill>
              </a:rPr>
              <a:t>. - Юношеская эстафета Олимпийского огня будет вдохновлять новые надежды и вселять новую мечту, особенно молодежи, а также приглашать население планеты пережить юношеские Олимпийские игры вместе со спортсменами".</a:t>
            </a:r>
            <a:endParaRPr lang="ru-RU" sz="1600" dirty="0">
              <a:solidFill>
                <a:schemeClr val="tx2">
                  <a:lumMod val="50000"/>
                </a:schemeClr>
              </a:solidFill>
            </a:endParaRPr>
          </a:p>
        </p:txBody>
      </p:sp>
      <p:pic>
        <p:nvPicPr>
          <p:cNvPr id="3074" name="Picture 2" descr="C:\Documents and Settings\Admin\Рабочий стол\olimpiada.jpg"/>
          <p:cNvPicPr>
            <a:picLocks noChangeAspect="1" noChangeArrowheads="1"/>
          </p:cNvPicPr>
          <p:nvPr/>
        </p:nvPicPr>
        <p:blipFill>
          <a:blip r:embed="rId2" cstate="print"/>
          <a:srcRect/>
          <a:stretch>
            <a:fillRect/>
          </a:stretch>
        </p:blipFill>
        <p:spPr bwMode="auto">
          <a:xfrm>
            <a:off x="5072066" y="1142984"/>
            <a:ext cx="3810000" cy="4357718"/>
          </a:xfrm>
          <a:prstGeom prst="rect">
            <a:avLst/>
          </a:prstGeom>
          <a:noFill/>
        </p:spPr>
      </p:pic>
    </p:spTree>
  </p:cSld>
  <p:clrMapOvr>
    <a:masterClrMapping/>
  </p:clrMapOvr>
  <p:transition spd="med">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Documents and Settings\Admin\Рабочий стол\5f9281eb436925004319da771d669c33.jpg"/>
          <p:cNvPicPr>
            <a:picLocks noChangeAspect="1" noChangeArrowheads="1"/>
          </p:cNvPicPr>
          <p:nvPr/>
        </p:nvPicPr>
        <p:blipFill>
          <a:blip r:embed="rId2" cstate="print"/>
          <a:srcRect/>
          <a:stretch>
            <a:fillRect/>
          </a:stretch>
        </p:blipFill>
        <p:spPr bwMode="auto">
          <a:xfrm>
            <a:off x="4499992" y="142852"/>
            <a:ext cx="4644008" cy="6500858"/>
          </a:xfrm>
          <a:prstGeom prst="rect">
            <a:avLst/>
          </a:prstGeom>
          <a:noFill/>
        </p:spPr>
      </p:pic>
      <p:sp>
        <p:nvSpPr>
          <p:cNvPr id="2" name="Заголовок 1"/>
          <p:cNvSpPr>
            <a:spLocks noGrp="1"/>
          </p:cNvSpPr>
          <p:nvPr>
            <p:ph type="title"/>
          </p:nvPr>
        </p:nvSpPr>
        <p:spPr>
          <a:xfrm>
            <a:off x="0" y="214290"/>
            <a:ext cx="4499992" cy="5951014"/>
          </a:xfrm>
        </p:spPr>
        <p:txBody>
          <a:bodyPr>
            <a:normAutofit fontScale="90000"/>
          </a:bodyPr>
          <a:lstStyle/>
          <a:p>
            <a:r>
              <a:rPr lang="ru-RU" sz="2400" dirty="0" smtClean="0">
                <a:solidFill>
                  <a:schemeClr val="tx2">
                    <a:lumMod val="50000"/>
                  </a:schemeClr>
                </a:solidFill>
              </a:rPr>
              <a:t>В течение девяти дней соревноваться в зимних видах спорта будут 1 тыс. 58 юных спортсменов в возрасте от 14 до 18 лет из 70 стран мира. На состязаниях разыграют 62 комплекта наград по биатлону, бобслею, горнолыжному спорту, керлингу, конькобежному спорту, лыжному двоеборью, лыжным гонкам, санному спорту, скелетону, сноуборду, фигурному катанию, фристайлу, хоккею, шорт-треку и прыжкам с </a:t>
            </a:r>
            <a:r>
              <a:rPr lang="ru-RU" sz="2400" dirty="0" err="1" smtClean="0">
                <a:solidFill>
                  <a:schemeClr val="tx2">
                    <a:lumMod val="50000"/>
                  </a:schemeClr>
                </a:solidFill>
              </a:rPr>
              <a:t>трамплина.</a:t>
            </a:r>
            <a:r>
              <a:rPr lang="ru-RU" sz="2400" dirty="0" err="1" smtClean="0"/>
              <a:t>тттрамплина.трамплина</a:t>
            </a:r>
            <a:r>
              <a:rPr lang="ru-RU" sz="1800" dirty="0" smtClean="0"/>
              <a:t>.</a:t>
            </a:r>
            <a:endParaRPr lang="ru-RU" sz="1800" dirty="0"/>
          </a:p>
        </p:txBody>
      </p:sp>
    </p:spTree>
  </p:cSld>
  <p:clrMapOvr>
    <a:masterClrMapping/>
  </p:clrMapOvr>
  <p:transition spd="med">
    <p:checke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57166"/>
            <a:ext cx="4257676" cy="6286544"/>
          </a:xfrm>
        </p:spPr>
        <p:txBody>
          <a:bodyPr>
            <a:noAutofit/>
          </a:bodyPr>
          <a:lstStyle/>
          <a:p>
            <a:r>
              <a:rPr lang="ru-RU" sz="2400" dirty="0" smtClean="0">
                <a:solidFill>
                  <a:schemeClr val="tx2">
                    <a:lumMod val="50000"/>
                  </a:schemeClr>
                </a:solidFill>
              </a:rPr>
              <a:t>В программу первых зимних юношеских Олимпийских игр помимо классических зимних видов спорта включили </a:t>
            </a:r>
            <a:r>
              <a:rPr lang="ru-RU" sz="2400" u="sng" dirty="0" smtClean="0">
                <a:solidFill>
                  <a:schemeClr val="tx2">
                    <a:lumMod val="50000"/>
                  </a:schemeClr>
                </a:solidFill>
                <a:hlinkClick r:id="rId2"/>
              </a:rPr>
              <a:t>три новых направления</a:t>
            </a:r>
            <a:r>
              <a:rPr lang="ru-RU" sz="2400" dirty="0" smtClean="0">
                <a:solidFill>
                  <a:schemeClr val="tx2">
                    <a:lumMod val="50000"/>
                  </a:schemeClr>
                </a:solidFill>
              </a:rPr>
              <a:t>: прыжки с трамплина среди женщин, </a:t>
            </a:r>
            <a:r>
              <a:rPr lang="ru-RU" sz="2400" dirty="0" err="1" smtClean="0">
                <a:solidFill>
                  <a:schemeClr val="tx2">
                    <a:lumMod val="50000"/>
                  </a:schemeClr>
                </a:solidFill>
              </a:rPr>
              <a:t>халф-пайп</a:t>
            </a:r>
            <a:r>
              <a:rPr lang="ru-RU" sz="2400" dirty="0" smtClean="0">
                <a:solidFill>
                  <a:schemeClr val="tx2">
                    <a:lumMod val="50000"/>
                  </a:schemeClr>
                </a:solidFill>
              </a:rPr>
              <a:t> (</a:t>
            </a:r>
            <a:r>
              <a:rPr lang="ru-RU" sz="2400" dirty="0" err="1" smtClean="0">
                <a:solidFill>
                  <a:schemeClr val="tx2">
                    <a:lumMod val="50000"/>
                  </a:schemeClr>
                </a:solidFill>
              </a:rPr>
              <a:t>ski</a:t>
            </a:r>
            <a:r>
              <a:rPr lang="ru-RU" sz="2400" dirty="0" smtClean="0">
                <a:solidFill>
                  <a:schemeClr val="tx2">
                    <a:lumMod val="50000"/>
                  </a:schemeClr>
                </a:solidFill>
              </a:rPr>
              <a:t> </a:t>
            </a:r>
            <a:r>
              <a:rPr lang="ru-RU" sz="2400" dirty="0" err="1" smtClean="0">
                <a:solidFill>
                  <a:schemeClr val="tx2">
                    <a:lumMod val="50000"/>
                  </a:schemeClr>
                </a:solidFill>
              </a:rPr>
              <a:t>halfpipe</a:t>
            </a:r>
            <a:r>
              <a:rPr lang="ru-RU" sz="2400" dirty="0" smtClean="0">
                <a:solidFill>
                  <a:schemeClr val="tx2">
                    <a:lumMod val="50000"/>
                  </a:schemeClr>
                </a:solidFill>
              </a:rPr>
              <a:t> – выполнение трюков на лыжах </a:t>
            </a:r>
            <a:r>
              <a:rPr lang="ru-RU" sz="2400" dirty="0" smtClean="0">
                <a:solidFill>
                  <a:schemeClr val="tx2">
                    <a:lumMod val="50000"/>
                  </a:schemeClr>
                </a:solidFill>
              </a:rPr>
              <a:t>(в </a:t>
            </a:r>
            <a:r>
              <a:rPr lang="ru-RU" sz="2400" dirty="0" smtClean="0">
                <a:solidFill>
                  <a:schemeClr val="tx2">
                    <a:lumMod val="50000"/>
                  </a:schemeClr>
                </a:solidFill>
              </a:rPr>
              <a:t>желобе из снега) и </a:t>
            </a:r>
            <a:r>
              <a:rPr lang="ru-RU" sz="2400" dirty="0" err="1" smtClean="0">
                <a:solidFill>
                  <a:schemeClr val="tx2">
                    <a:lumMod val="50000"/>
                  </a:schemeClr>
                </a:solidFill>
              </a:rPr>
              <a:t>слоупстайл</a:t>
            </a:r>
            <a:r>
              <a:rPr lang="ru-RU" sz="2400" dirty="0" smtClean="0">
                <a:solidFill>
                  <a:schemeClr val="tx2">
                    <a:lumMod val="50000"/>
                  </a:schemeClr>
                </a:solidFill>
              </a:rPr>
              <a:t> на сноуборде (</a:t>
            </a:r>
            <a:r>
              <a:rPr lang="ru-RU" sz="2400" dirty="0" err="1" smtClean="0">
                <a:solidFill>
                  <a:schemeClr val="tx2">
                    <a:lumMod val="50000"/>
                  </a:schemeClr>
                </a:solidFill>
              </a:rPr>
              <a:t>snowboard</a:t>
            </a:r>
            <a:r>
              <a:rPr lang="ru-RU" sz="2400" dirty="0" smtClean="0">
                <a:solidFill>
                  <a:schemeClr val="tx2">
                    <a:lumMod val="50000"/>
                  </a:schemeClr>
                </a:solidFill>
              </a:rPr>
              <a:t> </a:t>
            </a:r>
            <a:r>
              <a:rPr lang="ru-RU" sz="2400" dirty="0" err="1" smtClean="0">
                <a:solidFill>
                  <a:schemeClr val="tx2">
                    <a:lumMod val="50000"/>
                  </a:schemeClr>
                </a:solidFill>
              </a:rPr>
              <a:t>slopestyle</a:t>
            </a:r>
            <a:r>
              <a:rPr lang="ru-RU" sz="2400" dirty="0" smtClean="0">
                <a:solidFill>
                  <a:schemeClr val="tx2">
                    <a:lumMod val="50000"/>
                  </a:schemeClr>
                </a:solidFill>
              </a:rPr>
              <a:t> – акробатические прыжки на трамплинах, пирамидах и пр., расположенных последовательно вдоль трассы).</a:t>
            </a:r>
            <a:endParaRPr lang="ru-RU" sz="2400" dirty="0">
              <a:solidFill>
                <a:schemeClr val="tx2">
                  <a:lumMod val="50000"/>
                </a:schemeClr>
              </a:solidFill>
            </a:endParaRPr>
          </a:p>
        </p:txBody>
      </p:sp>
      <p:pic>
        <p:nvPicPr>
          <p:cNvPr id="5122" name="Picture 2" descr="C:\Documents and Settings\Admin\Рабочий стол\322382.JPEG"/>
          <p:cNvPicPr>
            <a:picLocks noChangeAspect="1" noChangeArrowheads="1"/>
          </p:cNvPicPr>
          <p:nvPr/>
        </p:nvPicPr>
        <p:blipFill>
          <a:blip r:embed="rId3" cstate="print"/>
          <a:srcRect/>
          <a:stretch>
            <a:fillRect/>
          </a:stretch>
        </p:blipFill>
        <p:spPr bwMode="auto">
          <a:xfrm rot="21040230">
            <a:off x="4929190" y="214290"/>
            <a:ext cx="3667125" cy="2478088"/>
          </a:xfrm>
          <a:prstGeom prst="rect">
            <a:avLst/>
          </a:prstGeom>
          <a:noFill/>
        </p:spPr>
      </p:pic>
      <p:pic>
        <p:nvPicPr>
          <p:cNvPr id="5123" name="Picture 3" descr="C:\Documents and Settings\Admin\Рабочий стол\61817_23.jpg"/>
          <p:cNvPicPr>
            <a:picLocks noChangeAspect="1" noChangeArrowheads="1"/>
          </p:cNvPicPr>
          <p:nvPr/>
        </p:nvPicPr>
        <p:blipFill>
          <a:blip r:embed="rId4" cstate="print"/>
          <a:srcRect/>
          <a:stretch>
            <a:fillRect/>
          </a:stretch>
        </p:blipFill>
        <p:spPr bwMode="auto">
          <a:xfrm rot="562632">
            <a:off x="4786314" y="2928934"/>
            <a:ext cx="4065582" cy="3648075"/>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4762872" cy="6323032"/>
          </a:xfrm>
        </p:spPr>
        <p:txBody>
          <a:bodyPr>
            <a:normAutofit/>
          </a:bodyPr>
          <a:lstStyle/>
          <a:p>
            <a:r>
              <a:rPr lang="ru-RU" sz="2000" dirty="0" smtClean="0">
                <a:solidFill>
                  <a:schemeClr val="tx2">
                    <a:lumMod val="50000"/>
                  </a:schemeClr>
                </a:solidFill>
              </a:rPr>
              <a:t>российская команда подобралась по-настоящему звездная: помимо восходящих звезд – фигуристов </a:t>
            </a:r>
            <a:r>
              <a:rPr lang="ru-RU" sz="2000" dirty="0" err="1" smtClean="0">
                <a:solidFill>
                  <a:schemeClr val="tx2">
                    <a:lumMod val="50000"/>
                  </a:schemeClr>
                </a:solidFill>
              </a:rPr>
              <a:t>Аделины</a:t>
            </a:r>
            <a:r>
              <a:rPr lang="ru-RU" sz="2000" dirty="0" smtClean="0">
                <a:solidFill>
                  <a:schemeClr val="tx2">
                    <a:lumMod val="50000"/>
                  </a:schemeClr>
                </a:solidFill>
              </a:rPr>
              <a:t> Сотниковой, Елизаветы </a:t>
            </a:r>
            <a:r>
              <a:rPr lang="ru-RU" sz="2000" dirty="0" err="1" smtClean="0">
                <a:solidFill>
                  <a:schemeClr val="tx2">
                    <a:lumMod val="50000"/>
                  </a:schemeClr>
                </a:solidFill>
              </a:rPr>
              <a:t>Туктамышевой</a:t>
            </a:r>
            <a:r>
              <a:rPr lang="ru-RU" sz="2000" dirty="0" smtClean="0">
                <a:solidFill>
                  <a:schemeClr val="tx2">
                    <a:lumMod val="50000"/>
                  </a:schemeClr>
                </a:solidFill>
              </a:rPr>
              <a:t>, Сергея </a:t>
            </a:r>
            <a:r>
              <a:rPr lang="ru-RU" sz="2000" dirty="0" err="1" smtClean="0">
                <a:solidFill>
                  <a:schemeClr val="tx2">
                    <a:lumMod val="50000"/>
                  </a:schemeClr>
                </a:solidFill>
              </a:rPr>
              <a:t>Мозгова</a:t>
            </a:r>
            <a:r>
              <a:rPr lang="ru-RU" sz="2000" dirty="0" smtClean="0">
                <a:solidFill>
                  <a:schemeClr val="tx2">
                    <a:lumMod val="50000"/>
                  </a:schemeClr>
                </a:solidFill>
              </a:rPr>
              <a:t> и Анны Яновской - в Олимпиаде участвуют дети и внуки известных спортсменов. Например, в соревнованиях по биатлону состязается Наталья </a:t>
            </a:r>
            <a:r>
              <a:rPr lang="ru-RU" sz="2000" dirty="0" err="1" smtClean="0">
                <a:solidFill>
                  <a:schemeClr val="tx2">
                    <a:lumMod val="50000"/>
                  </a:schemeClr>
                </a:solidFill>
              </a:rPr>
              <a:t>Гербулова</a:t>
            </a:r>
            <a:r>
              <a:rPr lang="ru-RU" sz="2000" dirty="0" smtClean="0">
                <a:solidFill>
                  <a:schemeClr val="tx2">
                    <a:lumMod val="50000"/>
                  </a:schemeClr>
                </a:solidFill>
              </a:rPr>
              <a:t> - дочь старшего тренера мужской сборной России по этому виду спорта Андрея </a:t>
            </a:r>
            <a:r>
              <a:rPr lang="ru-RU" sz="2000" dirty="0" err="1" smtClean="0">
                <a:solidFill>
                  <a:schemeClr val="tx2">
                    <a:lumMod val="50000"/>
                  </a:schemeClr>
                </a:solidFill>
              </a:rPr>
              <a:t>Гербулова</a:t>
            </a:r>
            <a:r>
              <a:rPr lang="ru-RU" sz="2000" dirty="0" smtClean="0">
                <a:solidFill>
                  <a:schemeClr val="tx2">
                    <a:lumMod val="50000"/>
                  </a:schemeClr>
                </a:solidFill>
              </a:rPr>
              <a:t>. Капитаном хоккейной команды стал Иван </a:t>
            </a:r>
            <a:r>
              <a:rPr lang="ru-RU" sz="2000" dirty="0" err="1" smtClean="0">
                <a:solidFill>
                  <a:schemeClr val="tx2">
                    <a:lumMod val="50000"/>
                  </a:schemeClr>
                </a:solidFill>
              </a:rPr>
              <a:t>Николишин</a:t>
            </a:r>
            <a:r>
              <a:rPr lang="ru-RU" sz="2000" dirty="0" smtClean="0">
                <a:solidFill>
                  <a:schemeClr val="tx2">
                    <a:lumMod val="50000"/>
                  </a:schemeClr>
                </a:solidFill>
              </a:rPr>
              <a:t> – сын известного игрока сборной России Андрея </a:t>
            </a:r>
            <a:r>
              <a:rPr lang="ru-RU" sz="2000" dirty="0" err="1" smtClean="0">
                <a:solidFill>
                  <a:schemeClr val="tx2">
                    <a:lumMod val="50000"/>
                  </a:schemeClr>
                </a:solidFill>
              </a:rPr>
              <a:t>Николишина</a:t>
            </a:r>
            <a:r>
              <a:rPr lang="ru-RU" sz="2000" dirty="0" smtClean="0">
                <a:solidFill>
                  <a:schemeClr val="tx2">
                    <a:lumMod val="50000"/>
                  </a:schemeClr>
                </a:solidFill>
              </a:rPr>
              <a:t>, а внук знаменитого голкипера, ныне президента Федерации хоккея России Владислава Третьяка, Максим Третьяк, вслед за дедушкой стал вратарем.</a:t>
            </a:r>
            <a:endParaRPr lang="ru-RU" sz="2000" dirty="0">
              <a:solidFill>
                <a:schemeClr val="tx2">
                  <a:lumMod val="50000"/>
                </a:schemeClr>
              </a:solidFill>
            </a:endParaRPr>
          </a:p>
        </p:txBody>
      </p:sp>
      <p:pic>
        <p:nvPicPr>
          <p:cNvPr id="6150" name="Picture 6" descr="C:\Documents and Settings\Admin\Рабочий стол\22b848afefc84c1611f6316626eb8667_big.jpg"/>
          <p:cNvPicPr>
            <a:picLocks noChangeAspect="1" noChangeArrowheads="1"/>
          </p:cNvPicPr>
          <p:nvPr/>
        </p:nvPicPr>
        <p:blipFill>
          <a:blip r:embed="rId2" cstate="print"/>
          <a:srcRect/>
          <a:stretch>
            <a:fillRect/>
          </a:stretch>
        </p:blipFill>
        <p:spPr bwMode="auto">
          <a:xfrm>
            <a:off x="5436096" y="571480"/>
            <a:ext cx="3707904" cy="5638811"/>
          </a:xfrm>
          <a:prstGeom prst="rect">
            <a:avLst/>
          </a:prstGeom>
          <a:noFill/>
        </p:spPr>
      </p:pic>
    </p:spTree>
  </p:cSld>
  <p:clrMapOvr>
    <a:masterClrMapping/>
  </p:clrMapOvr>
  <p:transition spd="med">
    <p:wheel spokes="3"/>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3" name="Picture 7" descr="C:\Documents and Settings\Admin\Рабочий стол\115206.JPEG"/>
          <p:cNvPicPr>
            <a:picLocks noChangeAspect="1" noChangeArrowheads="1"/>
          </p:cNvPicPr>
          <p:nvPr/>
        </p:nvPicPr>
        <p:blipFill>
          <a:blip r:embed="rId2" cstate="print"/>
          <a:srcRect/>
          <a:stretch>
            <a:fillRect/>
          </a:stretch>
        </p:blipFill>
        <p:spPr bwMode="auto">
          <a:xfrm>
            <a:off x="5614647" y="4473586"/>
            <a:ext cx="3529353" cy="2384414"/>
          </a:xfrm>
          <a:prstGeom prst="rect">
            <a:avLst/>
          </a:prstGeom>
          <a:noFill/>
        </p:spPr>
      </p:pic>
      <p:pic>
        <p:nvPicPr>
          <p:cNvPr id="9219" name="Picture 3" descr="C:\Documents and Settings\Admin\Рабочий стол\12-2.jpg"/>
          <p:cNvPicPr>
            <a:picLocks noChangeAspect="1" noChangeArrowheads="1"/>
          </p:cNvPicPr>
          <p:nvPr/>
        </p:nvPicPr>
        <p:blipFill>
          <a:blip r:embed="rId3" cstate="print"/>
          <a:srcRect/>
          <a:stretch>
            <a:fillRect/>
          </a:stretch>
        </p:blipFill>
        <p:spPr bwMode="auto">
          <a:xfrm>
            <a:off x="0" y="0"/>
            <a:ext cx="4143372" cy="3214686"/>
          </a:xfrm>
          <a:prstGeom prst="rect">
            <a:avLst/>
          </a:prstGeom>
          <a:noFill/>
        </p:spPr>
      </p:pic>
      <p:pic>
        <p:nvPicPr>
          <p:cNvPr id="9221" name="Picture 5" descr="C:\Documents and Settings\Admin\Рабочий стол\543664893.jpg"/>
          <p:cNvPicPr>
            <a:picLocks noChangeAspect="1" noChangeArrowheads="1"/>
          </p:cNvPicPr>
          <p:nvPr/>
        </p:nvPicPr>
        <p:blipFill>
          <a:blip r:embed="rId4" cstate="print"/>
          <a:srcRect/>
          <a:stretch>
            <a:fillRect/>
          </a:stretch>
        </p:blipFill>
        <p:spPr bwMode="auto">
          <a:xfrm>
            <a:off x="0" y="3957637"/>
            <a:ext cx="4364533" cy="2900363"/>
          </a:xfrm>
          <a:prstGeom prst="rect">
            <a:avLst/>
          </a:prstGeom>
          <a:noFill/>
        </p:spPr>
      </p:pic>
      <p:pic>
        <p:nvPicPr>
          <p:cNvPr id="9222" name="Picture 6" descr="C:\Documents and Settings\Admin\Рабочий стол\539329829.jpg"/>
          <p:cNvPicPr>
            <a:picLocks noChangeAspect="1" noChangeArrowheads="1"/>
          </p:cNvPicPr>
          <p:nvPr/>
        </p:nvPicPr>
        <p:blipFill>
          <a:blip r:embed="rId5" cstate="print"/>
          <a:srcRect/>
          <a:stretch>
            <a:fillRect/>
          </a:stretch>
        </p:blipFill>
        <p:spPr bwMode="auto">
          <a:xfrm>
            <a:off x="5715008" y="0"/>
            <a:ext cx="3428992" cy="4286280"/>
          </a:xfrm>
          <a:prstGeom prst="rect">
            <a:avLst/>
          </a:prstGeom>
          <a:noFill/>
        </p:spPr>
      </p:pic>
      <p:pic>
        <p:nvPicPr>
          <p:cNvPr id="9220" name="Picture 4" descr="C:\Documents and Settings\Admin\Рабочий стол\28405_origin.jpg"/>
          <p:cNvPicPr>
            <a:picLocks noChangeAspect="1" noChangeArrowheads="1"/>
          </p:cNvPicPr>
          <p:nvPr/>
        </p:nvPicPr>
        <p:blipFill>
          <a:blip r:embed="rId6" cstate="print"/>
          <a:srcRect/>
          <a:stretch>
            <a:fillRect/>
          </a:stretch>
        </p:blipFill>
        <p:spPr bwMode="auto">
          <a:xfrm rot="766741">
            <a:off x="3051360" y="1804401"/>
            <a:ext cx="4366071" cy="2887844"/>
          </a:xfrm>
          <a:prstGeom prst="rect">
            <a:avLst/>
          </a:prstGeom>
          <a:noFill/>
        </p:spPr>
      </p:pic>
    </p:spTree>
  </p:cSld>
  <p:clrMapOvr>
    <a:masterClrMapping/>
  </p:clrMapOvr>
  <p:transition spd="med">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4543428" cy="5726448"/>
          </a:xfrm>
        </p:spPr>
        <p:txBody>
          <a:bodyPr>
            <a:normAutofit/>
          </a:bodyPr>
          <a:lstStyle/>
          <a:p>
            <a:r>
              <a:rPr lang="ru-RU" sz="2800" dirty="0" smtClean="0">
                <a:solidFill>
                  <a:schemeClr val="tx2">
                    <a:lumMod val="50000"/>
                  </a:schemeClr>
                </a:solidFill>
              </a:rPr>
              <a:t>В </a:t>
            </a:r>
            <a:r>
              <a:rPr lang="ru-RU" sz="2800" dirty="0" smtClean="0">
                <a:solidFill>
                  <a:schemeClr val="tx2">
                    <a:lumMod val="50000"/>
                  </a:schemeClr>
                </a:solidFill>
              </a:rPr>
              <a:t>августе 2010 года в Сингапуре прошли первые летние юношеские Олимпийские игры, в которых российская сборная заняла второе место, выиграв 43 медали, в то время как победители – сборная Китая - завоевали 51 медаль. </a:t>
            </a:r>
            <a:endParaRPr lang="ru-RU" sz="2800" dirty="0">
              <a:solidFill>
                <a:schemeClr val="tx2">
                  <a:lumMod val="50000"/>
                </a:schemeClr>
              </a:solidFill>
            </a:endParaRPr>
          </a:p>
        </p:txBody>
      </p:sp>
      <p:pic>
        <p:nvPicPr>
          <p:cNvPr id="7170" name="Picture 2" descr="C:\Documents and Settings\Admin\Рабочий стол\350x250_4f0ff1362d451.jpg"/>
          <p:cNvPicPr>
            <a:picLocks noChangeAspect="1" noChangeArrowheads="1"/>
          </p:cNvPicPr>
          <p:nvPr/>
        </p:nvPicPr>
        <p:blipFill>
          <a:blip r:embed="rId2" cstate="print"/>
          <a:srcRect/>
          <a:stretch>
            <a:fillRect/>
          </a:stretch>
        </p:blipFill>
        <p:spPr bwMode="auto">
          <a:xfrm>
            <a:off x="5000628" y="1500174"/>
            <a:ext cx="3905250" cy="3852876"/>
          </a:xfrm>
          <a:prstGeom prst="rect">
            <a:avLst/>
          </a:prstGeom>
          <a:noFill/>
        </p:spPr>
      </p:pic>
    </p:spTree>
  </p:cSld>
  <p:clrMapOvr>
    <a:masterClrMapping/>
  </p:clrMapOvr>
  <p:transition spd="med">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131</TotalTime>
  <Words>479</Words>
  <Application>Microsoft Office PowerPoint</Application>
  <PresentationFormat>Экран (4:3)</PresentationFormat>
  <Paragraphs>24</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Волна</vt:lpstr>
      <vt:lpstr>Огонь Первой молодежной зимней Олимпиады  </vt:lpstr>
      <vt:lpstr>В Афинах состоялась церемония зажжения Олимпийского огня для Первых молодежных зимних Олимпийских игр. Они прошли в январе, в австрийском городе Инсбрук. В ходе театрализованной церемонии греческая актриса, игравшая роль жрицы античного храма, зажгла от солнечных лучей с помощью параболического зеркала факел на афинском историческом беломраморном стадионе "Панатинаикос", где в 1896 году состоялись первые современные Олимпийские игры.</vt:lpstr>
      <vt:lpstr>Жрица передала факел участнику факельной эстафеты, который вручил его президенту Национального олимпийского комитета (НОК) Греции Спиросу Капралосу, а тот - руководству НОК Австрии. Впервые сегодня в современной олимпийской истории Олимпийский огонь зажигался для города, в котором уже прошли две Олимпиады, а теперь состоится третья. В дополнение к Первым молодежным зимним Олимпийским играм, которые прошли в Инсбруке 13-22 января 2012 года, этот австрийский город был уже местом проведения Зимних Олимпийских игр в 1964 и 1976 годах.</vt:lpstr>
      <vt:lpstr>На церемонии присутствовали президент Международного олимпийского комитета (МОК) Жак Рогге, министр обороны и спорта Австрии Норберт Дарабош, руководители австрийского НОК, комитета по проведению Первых молодежных зимних Олимпийских игр-2012 и спортивных федераций. Президент МОК заявил, что "Олимпийский огонь и Эстафета Олимпийского огня символизируют ценности и идеалы, лежащие в сердце Олимпийского движения".   "Они являются воплощением совершенства, дружбы и уважения, и они - искра, которая разожжет страсти и волшебство Первых зимних юношеских Олимпийских игр, - сказал Рогге. - Юношеская эстафета Олимпийского огня будет вдохновлять новые надежды и вселять новую мечту, особенно молодежи, а также приглашать население планеты пережить юношеские Олимпийские игры вместе со спортсменами".</vt:lpstr>
      <vt:lpstr>В течение девяти дней соревноваться в зимних видах спорта будут 1 тыс. 58 юных спортсменов в возрасте от 14 до 18 лет из 70 стран мира. На состязаниях разыграют 62 комплекта наград по биатлону, бобслею, горнолыжному спорту, керлингу, конькобежному спорту, лыжному двоеборью, лыжным гонкам, санному спорту, скелетону, сноуборду, фигурному катанию, фристайлу, хоккею, шорт-треку и прыжкам с трамплина.тттрамплина.трамплина.</vt:lpstr>
      <vt:lpstr>В программу первых зимних юношеских Олимпийских игр помимо классических зимних видов спорта включили три новых направления: прыжки с трамплина среди женщин, халф-пайп (ski halfpipe – выполнение трюков на лыжах (в желобе из снега) и слоупстайл на сноуборде (snowboard slopestyle – акробатические прыжки на трамплинах, пирамидах и пр., расположенных последовательно вдоль трассы).</vt:lpstr>
      <vt:lpstr>российская команда подобралась по-настоящему звездная: помимо восходящих звезд – фигуристов Аделины Сотниковой, Елизаветы Туктамышевой, Сергея Мозгова и Анны Яновской - в Олимпиаде участвуют дети и внуки известных спортсменов. Например, в соревнованиях по биатлону состязается Наталья Гербулова - дочь старшего тренера мужской сборной России по этому виду спорта Андрея Гербулова. Капитаном хоккейной команды стал Иван Николишин – сын известного игрока сборной России Андрея Николишина, а внук знаменитого голкипера, ныне президента Федерации хоккея России Владислава Третьяка, Максим Третьяк, вслед за дедушкой стал вратарем.</vt:lpstr>
      <vt:lpstr>Презентация PowerPoint</vt:lpstr>
      <vt:lpstr>В августе 2010 года в Сингапуре прошли первые летние юношеские Олимпийские игры, в которых российская сборная заняла второе место, выиграв 43 медали, в то время как победители – сборная Китая - завоевали 51 медаль. </vt:lpstr>
      <vt:lpstr> После открытия Олимпиады российские хоккеисты сразились с командой Канады, обыграв ее со счетом 4:3. Заброшенными шайбами отметились Александр Протапович, Егор Цветков, Максим Лазарев и Даниил Вовченко. Голкипер Сергей Коробов отразил 20 бросков и стал одним из самых ярких игроков встречи. Первое золото в "копилку" российской сборной принесла биатлонистка Ульяна Кайшева, которой не было равных в гонке на 7,5 км. Спортсменка финишировала со временем 26 мин. 1,3 сек., обогнав немку Франциску Пройс на 28 сек. и представительницу Казахстана Галину Вишневскую на 1 мин. 43 сек. Вторую золотую медаль завоевала лыжница Анастасия Седова в индивидуальной гонке на 5 км классическим стилем – она пересекла финишную черту уже через 14 мин. 18 сек. Второй пришла словенка Анамарья Лампик, отставшая от Седовой на 19,7 сек. Третье место досталось Лее Энфальт (+57,8 сек.), которая также выступает за сборную Словении. </vt:lpstr>
      <vt:lpstr>Третью золотую медаль 17 января выиграл лыжник Александр Селянинов, сумевший преодолеть 10 км за 29 мин. 28,8 сек. "Серебро" ушло японцу Кентаро Исикава, проигравшему россиянину 11,4 сек., "бронза" досталась казахстанцу Сергею Малышеву, который пришел через 28 сек. после победителя. 18 января "золото" выиграли российские лыжники Андрей Селянинов и Анастасия Садова. Отличились фигуристы Анна Яновская и Сергей Мозгов, которые выступают в паре, и одиночница Елизавета Тухтамышева. Второе место в одиночной программе досталось россиянке Аделине Сотниковой, которая уступила Тухтамышевой 7 баллов. Третьей стала китаянка Ли Цицзюнь. Таким образом, сборная России вышла в лидеры общекомандного зачета по количеству выигранных медалей – пять золотых, две серебряные и четыре бронзовых. Второе место занимает сборная Китая, у которой пять золотых, и по две  серебряных и бронзовых медалей.  и бронзовых медалей. Третье место у сборной Австрии с четырьмя золотыми и двумя бронзовыми медалями. </vt:lpstr>
      <vt:lpstr>Где состоялись первые молодежные Зимние Олимпийские Игры?</vt:lpstr>
      <vt:lpstr>Каков возраст участников молодежных Зимних Олимпийских Игр?</vt:lpstr>
      <vt:lpstr>Программа І юношеских Олимпийских игр?</vt:lpstr>
      <vt:lpstr>Когда, где состоялись І летние юношеские Олимпийские Игры?</vt:lpstr>
      <vt:lpstr>Спасибо всем!</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Огонь Первой молодежной зимней Олимпиады  </dc:title>
  <cp:lastModifiedBy>Марина</cp:lastModifiedBy>
  <cp:revision>18</cp:revision>
  <dcterms:modified xsi:type="dcterms:W3CDTF">2012-06-02T19:37:05Z</dcterms:modified>
</cp:coreProperties>
</file>