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57" r:id="rId4"/>
    <p:sldId id="294" r:id="rId5"/>
    <p:sldId id="295" r:id="rId6"/>
    <p:sldId id="296" r:id="rId7"/>
    <p:sldId id="297" r:id="rId8"/>
    <p:sldId id="298" r:id="rId9"/>
    <p:sldId id="290" r:id="rId10"/>
    <p:sldId id="299" r:id="rId11"/>
    <p:sldId id="303" r:id="rId12"/>
    <p:sldId id="307" r:id="rId13"/>
    <p:sldId id="311" r:id="rId14"/>
    <p:sldId id="315" r:id="rId15"/>
    <p:sldId id="291" r:id="rId16"/>
    <p:sldId id="300" r:id="rId17"/>
    <p:sldId id="304" r:id="rId18"/>
    <p:sldId id="308" r:id="rId19"/>
    <p:sldId id="312" r:id="rId20"/>
    <p:sldId id="317" r:id="rId21"/>
    <p:sldId id="292" r:id="rId22"/>
    <p:sldId id="301" r:id="rId23"/>
    <p:sldId id="305" r:id="rId24"/>
    <p:sldId id="309" r:id="rId25"/>
    <p:sldId id="313" r:id="rId26"/>
    <p:sldId id="316" r:id="rId27"/>
    <p:sldId id="293" r:id="rId28"/>
    <p:sldId id="302" r:id="rId29"/>
    <p:sldId id="306" r:id="rId30"/>
    <p:sldId id="310" r:id="rId31"/>
    <p:sldId id="314" r:id="rId32"/>
    <p:sldId id="318" r:id="rId33"/>
    <p:sldId id="319" r:id="rId34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939CF"/>
    <a:srgbClr val="FF99FF"/>
    <a:srgbClr val="FF33CC"/>
    <a:srgbClr val="3CC2F2"/>
    <a:srgbClr val="660033"/>
    <a:srgbClr val="FF66FF"/>
    <a:srgbClr val="800000"/>
    <a:srgbClr val="FFCCCC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93" autoAdjust="0"/>
  </p:normalViewPr>
  <p:slideViewPr>
    <p:cSldViewPr>
      <p:cViewPr varScale="1">
        <p:scale>
          <a:sx n="69" d="100"/>
          <a:sy n="69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476C1-CC53-4999-8886-B135B66CC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D2A10-BB9B-4761-BCEF-8DF673187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89E1-56CD-4AED-B124-AFDB20FF6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65CED-262B-498B-B2E9-002AACFB3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9FA73-96E8-412A-A852-ACE848381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C3B2D-3EBA-47C3-83E6-AD68CC26A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EF236-6835-4137-9CC2-757E30DDE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D3CFD-4F3B-4800-8CD6-F59931286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6435B-F8B9-4886-A2C9-CDADCC2A9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E0A07-A318-4543-9A39-9D5A875EB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BF61B-8A74-49D1-8646-177C6F0BB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EF710CA5-5166-4BDE-823A-BA68DF106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55;&#1058;&#1048;&#1062;&#1067;\JeopardyMusic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0.xml"/><Relationship Id="rId18" Type="http://schemas.openxmlformats.org/officeDocument/2006/relationships/slide" Target="slide14.xml"/><Relationship Id="rId26" Type="http://schemas.openxmlformats.org/officeDocument/2006/relationships/slide" Target="slide21.xml"/><Relationship Id="rId3" Type="http://schemas.openxmlformats.org/officeDocument/2006/relationships/control" Target="../activeX/activeX2.xml"/><Relationship Id="rId21" Type="http://schemas.openxmlformats.org/officeDocument/2006/relationships/slide" Target="slide18.xml"/><Relationship Id="rId34" Type="http://schemas.openxmlformats.org/officeDocument/2006/relationships/slide" Target="slide29.xml"/><Relationship Id="rId7" Type="http://schemas.openxmlformats.org/officeDocument/2006/relationships/slide" Target="slide4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control" Target="../activeX/activeX1.xml"/><Relationship Id="rId16" Type="http://schemas.openxmlformats.org/officeDocument/2006/relationships/slide" Target="slide11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11" Type="http://schemas.openxmlformats.org/officeDocument/2006/relationships/slide" Target="slide7.xml"/><Relationship Id="rId24" Type="http://schemas.openxmlformats.org/officeDocument/2006/relationships/slide" Target="slide20.xml"/><Relationship Id="rId32" Type="http://schemas.openxmlformats.org/officeDocument/2006/relationships/slide" Target="slide27.xml"/><Relationship Id="rId37" Type="http://schemas.openxmlformats.org/officeDocument/2006/relationships/image" Target="../media/image8.png"/><Relationship Id="rId5" Type="http://schemas.openxmlformats.org/officeDocument/2006/relationships/control" Target="../activeX/activeX4.xml"/><Relationship Id="rId15" Type="http://schemas.openxmlformats.org/officeDocument/2006/relationships/slide" Target="slide12.xml"/><Relationship Id="rId23" Type="http://schemas.openxmlformats.org/officeDocument/2006/relationships/slide" Target="slide19.xml"/><Relationship Id="rId28" Type="http://schemas.openxmlformats.org/officeDocument/2006/relationships/slide" Target="slide23.xml"/><Relationship Id="rId36" Type="http://schemas.openxmlformats.org/officeDocument/2006/relationships/slide" Target="slide32.xml"/><Relationship Id="rId10" Type="http://schemas.openxmlformats.org/officeDocument/2006/relationships/slide" Target="slide5.xml"/><Relationship Id="rId19" Type="http://schemas.openxmlformats.org/officeDocument/2006/relationships/slide" Target="slide16.xml"/><Relationship Id="rId31" Type="http://schemas.openxmlformats.org/officeDocument/2006/relationships/slide" Target="slide28.xml"/><Relationship Id="rId4" Type="http://schemas.openxmlformats.org/officeDocument/2006/relationships/control" Target="../activeX/activeX3.xml"/><Relationship Id="rId9" Type="http://schemas.openxmlformats.org/officeDocument/2006/relationships/slide" Target="slide6.xml"/><Relationship Id="rId14" Type="http://schemas.openxmlformats.org/officeDocument/2006/relationships/slide" Target="slide9.xml"/><Relationship Id="rId22" Type="http://schemas.openxmlformats.org/officeDocument/2006/relationships/slide" Target="slide17.xml"/><Relationship Id="rId27" Type="http://schemas.openxmlformats.org/officeDocument/2006/relationships/slide" Target="slide24.xml"/><Relationship Id="rId30" Type="http://schemas.openxmlformats.org/officeDocument/2006/relationships/slide" Target="slide26.xml"/><Relationship Id="rId35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-381000" y="457200"/>
            <a:ext cx="8991600" cy="6019800"/>
          </a:xfrm>
          <a:prstGeom prst="roundRect">
            <a:avLst/>
          </a:prstGeom>
          <a:solidFill>
            <a:srgbClr val="3939CF"/>
          </a:solidFill>
          <a:ln w="76200" cmpd="thickThin">
            <a:solidFill>
              <a:schemeClr val="bg2">
                <a:lumMod val="20000"/>
                <a:lumOff val="80000"/>
              </a:schemeClr>
            </a:solidFill>
            <a:prstDash val="solid"/>
          </a:ln>
          <a:scene3d>
            <a:camera prst="perspectiveLef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cmpd="thickThin">
                <a:solidFill>
                  <a:schemeClr val="tx1"/>
                </a:solidFill>
              </a:ln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239000" y="3962400"/>
            <a:ext cx="685800" cy="1905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7200" y="1828800"/>
            <a:ext cx="8202887" cy="1323439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 О ПТИЦАХ</a:t>
            </a:r>
            <a:endParaRPr lang="ru-RU" sz="8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3" name="Рисунок 2" descr="C41-33копирование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3581400"/>
            <a:ext cx="170252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6" descr="19school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572000"/>
            <a:ext cx="245850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Jeopardy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СИНИЦА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E0E0E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286000" y="731838"/>
            <a:ext cx="457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РЕБУСЫ </a:t>
            </a:r>
            <a:r>
              <a:rPr lang="en-US" sz="4400" b="1" spc="5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2</a:t>
            </a:r>
            <a:r>
              <a:rPr lang="en-US" sz="4400" b="1" spc="5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00</a:t>
            </a:r>
            <a:endParaRPr lang="en-US" sz="4400" b="1" spc="50" dirty="0">
              <a:ln w="11430"/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E0E0E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F:\i (3)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905000" cy="1905000"/>
          </a:xfrm>
          <a:prstGeom prst="rect">
            <a:avLst/>
          </a:prstGeom>
          <a:noFill/>
        </p:spPr>
      </p:pic>
      <p:pic>
        <p:nvPicPr>
          <p:cNvPr id="41986" name="Picture 2" descr="http://xn----ptbqdcdr7a.xn--p1ai/sites/default/files/129_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752600"/>
            <a:ext cx="6286500" cy="2514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4958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ВОРОНА</a:t>
            </a:r>
            <a:endParaRPr lang="ru-RU" sz="3600" b="1" dirty="0" smtClean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304800" y="1826328"/>
            <a:ext cx="8534400" cy="2462213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200" dirty="0" smtClean="0"/>
              <a:t>Вы хорошо знаете эту птицу. Большая, с крепким клювом, сильными лапами. Это одна из самых умных птиц. Она умеет на расстоянии различать людей. </a:t>
            </a:r>
            <a:r>
              <a:rPr lang="ru-RU" sz="2200" dirty="0" smtClean="0"/>
              <a:t>Раздобыв </a:t>
            </a:r>
            <a:r>
              <a:rPr lang="ru-RU" sz="2200" dirty="0" smtClean="0"/>
              <a:t>черствую корку хлеба, она летит к луже и размачивает её. Забудет ли человек рыбу в лодке, миску с кашей для собаки или ведро с кормом для скотины – эта птица успеет за несколько минут поживиться за счет чужого. Как зовут эту умную птицу?</a:t>
            </a:r>
            <a:endParaRPr lang="ru-RU" sz="2200" b="1" dirty="0" smtClean="0">
              <a:solidFill>
                <a:srgbClr val="00008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1752600" y="304800"/>
            <a:ext cx="6934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УЗНАЙ ПО ОПИСАНИЮ </a:t>
            </a:r>
            <a:r>
              <a:rPr lang="en-US" sz="44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2</a:t>
            </a:r>
            <a:r>
              <a:rPr lang="en-US" sz="44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00</a:t>
            </a:r>
            <a:endParaRPr lang="en-US" sz="4400" b="1" spc="5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1" name="Picture 1" descr="F:\i (4)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52244" cy="1600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СТРАУС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143000" y="2149494"/>
            <a:ext cx="6858000" cy="1815882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800" dirty="0" smtClean="0"/>
              <a:t>Эта </a:t>
            </a:r>
            <a:r>
              <a:rPr lang="ru-RU" sz="2800" dirty="0" smtClean="0"/>
              <a:t>птица является самым быстрым бегуном из нелетающих птиц, она может развивать скорость до 72 км/ч.</a:t>
            </a:r>
          </a:p>
          <a:p>
            <a:pPr>
              <a:defRPr/>
            </a:pP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685800" y="533400"/>
            <a:ext cx="5791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САМЫЕ – САМЫЕ 2</a:t>
            </a:r>
            <a:r>
              <a:rPr lang="en-US" sz="4400" b="1" spc="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00</a:t>
            </a:r>
            <a:endParaRPr lang="en-US" sz="4400" b="1" spc="5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F:\i (6)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52400"/>
            <a:ext cx="1809750" cy="18097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К  СТУЖЕ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143000" y="2734270"/>
            <a:ext cx="6858000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dirty="0" smtClean="0"/>
              <a:t>Курица на одной ноге стоит </a:t>
            </a:r>
            <a:r>
              <a:rPr lang="ru-RU" sz="3600" dirty="0" smtClean="0"/>
              <a:t>….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1981200" y="609600"/>
            <a:ext cx="6705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chemeClr val="accent3">
                    <a:lumMod val="9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ПРОДОЛЖИ ПРИМЕТУ  2</a:t>
            </a:r>
            <a:r>
              <a:rPr lang="en-US" sz="4400" b="1" spc="50" dirty="0" smtClean="0">
                <a:ln w="11430"/>
                <a:solidFill>
                  <a:schemeClr val="accent3">
                    <a:lumMod val="9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00</a:t>
            </a:r>
            <a:endParaRPr lang="en-US" sz="4400" b="1" spc="50" dirty="0">
              <a:ln w="11430"/>
              <a:solidFill>
                <a:schemeClr val="accent3">
                  <a:lumMod val="9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3" name="Picture 1" descr="F:\i (7)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799"/>
            <a:ext cx="1476375" cy="206968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ВОРОНА</a:t>
            </a:r>
            <a:endParaRPr lang="ru-RU" sz="3600" b="1" dirty="0" smtClean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524000" y="1600945"/>
            <a:ext cx="7162800" cy="2646878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600" dirty="0" smtClean="0"/>
              <a:t>С</a:t>
            </a:r>
            <a:r>
              <a:rPr lang="ru-RU" sz="2600" dirty="0" smtClean="0"/>
              <a:t>амое </a:t>
            </a:r>
            <a:r>
              <a:rPr lang="ru-RU" sz="2600" dirty="0" smtClean="0"/>
              <a:t>современное гнездо было продемонстрировано на одном из орнитологических съездов: это было гнездо, целиком сделанное из алюминиевой проволоки. Кто архитектор этого сооружения?</a:t>
            </a:r>
          </a:p>
          <a:p>
            <a:pPr algn="ctr">
              <a:defRPr/>
            </a:pP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FF99FF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1981200" y="609600"/>
            <a:ext cx="5181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ГНЕЗДА 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2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00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FF99FF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rgbClr val="FF99FF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89" name="Picture 1" descr="F:\i 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1"/>
            <a:ext cx="1600200" cy="153865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КЛЕСТОМ</a:t>
            </a:r>
            <a:endParaRPr lang="ru-RU" sz="3600" b="1" dirty="0" smtClean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066800" y="1903274"/>
            <a:ext cx="7010400" cy="2308324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ru-RU" sz="3600" dirty="0" smtClean="0"/>
              <a:t>Кто зимой средь хвойных веток</a:t>
            </a:r>
          </a:p>
          <a:p>
            <a:r>
              <a:rPr lang="ru-RU" sz="3600" dirty="0" smtClean="0"/>
              <a:t>В феврале выводит деток?</a:t>
            </a:r>
          </a:p>
          <a:p>
            <a:r>
              <a:rPr lang="ru-RU" sz="3600" dirty="0" smtClean="0"/>
              <a:t>Необычный клюв - крестом,</a:t>
            </a:r>
          </a:p>
          <a:p>
            <a:r>
              <a:rPr lang="ru-RU" sz="3600" dirty="0" smtClean="0"/>
              <a:t>Птичку ту зовут...</a:t>
            </a:r>
            <a:endParaRPr lang="ru-RU" sz="3600" dirty="0"/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286000" y="609600"/>
            <a:ext cx="457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ЗАГАДКИ</a:t>
            </a:r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300</a:t>
            </a:r>
            <a:endParaRPr lang="en-US" sz="4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F:\i (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1828800" cy="14287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ДЯТЕЛ</a:t>
            </a:r>
            <a:endParaRPr lang="ru-RU" sz="3600" b="1" dirty="0" smtClean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E0E0E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286000" y="731838"/>
            <a:ext cx="457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РЕБУСЫ </a:t>
            </a:r>
            <a:r>
              <a:rPr lang="ru-RU" sz="4400" b="1" spc="5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en-US" sz="4400" b="1" spc="5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00</a:t>
            </a:r>
            <a:endParaRPr lang="en-US" sz="4400" b="1" spc="50" dirty="0">
              <a:ln w="11430"/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E0E0E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Рисунок 26" descr="two_cartoon_horseshoes_0521-1011-0323-3651_SMU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304800"/>
            <a:ext cx="1389888" cy="14478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F:\i (3)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1000"/>
            <a:ext cx="1428750" cy="1428750"/>
          </a:xfrm>
          <a:prstGeom prst="rect">
            <a:avLst/>
          </a:prstGeom>
          <a:noFill/>
        </p:spPr>
      </p:pic>
      <p:pic>
        <p:nvPicPr>
          <p:cNvPr id="36866" name="Picture 2" descr="http://xn----ptbqdcdr7a.xn--p1ai/sites/default/files/13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615440"/>
            <a:ext cx="7010400" cy="28041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4958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поросенок,  у него есть пятачок</a:t>
            </a:r>
            <a:endParaRPr lang="ru-RU" sz="3600" b="1" dirty="0" smtClean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381000" y="1626274"/>
            <a:ext cx="8153400" cy="2862322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000" dirty="0" smtClean="0"/>
              <a:t>Эти птицы не только приносят с собой первые весенние песни к нам под окно – прилет их означает, что весна одержала еще одну победу и теперь гонит с полей последний снег. Нигде в наших местах не услышишь такой странной песни. Птицы эти – великолепные подражатели: услышат они скрип двери и этот далеко не музыкальный звук могут вставить в свою песню. Некоторые подражают кваканью лягушки, лаю собак. Они могут научиться и некоторым нашим словам. Этих птиц можно считать избавителями от нашествия колорадского жука. Они поедают этого вредителя в большом количестве.</a:t>
            </a:r>
            <a:endParaRPr lang="ru-RU" sz="2000" b="1" dirty="0" smtClean="0">
              <a:solidFill>
                <a:srgbClr val="00008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1828800" y="304800"/>
            <a:ext cx="6705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УЗНАЙ ПО ОПИСАНИЮ </a:t>
            </a:r>
            <a:r>
              <a:rPr lang="en-US" sz="44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en-US" sz="44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00</a:t>
            </a:r>
            <a:endParaRPr lang="en-US" sz="4400" b="1" spc="5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1" name="Picture 1" descr="F:\i (4)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38172" cy="1752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4958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ПИНГВИН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533400" y="1843205"/>
            <a:ext cx="8305800" cy="2677656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800" dirty="0" smtClean="0"/>
              <a:t>Эта </a:t>
            </a:r>
            <a:r>
              <a:rPr lang="ru-RU" sz="2800" dirty="0" smtClean="0"/>
              <a:t>птица является самым быстрым пловцом. При плаванье его скорость может достигать 36 км/ч. Она является самым глубоким ныряльщиком, в 1990 году был зафиксирован случай погружения на глубину 483 м.</a:t>
            </a:r>
          </a:p>
          <a:p>
            <a:pPr>
              <a:defRPr/>
            </a:pP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914400" y="457200"/>
            <a:ext cx="5943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САМЫЕ – САМЫЕ 3</a:t>
            </a:r>
            <a:r>
              <a:rPr lang="en-US" sz="4400" b="1" spc="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00</a:t>
            </a:r>
            <a:endParaRPr lang="en-US" sz="4400" b="1" spc="5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" descr="F:\i (6)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52400"/>
            <a:ext cx="1809750" cy="18097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К ДОЖДЮ 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143000" y="2810470"/>
            <a:ext cx="6858000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dirty="0" smtClean="0"/>
              <a:t>Воробьи в пыли купаются</a:t>
            </a:r>
            <a:r>
              <a:rPr lang="ru-RU" sz="3600" dirty="0" smtClean="0"/>
              <a:t>…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1981200" y="609600"/>
            <a:ext cx="6858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chemeClr val="accent3">
                    <a:lumMod val="9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ПРОДОЛЖИ ПРИМЕТУ 3</a:t>
            </a:r>
            <a:r>
              <a:rPr lang="en-US" sz="4400" b="1" spc="50" dirty="0" smtClean="0">
                <a:ln w="11430"/>
                <a:solidFill>
                  <a:schemeClr val="accent3">
                    <a:lumMod val="9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00</a:t>
            </a:r>
            <a:endParaRPr lang="en-US" sz="4400" b="1" spc="50" dirty="0">
              <a:ln w="11430"/>
              <a:solidFill>
                <a:schemeClr val="accent3">
                  <a:lumMod val="9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3" name="Picture 1" descr="F:\i (7)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476375" cy="206968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>
            <a:off x="8839199" y="457199"/>
            <a:ext cx="152399" cy="15239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0" name="Text Box 51"/>
          <p:cNvSpPr txBox="1">
            <a:spLocks noChangeArrowheads="1"/>
          </p:cNvSpPr>
          <p:nvPr/>
        </p:nvSpPr>
        <p:spPr bwMode="auto">
          <a:xfrm>
            <a:off x="457200" y="319088"/>
            <a:ext cx="11969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ЗАГАДКИ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3112" name="Text Box 161"/>
          <p:cNvSpPr txBox="1">
            <a:spLocks noChangeArrowheads="1"/>
          </p:cNvSpPr>
          <p:nvPr/>
        </p:nvSpPr>
        <p:spPr bwMode="auto">
          <a:xfrm>
            <a:off x="1844040" y="319088"/>
            <a:ext cx="11969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РЕБУСЫ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113" name="Text Box 162"/>
          <p:cNvSpPr txBox="1">
            <a:spLocks noChangeArrowheads="1"/>
          </p:cNvSpPr>
          <p:nvPr/>
        </p:nvSpPr>
        <p:spPr bwMode="auto">
          <a:xfrm>
            <a:off x="3230880" y="319088"/>
            <a:ext cx="134112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УЗНАЙ ПО ОПИСАНИЮ</a:t>
            </a:r>
          </a:p>
          <a:p>
            <a:pPr algn="ctr"/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114" name="Text Box 163"/>
          <p:cNvSpPr txBox="1">
            <a:spLocks noChangeArrowheads="1"/>
          </p:cNvSpPr>
          <p:nvPr/>
        </p:nvSpPr>
        <p:spPr bwMode="auto">
          <a:xfrm>
            <a:off x="4617720" y="319088"/>
            <a:ext cx="11969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ПОКОРМИТЕ ПТИЦ</a:t>
            </a:r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115" name="Text Box 164"/>
          <p:cNvSpPr txBox="1">
            <a:spLocks noChangeArrowheads="1"/>
          </p:cNvSpPr>
          <p:nvPr/>
        </p:nvSpPr>
        <p:spPr bwMode="auto">
          <a:xfrm>
            <a:off x="6004560" y="319088"/>
            <a:ext cx="11969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ПРОДОЛЖИ ПРИМЕТУ</a:t>
            </a:r>
          </a:p>
          <a:p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213" name="Text Box 165"/>
          <p:cNvSpPr txBox="1">
            <a:spLocks noChangeArrowheads="1"/>
          </p:cNvSpPr>
          <p:nvPr/>
        </p:nvSpPr>
        <p:spPr bwMode="auto">
          <a:xfrm>
            <a:off x="7391400" y="319088"/>
            <a:ext cx="1295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ГНЕЗДА</a:t>
            </a:r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121" name="Text Box 171">
            <a:hlinkClick r:id="" action="ppaction://macro?name=team1"/>
          </p:cNvPr>
          <p:cNvSpPr txBox="1">
            <a:spLocks noChangeArrowheads="1"/>
          </p:cNvSpPr>
          <p:nvPr/>
        </p:nvSpPr>
        <p:spPr bwMode="auto">
          <a:xfrm>
            <a:off x="1219200" y="5503492"/>
            <a:ext cx="99060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</a:rPr>
              <a:t>1</a:t>
            </a:r>
            <a:endParaRPr lang="en-US" sz="20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125" name="Text Box 178"/>
          <p:cNvSpPr txBox="1">
            <a:spLocks noChangeArrowheads="1"/>
          </p:cNvSpPr>
          <p:nvPr/>
        </p:nvSpPr>
        <p:spPr bwMode="auto">
          <a:xfrm>
            <a:off x="990600" y="5867400"/>
            <a:ext cx="1444625" cy="762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57" name="Скругленный прямоугольник 56">
            <a:hlinkClick r:id="rId7" action="ppaction://hlinksldjump"/>
          </p:cNvPr>
          <p:cNvSpPr/>
          <p:nvPr/>
        </p:nvSpPr>
        <p:spPr>
          <a:xfrm>
            <a:off x="1851120" y="11850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100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58" name="Скругленный прямоугольник 57">
            <a:hlinkClick r:id="rId8" action="ppaction://hlinksldjump"/>
          </p:cNvPr>
          <p:cNvSpPr/>
          <p:nvPr/>
        </p:nvSpPr>
        <p:spPr>
          <a:xfrm>
            <a:off x="457200" y="11850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100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59" name="Скругленный прямоугольник 58">
            <a:hlinkClick r:id="rId9" action="ppaction://hlinksldjump"/>
          </p:cNvPr>
          <p:cNvSpPr/>
          <p:nvPr/>
        </p:nvSpPr>
        <p:spPr>
          <a:xfrm>
            <a:off x="4638960" y="11850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100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0" name="Скругленный прямоугольник 59">
            <a:hlinkClick r:id="rId10" action="ppaction://hlinksldjump"/>
          </p:cNvPr>
          <p:cNvSpPr/>
          <p:nvPr/>
        </p:nvSpPr>
        <p:spPr>
          <a:xfrm>
            <a:off x="3245040" y="11850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100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1" name="Скругленный прямоугольник 60">
            <a:hlinkClick r:id="rId11" action="ppaction://hlinksldjump"/>
          </p:cNvPr>
          <p:cNvSpPr/>
          <p:nvPr/>
        </p:nvSpPr>
        <p:spPr>
          <a:xfrm>
            <a:off x="6032880" y="11850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100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2" name="Скругленный прямоугольник 61">
            <a:hlinkClick r:id="rId12" action="ppaction://hlinksldjump"/>
          </p:cNvPr>
          <p:cNvSpPr/>
          <p:nvPr/>
        </p:nvSpPr>
        <p:spPr>
          <a:xfrm>
            <a:off x="7426800" y="11850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100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4" name="Скругленный прямоугольник 63">
            <a:hlinkClick r:id="rId13" action="ppaction://hlinksldjump"/>
          </p:cNvPr>
          <p:cNvSpPr/>
          <p:nvPr/>
        </p:nvSpPr>
        <p:spPr>
          <a:xfrm>
            <a:off x="1851120" y="20232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200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5" name="Скругленный прямоугольник 64">
            <a:hlinkClick r:id="rId14" action="ppaction://hlinksldjump"/>
          </p:cNvPr>
          <p:cNvSpPr/>
          <p:nvPr/>
        </p:nvSpPr>
        <p:spPr>
          <a:xfrm>
            <a:off x="457200" y="20232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200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6" name="Скругленный прямоугольник 65">
            <a:hlinkClick r:id="rId15" action="ppaction://hlinksldjump"/>
          </p:cNvPr>
          <p:cNvSpPr/>
          <p:nvPr/>
        </p:nvSpPr>
        <p:spPr>
          <a:xfrm>
            <a:off x="4638960" y="20232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200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7" name="Скругленный прямоугольник 66">
            <a:hlinkClick r:id="rId16" action="ppaction://hlinksldjump"/>
          </p:cNvPr>
          <p:cNvSpPr/>
          <p:nvPr/>
        </p:nvSpPr>
        <p:spPr>
          <a:xfrm>
            <a:off x="3245040" y="20232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200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8" name="Скругленный прямоугольник 67">
            <a:hlinkClick r:id="rId17" action="ppaction://hlinksldjump"/>
          </p:cNvPr>
          <p:cNvSpPr/>
          <p:nvPr/>
        </p:nvSpPr>
        <p:spPr>
          <a:xfrm>
            <a:off x="6032880" y="20232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200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9" name="Скругленный прямоугольник 68">
            <a:hlinkClick r:id="rId18" action="ppaction://hlinksldjump"/>
          </p:cNvPr>
          <p:cNvSpPr/>
          <p:nvPr/>
        </p:nvSpPr>
        <p:spPr>
          <a:xfrm>
            <a:off x="7426800" y="20232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200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0" name="Скругленный прямоугольник 69">
            <a:hlinkClick r:id="rId19" action="ppaction://hlinksldjump"/>
          </p:cNvPr>
          <p:cNvSpPr/>
          <p:nvPr/>
        </p:nvSpPr>
        <p:spPr>
          <a:xfrm>
            <a:off x="1846135" y="28614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300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1" name="Скругленный прямоугольник 70">
            <a:hlinkClick r:id="rId20" action="ppaction://hlinksldjump"/>
          </p:cNvPr>
          <p:cNvSpPr/>
          <p:nvPr/>
        </p:nvSpPr>
        <p:spPr>
          <a:xfrm>
            <a:off x="452215" y="28614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300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2" name="Скругленный прямоугольник 71">
            <a:hlinkClick r:id="rId21" action="ppaction://hlinksldjump"/>
          </p:cNvPr>
          <p:cNvSpPr/>
          <p:nvPr/>
        </p:nvSpPr>
        <p:spPr>
          <a:xfrm>
            <a:off x="4633975" y="28614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300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3" name="Скругленный прямоугольник 72">
            <a:hlinkClick r:id="rId22" action="ppaction://hlinksldjump"/>
          </p:cNvPr>
          <p:cNvSpPr/>
          <p:nvPr/>
        </p:nvSpPr>
        <p:spPr>
          <a:xfrm>
            <a:off x="3240055" y="28614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300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4" name="Скругленный прямоугольник 73">
            <a:hlinkClick r:id="rId23" action="ppaction://hlinksldjump"/>
          </p:cNvPr>
          <p:cNvSpPr/>
          <p:nvPr/>
        </p:nvSpPr>
        <p:spPr>
          <a:xfrm>
            <a:off x="6027895" y="28614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300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5" name="Скругленный прямоугольник 74">
            <a:hlinkClick r:id="rId24" action="ppaction://hlinksldjump"/>
          </p:cNvPr>
          <p:cNvSpPr/>
          <p:nvPr/>
        </p:nvSpPr>
        <p:spPr>
          <a:xfrm>
            <a:off x="7421815" y="28614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300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6" name="Скругленный прямоугольник 75">
            <a:hlinkClick r:id="rId25" action="ppaction://hlinksldjump"/>
          </p:cNvPr>
          <p:cNvSpPr/>
          <p:nvPr/>
        </p:nvSpPr>
        <p:spPr>
          <a:xfrm>
            <a:off x="1851120" y="36996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400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7" name="Скругленный прямоугольник 76">
            <a:hlinkClick r:id="rId26" action="ppaction://hlinksldjump"/>
          </p:cNvPr>
          <p:cNvSpPr/>
          <p:nvPr/>
        </p:nvSpPr>
        <p:spPr>
          <a:xfrm>
            <a:off x="457200" y="36996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400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8" name="Скругленный прямоугольник 77">
            <a:hlinkClick r:id="rId27" action="ppaction://hlinksldjump"/>
          </p:cNvPr>
          <p:cNvSpPr/>
          <p:nvPr/>
        </p:nvSpPr>
        <p:spPr>
          <a:xfrm>
            <a:off x="4638960" y="36996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400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9" name="Скругленный прямоугольник 78">
            <a:hlinkClick r:id="rId28" action="ppaction://hlinksldjump"/>
          </p:cNvPr>
          <p:cNvSpPr/>
          <p:nvPr/>
        </p:nvSpPr>
        <p:spPr>
          <a:xfrm>
            <a:off x="3245040" y="36996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400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0" name="Скругленный прямоугольник 79">
            <a:hlinkClick r:id="rId29" action="ppaction://hlinksldjump"/>
          </p:cNvPr>
          <p:cNvSpPr/>
          <p:nvPr/>
        </p:nvSpPr>
        <p:spPr>
          <a:xfrm>
            <a:off x="6032880" y="36996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400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1" name="Скругленный прямоугольник 80">
            <a:hlinkClick r:id="rId30" action="ppaction://hlinksldjump"/>
          </p:cNvPr>
          <p:cNvSpPr/>
          <p:nvPr/>
        </p:nvSpPr>
        <p:spPr>
          <a:xfrm>
            <a:off x="7426800" y="36996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400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2" name="Скругленный прямоугольник 81">
            <a:hlinkClick r:id="rId31" action="ppaction://hlinksldjump"/>
          </p:cNvPr>
          <p:cNvSpPr/>
          <p:nvPr/>
        </p:nvSpPr>
        <p:spPr>
          <a:xfrm>
            <a:off x="1845423" y="45378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500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3" name="Скругленный прямоугольник 82">
            <a:hlinkClick r:id="rId32" action="ppaction://hlinksldjump"/>
          </p:cNvPr>
          <p:cNvSpPr/>
          <p:nvPr/>
        </p:nvSpPr>
        <p:spPr>
          <a:xfrm>
            <a:off x="451503" y="45378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500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4" name="Скругленный прямоугольник 83">
            <a:hlinkClick r:id="rId33" action="ppaction://hlinksldjump"/>
          </p:cNvPr>
          <p:cNvSpPr/>
          <p:nvPr/>
        </p:nvSpPr>
        <p:spPr>
          <a:xfrm>
            <a:off x="4633263" y="45378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500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5" name="Скругленный прямоугольник 84">
            <a:hlinkClick r:id="rId34" action="ppaction://hlinksldjump"/>
          </p:cNvPr>
          <p:cNvSpPr/>
          <p:nvPr/>
        </p:nvSpPr>
        <p:spPr>
          <a:xfrm>
            <a:off x="3239343" y="45378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500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6" name="Скругленный прямоугольник 85">
            <a:hlinkClick r:id="rId35" action="ppaction://hlinksldjump"/>
          </p:cNvPr>
          <p:cNvSpPr/>
          <p:nvPr/>
        </p:nvSpPr>
        <p:spPr>
          <a:xfrm>
            <a:off x="6027183" y="45378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500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7" name="Скругленный прямоугольник 86">
            <a:hlinkClick r:id="rId36" action="ppaction://hlinksldjump"/>
          </p:cNvPr>
          <p:cNvSpPr/>
          <p:nvPr/>
        </p:nvSpPr>
        <p:spPr>
          <a:xfrm>
            <a:off x="7421103" y="45378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500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55" name="Text Box 178"/>
          <p:cNvSpPr txBox="1">
            <a:spLocks noChangeArrowheads="1"/>
          </p:cNvSpPr>
          <p:nvPr/>
        </p:nvSpPr>
        <p:spPr bwMode="auto">
          <a:xfrm>
            <a:off x="2896658" y="5867400"/>
            <a:ext cx="1444625" cy="762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ct val="50000"/>
              </a:spcBef>
            </a:pPr>
            <a:endParaRPr lang="en-US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6" name="Text Box 178"/>
          <p:cNvSpPr txBox="1">
            <a:spLocks noChangeArrowheads="1"/>
          </p:cNvSpPr>
          <p:nvPr/>
        </p:nvSpPr>
        <p:spPr bwMode="auto">
          <a:xfrm>
            <a:off x="4802716" y="5867400"/>
            <a:ext cx="1444625" cy="762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ct val="50000"/>
              </a:spcBef>
            </a:pPr>
            <a:endParaRPr lang="en-US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3" name="Text Box 178"/>
          <p:cNvSpPr txBox="1">
            <a:spLocks noChangeArrowheads="1"/>
          </p:cNvSpPr>
          <p:nvPr/>
        </p:nvSpPr>
        <p:spPr bwMode="auto">
          <a:xfrm>
            <a:off x="6708775" y="5867400"/>
            <a:ext cx="1444625" cy="762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ct val="50000"/>
              </a:spcBef>
            </a:pPr>
            <a:endParaRPr lang="en-US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8" name="Text Box 171">
            <a:hlinkClick r:id="" action="ppaction://macro?name=team1"/>
          </p:cNvPr>
          <p:cNvSpPr txBox="1">
            <a:spLocks noChangeArrowheads="1"/>
          </p:cNvSpPr>
          <p:nvPr/>
        </p:nvSpPr>
        <p:spPr bwMode="auto">
          <a:xfrm>
            <a:off x="3117553" y="5503492"/>
            <a:ext cx="99060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</a:rPr>
              <a:t>2</a:t>
            </a:r>
            <a:endParaRPr lang="en-US" sz="20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9" name="Text Box 171">
            <a:hlinkClick r:id="" action="ppaction://macro?name=team1"/>
          </p:cNvPr>
          <p:cNvSpPr txBox="1">
            <a:spLocks noChangeArrowheads="1"/>
          </p:cNvSpPr>
          <p:nvPr/>
        </p:nvSpPr>
        <p:spPr bwMode="auto">
          <a:xfrm>
            <a:off x="5015906" y="5503492"/>
            <a:ext cx="99060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</a:rPr>
              <a:t>3</a:t>
            </a:r>
            <a:endParaRPr lang="en-US" sz="20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0" name="Text Box 171">
            <a:hlinkClick r:id="" action="ppaction://macro?name=team1"/>
          </p:cNvPr>
          <p:cNvSpPr txBox="1">
            <a:spLocks noChangeArrowheads="1"/>
          </p:cNvSpPr>
          <p:nvPr/>
        </p:nvSpPr>
        <p:spPr bwMode="auto">
          <a:xfrm>
            <a:off x="6914259" y="5503492"/>
            <a:ext cx="99060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</a:rPr>
              <a:t>4</a:t>
            </a:r>
            <a:endParaRPr lang="en-US" sz="2000" b="1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49" name="Рисунок 48" descr="help copy.pn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8153400" y="5486400"/>
            <a:ext cx="1219200" cy="1219200"/>
          </a:xfrm>
          <a:prstGeom prst="rect">
            <a:avLst/>
          </a:prstGeom>
        </p:spPr>
      </p:pic>
    </p:spTree>
    <p:controls>
      <p:control spid="1026" name="TextBox1" r:id="rId2" imgW="1143000" imgH="457200"/>
      <p:control spid="1027" name="TextBox2" r:id="rId3" imgW="1143000" imgH="457200"/>
      <p:control spid="1028" name="TextBox3" r:id="rId4" imgW="1143000" imgH="457200"/>
      <p:control spid="1029" name="TextBox4" r:id="rId5" imgW="1143000" imgH="457200"/>
    </p:controls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err="1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шалашники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228600" y="2009001"/>
            <a:ext cx="8610600" cy="2308324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ru-RU" dirty="0" smtClean="0"/>
              <a:t>Когда первые европейцы появились в лесах Новой Гвинеи, они думали, что крохотные шалашики, украшенные цветами, ягодками и птичьими перышками, которые они находили повсюду в лесу, строят местные ребятишки. На самом деле это было гнездо местной птички, </a:t>
            </a:r>
            <a:r>
              <a:rPr lang="ru-RU" dirty="0" smtClean="0"/>
              <a:t>одной </a:t>
            </a:r>
            <a:r>
              <a:rPr lang="ru-RU" dirty="0" smtClean="0"/>
              <a:t>из самых необычных в мире.</a:t>
            </a:r>
            <a:r>
              <a:rPr lang="ru-RU" dirty="0" smtClean="0"/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FF99FF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1981200" y="609600"/>
            <a:ext cx="5181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ГНЕЗДА 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00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FF99FF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rgbClr val="FF99FF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69" name="Picture 1" descr="F:\i 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1600200" cy="153865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СТРАУС</a:t>
            </a:r>
            <a:endParaRPr lang="ru-RU" sz="3600" b="1" dirty="0" smtClean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066800" y="1931075"/>
            <a:ext cx="7696200" cy="2308324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ru-RU" sz="3600" dirty="0" smtClean="0"/>
              <a:t>Птица большая, но не летает,</a:t>
            </a:r>
          </a:p>
          <a:p>
            <a:r>
              <a:rPr lang="ru-RU" sz="3600" dirty="0" smtClean="0"/>
              <a:t>Длинные ноги бежать помогают,</a:t>
            </a:r>
          </a:p>
          <a:p>
            <a:r>
              <a:rPr lang="ru-RU" sz="3600" dirty="0" smtClean="0"/>
              <a:t>Жизнь от природы такая досталась.</a:t>
            </a:r>
          </a:p>
          <a:p>
            <a:r>
              <a:rPr lang="ru-RU" sz="3600" dirty="0" smtClean="0"/>
              <a:t>Кто любит побегать по Африке</a:t>
            </a:r>
            <a:r>
              <a:rPr lang="ru-RU" sz="3600" dirty="0" smtClean="0"/>
              <a:t>?</a:t>
            </a:r>
            <a:endParaRPr lang="ru-RU" sz="3600" dirty="0" smtClean="0"/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286000" y="609600"/>
            <a:ext cx="457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ЗАГАДКИ</a:t>
            </a:r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400</a:t>
            </a:r>
            <a:endParaRPr lang="en-US" sz="4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F:\i (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1828800" cy="142875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3429000" y="6324600"/>
            <a:ext cx="2590800" cy="381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ГОЛУБЬ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E0E0E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286000" y="731838"/>
            <a:ext cx="457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РЕБУСЫ 4</a:t>
            </a:r>
            <a:r>
              <a:rPr lang="en-US" sz="4400" b="1" spc="5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00</a:t>
            </a:r>
            <a:endParaRPr lang="en-US" sz="4400" b="1" spc="50" dirty="0">
              <a:ln w="11430"/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E0E0E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Рисунок 26" descr="two_cartoon_horseshoes_0521-1011-0323-3651_SMU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304800"/>
            <a:ext cx="1389888" cy="14478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F:\i (3)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1000"/>
            <a:ext cx="1428750" cy="1428750"/>
          </a:xfrm>
          <a:prstGeom prst="rect">
            <a:avLst/>
          </a:prstGeom>
          <a:noFill/>
        </p:spPr>
      </p:pic>
      <p:pic>
        <p:nvPicPr>
          <p:cNvPr id="31746" name="Picture 2" descr="http://xn----ptbqdcdr7a.xn--p1ai/sites/default/files/13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600200"/>
            <a:ext cx="6819900" cy="27279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2672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ГЛУХАРЬ </a:t>
            </a:r>
            <a:endParaRPr lang="ru-RU" sz="3200" b="1" dirty="0" smtClean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838200" y="1556266"/>
            <a:ext cx="7620000" cy="2308324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ru-RU" dirty="0" smtClean="0"/>
              <a:t>Эта птица гордость наших лесов. Размеры её внушительны - не менее индюка. Особенно красива она вблизи: мощный, почти орлиный клюв, над карими глазами ярко-красные брови; грудь, зоб отличаются густой зеленью, спина коричневая; черный веерообразный хвост. Одним словом – царь птица</a:t>
            </a:r>
            <a:endParaRPr lang="ru-RU" b="1" dirty="0" smtClean="0">
              <a:solidFill>
                <a:srgbClr val="00008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1371600" y="304800"/>
            <a:ext cx="7467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УЗНАЙ ПО ОПИСАНИЮ </a:t>
            </a:r>
            <a:r>
              <a:rPr lang="en-US" sz="44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4</a:t>
            </a:r>
            <a:r>
              <a:rPr lang="en-US" sz="44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00</a:t>
            </a:r>
            <a:endParaRPr lang="en-US" sz="4400" b="1" spc="5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1" name="Picture 1" descr="F:\i (4)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2021967" cy="1657350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3429000" y="6324600"/>
            <a:ext cx="2590800" cy="381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4958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ОРЕЛ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838200" y="2133600"/>
            <a:ext cx="7848600" cy="2246769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800" dirty="0" smtClean="0"/>
              <a:t>Это очень известный крылатый хищник. Он является хищной птицей, отличается очень хорошим зрением. При охоте, как правило, парит высоко над поверхностью земли, в поиске добычи полагаясь на зрение</a:t>
            </a:r>
            <a:r>
              <a:rPr lang="ru-RU" sz="2800" dirty="0" smtClean="0"/>
              <a:t>.</a:t>
            </a:r>
            <a:endParaRPr lang="ru-RU" sz="2800" dirty="0" smtClean="0"/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533400" y="609600"/>
            <a:ext cx="6172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САМЫЕ- САМЫЕ </a:t>
            </a:r>
            <a:r>
              <a:rPr lang="en-US" sz="4400" b="1" spc="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4</a:t>
            </a:r>
            <a:r>
              <a:rPr lang="en-US" sz="4400" b="1" spc="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00</a:t>
            </a:r>
            <a:endParaRPr lang="en-US" sz="4400" b="1" spc="5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F:\i (6)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0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СКОРО БУДЕТ ДОЖДЬ </a:t>
            </a:r>
            <a:endParaRPr lang="ru-RU" sz="3600" b="1" dirty="0" smtClean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066800" y="2562998"/>
            <a:ext cx="7010400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dirty="0" smtClean="0"/>
              <a:t>Галки под вечер собираются гурьбой и кричат……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1981200" y="609600"/>
            <a:ext cx="6477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chemeClr val="accent3">
                    <a:lumMod val="9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ПРОДОЛЖИ ПРИМЕТУ 4</a:t>
            </a:r>
            <a:r>
              <a:rPr lang="en-US" sz="4400" b="1" spc="50" dirty="0" smtClean="0">
                <a:ln w="11430"/>
                <a:solidFill>
                  <a:schemeClr val="accent3">
                    <a:lumMod val="9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00</a:t>
            </a:r>
            <a:endParaRPr lang="en-US" sz="4400" b="1" spc="50" dirty="0">
              <a:ln w="11430"/>
              <a:solidFill>
                <a:schemeClr val="accent3">
                  <a:lumMod val="9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3" name="Picture 1" descr="F:\i (7)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920" y="228600"/>
            <a:ext cx="1413256" cy="1981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0386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АИСТ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066800" y="2177295"/>
            <a:ext cx="7010400" cy="1815882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800" dirty="0" smtClean="0"/>
              <a:t>Эти </a:t>
            </a:r>
            <a:r>
              <a:rPr lang="ru-RU" sz="2800" dirty="0" smtClean="0"/>
              <a:t>большие птицы часто передают свои гнезда по наследству. Одно из самых старых  гнезд просуществовало 400 лет.</a:t>
            </a:r>
          </a:p>
          <a:p>
            <a:pPr algn="ctr"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FF99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1981200" y="609600"/>
            <a:ext cx="5181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ГНЕЗДА  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4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00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FF99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rgbClr val="FF99FF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F:\i 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244" y="228600"/>
            <a:ext cx="1743456" cy="1676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ЖАВОРОНОК</a:t>
            </a:r>
            <a:endParaRPr lang="ru-RU" sz="3600" b="1" dirty="0" smtClean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2438400" y="1295400"/>
            <a:ext cx="5791200" cy="2862322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ru-RU" sz="3600" dirty="0" smtClean="0"/>
              <a:t>Хочет – прямо полетит, </a:t>
            </a:r>
          </a:p>
          <a:p>
            <a:r>
              <a:rPr lang="ru-RU" sz="3600" dirty="0" smtClean="0"/>
              <a:t>Хочет – в воздухе висит, </a:t>
            </a:r>
          </a:p>
          <a:p>
            <a:r>
              <a:rPr lang="ru-RU" sz="3600" dirty="0" smtClean="0"/>
              <a:t>Камнем падает с высот </a:t>
            </a:r>
          </a:p>
          <a:p>
            <a:r>
              <a:rPr lang="ru-RU" sz="3600" dirty="0" smtClean="0"/>
              <a:t>И в полях поет, поет.</a:t>
            </a:r>
          </a:p>
          <a:p>
            <a:r>
              <a:rPr lang="ru-RU" sz="3600" dirty="0" smtClean="0"/>
              <a:t> </a:t>
            </a:r>
            <a:endParaRPr lang="ru-RU" sz="3600" dirty="0"/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590800" y="381000"/>
            <a:ext cx="457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ЗАГАДКИ</a:t>
            </a:r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500</a:t>
            </a:r>
            <a:endParaRPr lang="en-US" sz="4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F:\i (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1828800" cy="14287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СНЕГИРЬ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E0E0E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286000" y="731838"/>
            <a:ext cx="457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РЕБУСЫ </a:t>
            </a:r>
            <a:r>
              <a:rPr lang="en-US" sz="4400" b="1" spc="5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5</a:t>
            </a:r>
            <a:r>
              <a:rPr lang="en-US" sz="4400" b="1" spc="5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00</a:t>
            </a:r>
            <a:endParaRPr lang="en-US" sz="4400" b="1" spc="50" dirty="0">
              <a:ln w="11430"/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E0E0E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F:\i (3)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809750" cy="1809750"/>
          </a:xfrm>
          <a:prstGeom prst="rect">
            <a:avLst/>
          </a:prstGeom>
          <a:noFill/>
        </p:spPr>
      </p:pic>
      <p:pic>
        <p:nvPicPr>
          <p:cNvPr id="27650" name="Picture 2" descr="http://xn----ptbqdcdr7a.xn--p1ai/sites/default/files/1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600200"/>
            <a:ext cx="6972300" cy="27889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572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ТРЯСОГУЗКА</a:t>
            </a:r>
            <a:endParaRPr lang="ru-RU" sz="3200" b="1" dirty="0" smtClean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533400" y="1845677"/>
            <a:ext cx="8229600" cy="2462213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200" dirty="0" smtClean="0"/>
              <a:t>Всем </a:t>
            </a:r>
            <a:r>
              <a:rPr lang="ru-RU" sz="2200" dirty="0" smtClean="0"/>
              <a:t>знакома эта птица. Она прилетает весной, когда появляются первые проталинки, и может встречаться в городах, поселках, на дорогах, по берегам рек. Окраска её приметная, основной фон светло-серый, с белыми и черными оттенками. Она семенит по дороге и как балансиром раскачивает, трясет  хвостом. Её прилет совпадает с ледоходом. Не зря говорят, что «прилетает эта птица лед гузкой ломать». Что это за птица?</a:t>
            </a:r>
            <a:endParaRPr lang="ru-RU" sz="2200" b="1" dirty="0" smtClean="0">
              <a:solidFill>
                <a:srgbClr val="00008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1752600" y="381000"/>
            <a:ext cx="6858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УЗНАЙ ПО ОПИСАНИЮ </a:t>
            </a:r>
            <a:r>
              <a:rPr lang="en-US" sz="44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5</a:t>
            </a:r>
            <a:r>
              <a:rPr lang="en-US" sz="44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00</a:t>
            </a:r>
            <a:endParaRPr lang="en-US" sz="4400" b="1" spc="5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5" name="Picture 1" descr="F:\i (4)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85928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СОЛОВЕЙ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914400" y="1932732"/>
            <a:ext cx="7010400" cy="2308324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ru-RU" sz="3600" dirty="0" smtClean="0"/>
              <a:t>Он весной поет красиво:</a:t>
            </a:r>
          </a:p>
          <a:p>
            <a:r>
              <a:rPr lang="ru-RU" sz="3600" dirty="0" smtClean="0"/>
              <a:t>Звонко, весело, игриво!</a:t>
            </a:r>
          </a:p>
          <a:p>
            <a:r>
              <a:rPr lang="ru-RU" sz="3600" dirty="0" smtClean="0"/>
              <a:t>Угадай-ка поскорей:</a:t>
            </a:r>
          </a:p>
          <a:p>
            <a:r>
              <a:rPr lang="ru-RU" sz="3600" dirty="0" smtClean="0"/>
              <a:t>Что за птичка?</a:t>
            </a:r>
            <a:endParaRPr lang="ru-RU" sz="3600" dirty="0"/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286000" y="731838"/>
            <a:ext cx="457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ЗАГАДКИ </a:t>
            </a:r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100</a:t>
            </a:r>
            <a:endParaRPr lang="en-US" sz="4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F:\i (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828800" cy="14287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4958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кондор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381000" y="1828800"/>
            <a:ext cx="8534400" cy="2800767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ru-RU" dirty="0" smtClean="0"/>
              <a:t>Это самая </a:t>
            </a:r>
            <a:r>
              <a:rPr lang="ru-RU" dirty="0" smtClean="0"/>
              <a:t>большая птица из всех умеющих летать. У этой птицы размах крыльев может достигать 3 метров. Вес составляет 15 кг. Она может подниматься на большие высоты — до 10 километров. Она любит селиться в скалистых местах, где много камней. Там она строит гнезда, в которых впоследствии выводит птенцов</a:t>
            </a:r>
            <a:r>
              <a:rPr lang="ru-RU" sz="2800" dirty="0" smtClean="0"/>
              <a:t>.</a:t>
            </a:r>
          </a:p>
          <a:p>
            <a:pPr>
              <a:defRPr/>
            </a:pPr>
            <a:endParaRPr lang="ru-RU" sz="28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838200" y="533400"/>
            <a:ext cx="6324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САМЫЕ – САМЫЕ 5</a:t>
            </a:r>
            <a:r>
              <a:rPr lang="en-US" sz="4400" b="1" spc="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00</a:t>
            </a:r>
            <a:endParaRPr lang="en-US" sz="4400" b="1" spc="5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F:\i (6)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К   ДОЖДЮ </a:t>
            </a:r>
            <a:endParaRPr lang="ru-RU" sz="3600" b="1" dirty="0" smtClean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219200" y="2810470"/>
            <a:ext cx="6705600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dirty="0" smtClean="0"/>
              <a:t>Утки разыгрались……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1981200" y="609600"/>
            <a:ext cx="6705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chemeClr val="accent3">
                    <a:lumMod val="9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ПРОДОЛЖИ ПРИМЕТУ  5</a:t>
            </a:r>
            <a:r>
              <a:rPr lang="en-US" sz="4400" b="1" spc="50" dirty="0" smtClean="0">
                <a:ln w="11430"/>
                <a:solidFill>
                  <a:schemeClr val="accent3">
                    <a:lumMod val="9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00</a:t>
            </a:r>
            <a:endParaRPr lang="en-US" sz="4400" b="1" spc="50" dirty="0">
              <a:ln w="11430"/>
              <a:solidFill>
                <a:schemeClr val="accent3">
                  <a:lumMod val="9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Picture 1" descr="F:\i (7)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920" y="304800"/>
            <a:ext cx="1413256" cy="1981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СТРИЖИ  САЛАНГАНЫ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066800" y="2039778"/>
            <a:ext cx="7010400" cy="2246769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800" dirty="0" smtClean="0"/>
              <a:t>именно </a:t>
            </a:r>
            <a:r>
              <a:rPr lang="ru-RU" sz="2800" dirty="0" smtClean="0"/>
              <a:t>из этих гнезд делают знаменитый суп: в сваренном виде гнезда похожи на вкусный раствор желатина. Поскольку гнезда этих птиц едят, их большие колонии стали большой </a:t>
            </a:r>
            <a:r>
              <a:rPr lang="ru-RU" sz="2800" dirty="0" smtClean="0"/>
              <a:t>редкостью.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FF99FF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1981200" y="609600"/>
            <a:ext cx="5181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ГНЕЗДА 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5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00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FF99FF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rgbClr val="FF99FF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3" name="Picture 1" descr="F:\i 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1485900" cy="14287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066800" y="1447800"/>
            <a:ext cx="7010400" cy="4401205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В игре могу принимать участие 2-4 участника или </a:t>
            </a:r>
            <a:r>
              <a:rPr lang="en-US" sz="20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2-4 </a:t>
            </a:r>
            <a:r>
              <a:rPr lang="ru-RU" sz="20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команды.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Выбрав категорию и цену вопроса вы попадаете на слайд с заданием. Сразу же нажмите кнопку «старт», чтобы включить таймер, по которому можно засекать время на обдумывание (30-60 секунд).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По истечении 60 секунд правильный ответ появляется автоматически. Если ответ дан командой раньше проверить правильность ответа можно щелчком по кнопке «правильный ответ».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Вернувшись в главное меню, впечатайте с клавиатуры количество заработанных баллов в соответствующее номеру команды окошко. Не забывайте это делать каждый раз (суммировать и впечатывать).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772400" y="5562600"/>
            <a:ext cx="900000" cy="720000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1981200" y="609600"/>
            <a:ext cx="5181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Как играть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ВОРОНА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E0E0E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286000" y="731838"/>
            <a:ext cx="457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РЕБУСЫ</a:t>
            </a:r>
            <a:r>
              <a:rPr lang="en-US" sz="4400" b="1" spc="5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b="1" spc="5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100</a:t>
            </a:r>
            <a:endParaRPr lang="en-US" sz="4400" b="1" spc="50" dirty="0">
              <a:ln w="11430"/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E0E0E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F:\i (3)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"/>
            <a:ext cx="1428750" cy="1428750"/>
          </a:xfrm>
          <a:prstGeom prst="rect">
            <a:avLst/>
          </a:prstGeom>
          <a:noFill/>
        </p:spPr>
      </p:pic>
      <p:pic>
        <p:nvPicPr>
          <p:cNvPr id="21508" name="Picture 4" descr="http://xn----ptbqdcdr7a.xn--p1ai/sites/default/files/1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600200"/>
            <a:ext cx="6743700" cy="26974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ВОРОБЕЙ 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304800" y="1676400"/>
            <a:ext cx="8686800" cy="2123658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2200" dirty="0" smtClean="0"/>
              <a:t>Эту птицу вы самой первой узнали в своей жизни. Нет другой птицы, которая так неотступно следовала за человеком: где люди, там и она. Ушли, уехали люди, переселились на новые места, и почти тут же она перебирается на новое </a:t>
            </a:r>
            <a:r>
              <a:rPr lang="ru-RU" sz="2200" dirty="0" smtClean="0"/>
              <a:t>Местожительство</a:t>
            </a:r>
            <a:r>
              <a:rPr lang="ru-RU" sz="2200" dirty="0" smtClean="0"/>
              <a:t>. В кого первого целятся хулиганы – мальчишки из рогатки? Кого чаще всего ловят кошки? Кого дольше всего человек старался уничтожить, мстя за склеванное зерно?</a:t>
            </a:r>
            <a:endParaRPr lang="ru-RU" sz="2200" b="1" dirty="0" smtClean="0">
              <a:solidFill>
                <a:srgbClr val="00008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209800" y="228600"/>
            <a:ext cx="6629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УЗНАЙ ПО ОПИСАНИЮ</a:t>
            </a:r>
            <a:r>
              <a:rPr lang="en-US" sz="44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100</a:t>
            </a:r>
            <a:endParaRPr lang="en-US" sz="4400" b="1" spc="5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1" name="Picture 1" descr="F:\i (4)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1952244" cy="1600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419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КОЛИБРИ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533400" y="1718607"/>
            <a:ext cx="8153400" cy="2677656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800" dirty="0" smtClean="0"/>
              <a:t>Э</a:t>
            </a:r>
            <a:r>
              <a:rPr lang="ru-RU" sz="2800" dirty="0" smtClean="0"/>
              <a:t>та </a:t>
            </a:r>
            <a:r>
              <a:rPr lang="ru-RU" sz="2800" dirty="0" smtClean="0"/>
              <a:t>птица - самая маленькая в мире. Она весит около 1,6 грамма, а ее длина составляет 5,7 сантиметров. Она ест каждые 10 минут, ежедневно поедая нектара в два раза больше её собственного веса. Эта единственная в мире птица, способная летать назад. Как называется эта птица?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1143000" y="381000"/>
            <a:ext cx="5638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САМЫЕ – САМЫЕ </a:t>
            </a:r>
            <a:r>
              <a:rPr lang="en-US" sz="4400" b="1" spc="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100</a:t>
            </a:r>
            <a:endParaRPr lang="en-US" sz="4400" b="1" spc="5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 descr="F:\i (6)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НА  ХОЛОД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143000" y="2658070"/>
            <a:ext cx="6858000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dirty="0" smtClean="0"/>
              <a:t>Сова кричит……………...…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1981200" y="609600"/>
            <a:ext cx="6553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chemeClr val="accent3">
                    <a:lumMod val="9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ПРОДОЛЖИ ПРИМЕТУ </a:t>
            </a:r>
            <a:r>
              <a:rPr lang="en-US" sz="4400" b="1" spc="50" dirty="0" smtClean="0">
                <a:ln w="11430"/>
                <a:solidFill>
                  <a:schemeClr val="accent3">
                    <a:lumMod val="9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100</a:t>
            </a:r>
            <a:endParaRPr lang="en-US" sz="4400" b="1" spc="50" dirty="0">
              <a:ln w="11430"/>
              <a:solidFill>
                <a:schemeClr val="accent3">
                  <a:lumMod val="9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3" name="Picture 1" descr="F:\i (7)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1447800" cy="202962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ТКАЧИКИ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457200" y="2209800"/>
            <a:ext cx="8305800" cy="1938992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ru-RU" sz="3600" dirty="0" smtClean="0"/>
              <a:t>эти </a:t>
            </a:r>
            <a:r>
              <a:rPr lang="ru-RU" sz="2800" dirty="0" smtClean="0"/>
              <a:t>птички - самые искусные строители гнезд. Они научились не только переплетать, но и связывать узлами растительные волокна и травинки, поэтому их название созвучно профессии ткача.</a:t>
            </a:r>
            <a:endParaRPr lang="ru-RU" sz="2800" dirty="0"/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FF99FF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1981200" y="609600"/>
            <a:ext cx="5181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ГНЕЗДА 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100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FF99FF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rgbClr val="FF99FF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09" name="Picture 1" descr="F:\i 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599"/>
            <a:ext cx="1676400" cy="1611923"/>
          </a:xfrm>
          <a:prstGeom prst="rect">
            <a:avLst/>
          </a:prstGeom>
          <a:noFill/>
        </p:spPr>
      </p:pic>
      <p:pic>
        <p:nvPicPr>
          <p:cNvPr id="23" name="Picture 1" descr="F:\i 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1676400" cy="161192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ПЕЛИКАН</a:t>
            </a:r>
            <a:endParaRPr lang="ru-RU" sz="3600" b="1" dirty="0" smtClean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762000" y="1752600"/>
            <a:ext cx="7467600" cy="2062103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ru-RU" sz="3200" dirty="0" smtClean="0"/>
              <a:t>Клюв с мешком при себе - удивительно!</a:t>
            </a:r>
          </a:p>
          <a:p>
            <a:r>
              <a:rPr lang="ru-RU" sz="3200" dirty="0" smtClean="0"/>
              <a:t>Эта птица - рыбак? Поразительно!</a:t>
            </a:r>
          </a:p>
          <a:p>
            <a:r>
              <a:rPr lang="ru-RU" sz="3200" dirty="0" smtClean="0"/>
              <a:t>И ни сеть не нужна, ни капкан,</a:t>
            </a:r>
          </a:p>
          <a:p>
            <a:r>
              <a:rPr lang="ru-RU" sz="3200" dirty="0" smtClean="0"/>
              <a:t>Ловит рыбу мешком.</a:t>
            </a:r>
            <a:endParaRPr lang="ru-RU" sz="3200" dirty="0"/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286000" y="609600"/>
            <a:ext cx="457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ЗАГАДКИ</a:t>
            </a:r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200</a:t>
            </a:r>
            <a:endParaRPr lang="en-US" sz="4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F:\i (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1828800" cy="14287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01af364f1b0b255f2ad491dca828fc5085ea83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0000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1632</TotalTime>
  <Words>1361</Words>
  <Application>Microsoft Office PowerPoint</Application>
  <PresentationFormat>Экран (4:3)</PresentationFormat>
  <Paragraphs>299</Paragraphs>
  <Slides>33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Mayers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Галина</dc:creator>
  <cp:lastModifiedBy>Admin</cp:lastModifiedBy>
  <cp:revision>210</cp:revision>
  <dcterms:created xsi:type="dcterms:W3CDTF">2006-08-11T05:33:13Z</dcterms:created>
  <dcterms:modified xsi:type="dcterms:W3CDTF">2014-05-04T12:17:15Z</dcterms:modified>
</cp:coreProperties>
</file>