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2" r:id="rId2"/>
    <p:sldId id="261" r:id="rId3"/>
    <p:sldId id="263" r:id="rId4"/>
    <p:sldId id="259" r:id="rId5"/>
    <p:sldId id="260" r:id="rId6"/>
    <p:sldId id="256" r:id="rId7"/>
    <p:sldId id="258" r:id="rId8"/>
    <p:sldId id="264" r:id="rId9"/>
    <p:sldId id="265" r:id="rId10"/>
    <p:sldId id="257"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0" d="100"/>
          <a:sy n="40" d="100"/>
        </p:scale>
        <p:origin x="-2844" y="-110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09.01.2015</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725C68B6-61C2-468F-89AB-4B9F7531AA68}"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09.01.2015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09.01.2015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09.01.2015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09.01.2015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09.01.2015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09.01.2015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09.01.2015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09.01.2015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09.01.2015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09.01.2015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B106E36-FD25-4E2D-B0AA-010F637433A0}" type="datetimeFigureOut">
              <a:rPr lang="ru-RU" smtClean="0"/>
              <a:pPr/>
              <a:t>09.01.2015</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hyperlink" Target="http://guns.allzip.org/topic/79/919898.html" TargetMode="External"/><Relationship Id="rId7" Type="http://schemas.openxmlformats.org/officeDocument/2006/relationships/hyperlink" Target="http://mpg.susu.ru/_zoologiya_2/index.php?page=165dc7abb52938da03fd730e4c85606e" TargetMode="External"/><Relationship Id="rId2" Type="http://schemas.openxmlformats.org/officeDocument/2006/relationships/hyperlink" Target="http://www.ex.ua/view/10754627" TargetMode="External"/><Relationship Id="rId1" Type="http://schemas.openxmlformats.org/officeDocument/2006/relationships/slideLayout" Target="../slideLayouts/slideLayout1.xml"/><Relationship Id="rId6" Type="http://schemas.openxmlformats.org/officeDocument/2006/relationships/hyperlink" Target="http://www.bolshoyvopros.ru/questions/8495-skolko-zubov-u-akuly.html" TargetMode="External"/><Relationship Id="rId5" Type="http://schemas.openxmlformats.org/officeDocument/2006/relationships/hyperlink" Target="http://kinfo.ru/Forum/Thread/d1234ff5-da37-4287-8266-697dd8e49300?startIndex=40" TargetMode="External"/><Relationship Id="rId4" Type="http://schemas.openxmlformats.org/officeDocument/2006/relationships/hyperlink" Target="http://animaltop.ru/foto-shark/shark30.jpg.html"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03648" y="620688"/>
            <a:ext cx="6768752" cy="720080"/>
          </a:xfrm>
        </p:spPr>
        <p:style>
          <a:lnRef idx="0">
            <a:schemeClr val="accent4"/>
          </a:lnRef>
          <a:fillRef idx="3">
            <a:schemeClr val="accent4"/>
          </a:fillRef>
          <a:effectRef idx="3">
            <a:schemeClr val="accent4"/>
          </a:effectRef>
          <a:fontRef idx="minor">
            <a:schemeClr val="lt1"/>
          </a:fontRef>
        </p:style>
        <p:txBody>
          <a:bodyPr>
            <a:normAutofit/>
          </a:bodyPr>
          <a:lstStyle/>
          <a:p>
            <a:r>
              <a:rPr lang="ru-RU" sz="2400" dirty="0" smtClean="0">
                <a:solidFill>
                  <a:schemeClr val="bg1"/>
                </a:solidFill>
                <a:latin typeface="Comic Sans MS" pitchFamily="66" charset="0"/>
              </a:rPr>
              <a:t>Надкласс  Рыбы</a:t>
            </a:r>
            <a:endParaRPr lang="ru-RU" sz="2400" dirty="0">
              <a:solidFill>
                <a:schemeClr val="bg1"/>
              </a:solidFill>
              <a:latin typeface="Comic Sans MS" pitchFamily="66" charset="0"/>
            </a:endParaRPr>
          </a:p>
        </p:txBody>
      </p:sp>
      <p:sp>
        <p:nvSpPr>
          <p:cNvPr id="3" name="Подзаголовок 2"/>
          <p:cNvSpPr>
            <a:spLocks noGrp="1"/>
          </p:cNvSpPr>
          <p:nvPr>
            <p:ph type="subTitle" idx="1"/>
          </p:nvPr>
        </p:nvSpPr>
        <p:spPr>
          <a:xfrm>
            <a:off x="392632" y="1975719"/>
            <a:ext cx="8064896" cy="4248472"/>
          </a:xfrm>
        </p:spPr>
        <p:txBody>
          <a:bodyPr/>
          <a:lstStyle/>
          <a:p>
            <a:endParaRPr lang="ru-RU" dirty="0"/>
          </a:p>
        </p:txBody>
      </p:sp>
      <p:sp>
        <p:nvSpPr>
          <p:cNvPr id="4" name="Скругленный прямоугольник 3"/>
          <p:cNvSpPr/>
          <p:nvPr/>
        </p:nvSpPr>
        <p:spPr>
          <a:xfrm>
            <a:off x="539552" y="1975719"/>
            <a:ext cx="3600400" cy="8526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4">
                    <a:lumMod val="50000"/>
                  </a:schemeClr>
                </a:solidFill>
                <a:latin typeface="Comic Sans MS" pitchFamily="66" charset="0"/>
              </a:rPr>
              <a:t>Класс</a:t>
            </a:r>
            <a:r>
              <a:rPr lang="ru-RU" sz="2400" b="1" dirty="0" smtClean="0">
                <a:solidFill>
                  <a:schemeClr val="bg1"/>
                </a:solidFill>
                <a:latin typeface="Comic Sans MS" pitchFamily="66" charset="0"/>
              </a:rPr>
              <a:t> Хрящевые рыбы</a:t>
            </a:r>
            <a:r>
              <a:rPr lang="ru-RU" sz="2400" dirty="0" smtClean="0">
                <a:latin typeface="Comic Sans MS" pitchFamily="66" charset="0"/>
              </a:rPr>
              <a:t> </a:t>
            </a:r>
            <a:endParaRPr lang="ru-RU" sz="2400" dirty="0">
              <a:latin typeface="Comic Sans MS" pitchFamily="66" charset="0"/>
            </a:endParaRPr>
          </a:p>
        </p:txBody>
      </p:sp>
      <p:sp>
        <p:nvSpPr>
          <p:cNvPr id="6" name="Скругленный прямоугольник 5"/>
          <p:cNvSpPr/>
          <p:nvPr/>
        </p:nvSpPr>
        <p:spPr>
          <a:xfrm>
            <a:off x="4588260" y="1952745"/>
            <a:ext cx="3600400" cy="8526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bg1"/>
                </a:solidFill>
                <a:latin typeface="Comic Sans MS" pitchFamily="66" charset="0"/>
              </a:rPr>
              <a:t>Класс Костные рыбы</a:t>
            </a:r>
            <a:endParaRPr lang="ru-RU" sz="2400" b="1" dirty="0">
              <a:solidFill>
                <a:schemeClr val="bg1"/>
              </a:solidFill>
              <a:latin typeface="Comic Sans MS" pitchFamily="66" charset="0"/>
            </a:endParaRPr>
          </a:p>
        </p:txBody>
      </p:sp>
      <p:cxnSp>
        <p:nvCxnSpPr>
          <p:cNvPr id="8" name="Прямая со стрелкой 7"/>
          <p:cNvCxnSpPr/>
          <p:nvPr/>
        </p:nvCxnSpPr>
        <p:spPr>
          <a:xfrm flipH="1">
            <a:off x="2915816" y="1412776"/>
            <a:ext cx="1224136" cy="504056"/>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p:cNvCxnSpPr/>
          <p:nvPr/>
        </p:nvCxnSpPr>
        <p:spPr>
          <a:xfrm>
            <a:off x="5004048" y="1412776"/>
            <a:ext cx="1152128" cy="504056"/>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1" name="Скругленный прямоугольник 10"/>
          <p:cNvSpPr/>
          <p:nvPr/>
        </p:nvSpPr>
        <p:spPr>
          <a:xfrm>
            <a:off x="0" y="3429000"/>
            <a:ext cx="4588260" cy="194421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4">
                    <a:lumMod val="50000"/>
                  </a:schemeClr>
                </a:solidFill>
                <a:latin typeface="Comic Sans MS" pitchFamily="66" charset="0"/>
              </a:rPr>
              <a:t>Отряды:</a:t>
            </a:r>
          </a:p>
          <a:p>
            <a:pPr algn="ctr"/>
            <a:r>
              <a:rPr lang="ru-RU" sz="2400" b="1" dirty="0" smtClean="0">
                <a:solidFill>
                  <a:schemeClr val="bg1"/>
                </a:solidFill>
                <a:latin typeface="Comic Sans MS" pitchFamily="66" charset="0"/>
              </a:rPr>
              <a:t>Акулы</a:t>
            </a:r>
          </a:p>
          <a:p>
            <a:pPr algn="ctr"/>
            <a:r>
              <a:rPr lang="ru-RU" sz="2400" b="1" dirty="0" smtClean="0">
                <a:solidFill>
                  <a:schemeClr val="bg1"/>
                </a:solidFill>
                <a:latin typeface="Comic Sans MS" pitchFamily="66" charset="0"/>
              </a:rPr>
              <a:t>Скаты</a:t>
            </a:r>
          </a:p>
          <a:p>
            <a:pPr algn="ctr"/>
            <a:r>
              <a:rPr lang="ru-RU" sz="2400" b="1" smtClean="0">
                <a:solidFill>
                  <a:schemeClr val="bg1"/>
                </a:solidFill>
                <a:latin typeface="Comic Sans MS" pitchFamily="66" charset="0"/>
              </a:rPr>
              <a:t>Химерообразные</a:t>
            </a:r>
            <a:endParaRPr lang="ru-RU" sz="2400" b="1" dirty="0">
              <a:solidFill>
                <a:schemeClr val="bg1"/>
              </a:solidFill>
              <a:latin typeface="Comic Sans MS" pitchFamily="66" charset="0"/>
            </a:endParaRPr>
          </a:p>
        </p:txBody>
      </p:sp>
      <p:pic>
        <p:nvPicPr>
          <p:cNvPr id="1026" name="Picture 2" descr="Датские рыбаки поймали акулу весом 880 килограммов - Рамблер-Новости"/>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4785665" y="3031413"/>
            <a:ext cx="1872208" cy="1404156"/>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3"/>
          </a:fillRef>
          <a:effectRef idx="1">
            <a:schemeClr val="accent3"/>
          </a:effectRef>
          <a:fontRef idx="minor">
            <a:schemeClr val="lt1"/>
          </a:fontRef>
        </p:style>
      </p:pic>
      <p:pic>
        <p:nvPicPr>
          <p:cNvPr id="1028" name="Picture 4" descr="http://im3-tub-ru.yandex.net/i?id=824d4ad7d9483fb872283a17bfe21555-66-144&amp;n=21"/>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6588224" y="3686733"/>
            <a:ext cx="1876425" cy="142875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3">
            <a:schemeClr val="lt1"/>
          </a:lnRef>
          <a:fillRef idx="1">
            <a:schemeClr val="accent3"/>
          </a:fillRef>
          <a:effectRef idx="1">
            <a:schemeClr val="accent3"/>
          </a:effectRef>
          <a:fontRef idx="minor">
            <a:schemeClr val="lt1"/>
          </a:fontRef>
        </p:style>
      </p:pic>
      <p:pic>
        <p:nvPicPr>
          <p:cNvPr id="1030" name="Picture 6" descr="Химерообразные - Картинка 5643/18"/>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4785665" y="4882555"/>
            <a:ext cx="2016224" cy="1336255"/>
          </a:xfrm>
          <a:prstGeom prst="rect">
            <a:avLst/>
          </a:prstGeom>
        </p:spPr>
        <p:style>
          <a:lnRef idx="3">
            <a:schemeClr val="lt1"/>
          </a:lnRef>
          <a:fillRef idx="1">
            <a:schemeClr val="accent3"/>
          </a:fillRef>
          <a:effectRef idx="1">
            <a:schemeClr val="accent3"/>
          </a:effectRef>
          <a:fontRef idx="minor">
            <a:schemeClr val="lt1"/>
          </a:fontRef>
        </p:style>
      </p:pic>
    </p:spTree>
    <p:extLst>
      <p:ext uri="{BB962C8B-B14F-4D97-AF65-F5344CB8AC3E}">
        <p14:creationId xmlns:p14="http://schemas.microsoft.com/office/powerpoint/2010/main" xmlns="" val="14518369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544" y="332656"/>
            <a:ext cx="3213866" cy="504056"/>
          </a:xfrm>
        </p:spPr>
        <p:txBody>
          <a:bodyPr>
            <a:normAutofit/>
          </a:bodyPr>
          <a:lstStyle/>
          <a:p>
            <a:r>
              <a:rPr lang="ru-RU" sz="1800" dirty="0" smtClean="0">
                <a:solidFill>
                  <a:schemeClr val="bg1"/>
                </a:solidFill>
              </a:rPr>
              <a:t>Интернет-ресурсы</a:t>
            </a:r>
            <a:endParaRPr lang="ru-RU" sz="1800" dirty="0">
              <a:solidFill>
                <a:schemeClr val="bg1"/>
              </a:solidFill>
            </a:endParaRPr>
          </a:p>
        </p:txBody>
      </p:sp>
      <p:sp>
        <p:nvSpPr>
          <p:cNvPr id="3" name="Подзаголовок 2"/>
          <p:cNvSpPr>
            <a:spLocks noGrp="1"/>
          </p:cNvSpPr>
          <p:nvPr>
            <p:ph type="subTitle" idx="1"/>
          </p:nvPr>
        </p:nvSpPr>
        <p:spPr>
          <a:xfrm>
            <a:off x="323528" y="908720"/>
            <a:ext cx="8208912" cy="5472608"/>
          </a:xfrm>
        </p:spPr>
        <p:txBody>
          <a:bodyPr/>
          <a:lstStyle/>
          <a:p>
            <a:pPr algn="l"/>
            <a:r>
              <a:rPr lang="ru-RU" sz="1200" b="1" dirty="0" smtClean="0">
                <a:solidFill>
                  <a:schemeClr val="bg1"/>
                </a:solidFill>
              </a:rPr>
              <a:t>Зубные системы акул</a:t>
            </a:r>
          </a:p>
          <a:p>
            <a:pPr algn="l"/>
            <a:r>
              <a:rPr lang="ru-RU" sz="1200" dirty="0" smtClean="0">
                <a:solidFill>
                  <a:schemeClr val="bg1"/>
                </a:solidFill>
              </a:rPr>
              <a:t>http://www.akyla.info/chelyust_akul.html</a:t>
            </a:r>
          </a:p>
          <a:p>
            <a:pPr algn="l"/>
            <a:r>
              <a:rPr lang="ru-RU" sz="1200" dirty="0" smtClean="0">
                <a:solidFill>
                  <a:schemeClr val="bg1"/>
                </a:solidFill>
                <a:hlinkClick r:id="rId2"/>
              </a:rPr>
              <a:t>http://www.ex.ua/view/10754627</a:t>
            </a:r>
            <a:endParaRPr lang="ru-RU" sz="1200" dirty="0" smtClean="0">
              <a:solidFill>
                <a:schemeClr val="bg1"/>
              </a:solidFill>
            </a:endParaRPr>
          </a:p>
          <a:p>
            <a:pPr algn="l"/>
            <a:r>
              <a:rPr lang="ru-RU" sz="1200" dirty="0" smtClean="0">
                <a:solidFill>
                  <a:schemeClr val="bg1"/>
                </a:solidFill>
                <a:hlinkClick r:id="rId3"/>
              </a:rPr>
              <a:t>http://guns.allzip.org/topic/79/919898.html</a:t>
            </a:r>
            <a:endParaRPr lang="ru-RU" sz="1200" dirty="0" smtClean="0">
              <a:solidFill>
                <a:schemeClr val="bg1"/>
              </a:solidFill>
            </a:endParaRPr>
          </a:p>
          <a:p>
            <a:pPr algn="l"/>
            <a:r>
              <a:rPr lang="ru-RU" sz="1200" dirty="0" smtClean="0">
                <a:solidFill>
                  <a:schemeClr val="bg1"/>
                </a:solidFill>
              </a:rPr>
              <a:t>http://www.ammonit.ru/foto/26982.htm</a:t>
            </a:r>
          </a:p>
          <a:p>
            <a:pPr algn="l"/>
            <a:r>
              <a:rPr lang="ru-RU" sz="1200" dirty="0" smtClean="0">
                <a:solidFill>
                  <a:schemeClr val="bg1"/>
                </a:solidFill>
                <a:hlinkClick r:id="rId4"/>
              </a:rPr>
              <a:t>http://animaltop.ru/foto-shark/shark30.jpg.html</a:t>
            </a:r>
            <a:endParaRPr lang="ru-RU" sz="1200" dirty="0" smtClean="0">
              <a:solidFill>
                <a:schemeClr val="bg1"/>
              </a:solidFill>
            </a:endParaRPr>
          </a:p>
          <a:p>
            <a:pPr algn="l"/>
            <a:r>
              <a:rPr lang="ru-RU" sz="1200" dirty="0" smtClean="0">
                <a:solidFill>
                  <a:schemeClr val="bg1"/>
                </a:solidFill>
              </a:rPr>
              <a:t>http://www.tubohotel.com/img/great-white-shark-teeth-facts</a:t>
            </a:r>
          </a:p>
          <a:p>
            <a:pPr algn="l"/>
            <a:r>
              <a:rPr lang="ru-RU" sz="1200" dirty="0" smtClean="0">
                <a:solidFill>
                  <a:schemeClr val="bg1"/>
                </a:solidFill>
                <a:hlinkClick r:id="rId5"/>
              </a:rPr>
              <a:t>http://kinfo.ru/Forum/Thread/d1234ff5-da37-4287-8266-697dd8e49300?startIndex=40</a:t>
            </a:r>
            <a:endParaRPr lang="ru-RU" sz="1200" dirty="0" smtClean="0">
              <a:solidFill>
                <a:schemeClr val="bg1"/>
              </a:solidFill>
            </a:endParaRPr>
          </a:p>
          <a:p>
            <a:pPr algn="l"/>
            <a:r>
              <a:rPr lang="ru-RU" sz="1200" b="1" dirty="0" smtClean="0">
                <a:solidFill>
                  <a:schemeClr val="bg1"/>
                </a:solidFill>
                <a:hlinkClick r:id="rId6"/>
              </a:rPr>
              <a:t>http://www.bolshoyvopros.ru/questions/8495-skolko-zubov-u-akuly.html</a:t>
            </a:r>
            <a:endParaRPr lang="ru-RU" sz="1200" b="1" dirty="0" smtClean="0">
              <a:solidFill>
                <a:schemeClr val="bg1"/>
              </a:solidFill>
            </a:endParaRPr>
          </a:p>
          <a:p>
            <a:pPr algn="l"/>
            <a:r>
              <a:rPr lang="ru-RU" sz="1200" dirty="0" smtClean="0">
                <a:solidFill>
                  <a:schemeClr val="bg1"/>
                </a:solidFill>
              </a:rPr>
              <a:t>Яйца акул и  скатов. </a:t>
            </a:r>
            <a:r>
              <a:rPr lang="ru-RU" sz="1200" dirty="0" smtClean="0">
                <a:solidFill>
                  <a:schemeClr val="bg1"/>
                </a:solidFill>
                <a:hlinkClick r:id="rId7"/>
              </a:rPr>
              <a:t>http://mpg.susu.ru/_zoologiya_2/index.php?page=165dc7abb52938da03fd730e4c85606e</a:t>
            </a:r>
            <a:endParaRPr lang="ru-RU" sz="1200" dirty="0" smtClean="0">
              <a:solidFill>
                <a:schemeClr val="bg1"/>
              </a:solidFill>
            </a:endParaRPr>
          </a:p>
          <a:p>
            <a:pPr algn="l"/>
            <a:r>
              <a:rPr lang="ru-RU" sz="1200" dirty="0" smtClean="0">
                <a:solidFill>
                  <a:schemeClr val="bg1"/>
                </a:solidFill>
              </a:rPr>
              <a:t>Внешнее  внутреннее строение </a:t>
            </a:r>
            <a:r>
              <a:rPr lang="ru-RU" sz="1200" dirty="0" err="1" smtClean="0">
                <a:solidFill>
                  <a:schemeClr val="bg1"/>
                </a:solidFill>
              </a:rPr>
              <a:t>акул</a:t>
            </a:r>
            <a:r>
              <a:rPr lang="ru-RU" sz="1200" b="1" dirty="0" err="1" smtClean="0">
                <a:solidFill>
                  <a:schemeClr val="bg1"/>
                </a:solidFill>
              </a:rPr>
              <a:t>http</a:t>
            </a:r>
            <a:r>
              <a:rPr lang="ru-RU" sz="1200" b="1" dirty="0" smtClean="0">
                <a:solidFill>
                  <a:schemeClr val="bg1"/>
                </a:solidFill>
              </a:rPr>
              <a:t>://</a:t>
            </a:r>
            <a:r>
              <a:rPr lang="ru-RU" sz="1200" b="1" dirty="0" err="1" smtClean="0">
                <a:solidFill>
                  <a:schemeClr val="bg1"/>
                </a:solidFill>
              </a:rPr>
              <a:t>seaserpentled.mybb.ru</a:t>
            </a:r>
            <a:r>
              <a:rPr lang="ru-RU" sz="1200" b="1" dirty="0" smtClean="0">
                <a:solidFill>
                  <a:schemeClr val="bg1"/>
                </a:solidFill>
              </a:rPr>
              <a:t>/viewtopic.php?id=400</a:t>
            </a:r>
            <a:endParaRPr lang="ru-RU" sz="1200" dirty="0" smtClean="0">
              <a:solidFill>
                <a:schemeClr val="bg1"/>
              </a:solidFill>
            </a:endParaRPr>
          </a:p>
          <a:p>
            <a:pPr algn="l"/>
            <a:r>
              <a:rPr lang="ru-RU" sz="1200" dirty="0" smtClean="0">
                <a:solidFill>
                  <a:schemeClr val="bg1"/>
                </a:solidFill>
              </a:rPr>
              <a:t>Внешнее строение </a:t>
            </a:r>
            <a:r>
              <a:rPr lang="ru-RU" sz="1200" dirty="0" err="1" smtClean="0">
                <a:solidFill>
                  <a:schemeClr val="bg1"/>
                </a:solidFill>
              </a:rPr>
              <a:t>скатаhttp</a:t>
            </a:r>
            <a:r>
              <a:rPr lang="ru-RU" sz="1200" dirty="0" smtClean="0">
                <a:solidFill>
                  <a:schemeClr val="bg1"/>
                </a:solidFill>
              </a:rPr>
              <a:t>://</a:t>
            </a:r>
            <a:r>
              <a:rPr lang="ru-RU" sz="1200" dirty="0" err="1" smtClean="0">
                <a:solidFill>
                  <a:schemeClr val="bg1"/>
                </a:solidFill>
              </a:rPr>
              <a:t>atv.mybb.ru</a:t>
            </a:r>
            <a:r>
              <a:rPr lang="ru-RU" sz="1200" dirty="0" smtClean="0">
                <a:solidFill>
                  <a:schemeClr val="bg1"/>
                </a:solidFill>
              </a:rPr>
              <a:t>/viewtopic.php?id=189</a:t>
            </a:r>
          </a:p>
          <a:p>
            <a:pPr algn="l"/>
            <a:r>
              <a:rPr lang="ru-RU" sz="1200" dirty="0" smtClean="0">
                <a:solidFill>
                  <a:schemeClr val="bg1"/>
                </a:solidFill>
              </a:rPr>
              <a:t>Фотография </a:t>
            </a:r>
            <a:r>
              <a:rPr lang="ru-RU" sz="1200" dirty="0" err="1" smtClean="0">
                <a:solidFill>
                  <a:schemeClr val="bg1"/>
                </a:solidFill>
              </a:rPr>
              <a:t>Ж.И.Кусто</a:t>
            </a:r>
            <a:r>
              <a:rPr lang="en-US" sz="1200" dirty="0" smtClean="0">
                <a:solidFill>
                  <a:schemeClr val="bg1"/>
                </a:solidFill>
              </a:rPr>
              <a:t>http://neqysyz.0hna.com/2014-10-22/260/</a:t>
            </a:r>
            <a:endParaRPr lang="ru-RU" sz="1200" dirty="0" smtClean="0">
              <a:solidFill>
                <a:schemeClr val="bg1"/>
              </a:solidFill>
            </a:endParaRPr>
          </a:p>
          <a:p>
            <a:pPr algn="l"/>
            <a:endParaRPr lang="ru-RU" sz="1200" dirty="0" smtClean="0">
              <a:solidFill>
                <a:schemeClr val="bg1"/>
              </a:solidFill>
            </a:endParaRPr>
          </a:p>
          <a:p>
            <a:pPr algn="l"/>
            <a:endParaRPr lang="ru-RU" b="1" dirty="0" smtClean="0">
              <a:solidFill>
                <a:schemeClr val="bg1"/>
              </a:solidFill>
            </a:endParaRPr>
          </a:p>
          <a:p>
            <a:pPr algn="l"/>
            <a:endParaRPr lang="ru-RU" b="1" dirty="0">
              <a:solidFill>
                <a:schemeClr val="bg1"/>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75856" y="332656"/>
            <a:ext cx="5410944" cy="5472608"/>
          </a:xfrm>
        </p:spPr>
        <p:txBody>
          <a:bodyPr/>
          <a:lstStyle/>
          <a:p>
            <a:pPr algn="just"/>
            <a:r>
              <a:rPr lang="ru-RU" sz="2400" dirty="0" smtClean="0">
                <a:solidFill>
                  <a:schemeClr val="bg1"/>
                </a:solidFill>
                <a:latin typeface="Comic Sans MS" pitchFamily="66" charset="0"/>
              </a:rPr>
              <a:t>     «…Человека отделяют от акулы сотни миллионов лет. Акула по-прежнему живет в мезозойской эре. За триста миллионов лет она изменилась очень незначительно. Время, заставившее других обитателей моря пройти сложную эволюцию, почти не коснулось этой безжалостной неуязвимой хищницы, этого исконного убийцы, издревле вооруженного для борьбы за существование.»</a:t>
            </a:r>
            <a:br>
              <a:rPr lang="ru-RU" sz="2400" dirty="0" smtClean="0">
                <a:solidFill>
                  <a:schemeClr val="bg1"/>
                </a:solidFill>
                <a:latin typeface="Comic Sans MS" pitchFamily="66" charset="0"/>
              </a:rPr>
            </a:br>
            <a:endParaRPr lang="ru-RU" sz="2400" dirty="0">
              <a:solidFill>
                <a:schemeClr val="bg1"/>
              </a:solidFill>
              <a:latin typeface="Comic Sans MS" pitchFamily="66" charset="0"/>
            </a:endParaRPr>
          </a:p>
        </p:txBody>
      </p:sp>
      <p:sp>
        <p:nvSpPr>
          <p:cNvPr id="3" name="Текст 2"/>
          <p:cNvSpPr>
            <a:spLocks noGrp="1"/>
          </p:cNvSpPr>
          <p:nvPr>
            <p:ph type="body" idx="1"/>
          </p:nvPr>
        </p:nvSpPr>
        <p:spPr>
          <a:xfrm>
            <a:off x="1600200" y="5661248"/>
            <a:ext cx="7086600" cy="864096"/>
          </a:xfrm>
        </p:spPr>
        <p:txBody>
          <a:bodyPr>
            <a:normAutofit lnSpcReduction="10000"/>
          </a:bodyPr>
          <a:lstStyle/>
          <a:p>
            <a:pPr algn="r"/>
            <a:r>
              <a:rPr lang="ru-RU" sz="2400" b="1" dirty="0" err="1" smtClean="0">
                <a:solidFill>
                  <a:schemeClr val="bg1"/>
                </a:solidFill>
                <a:latin typeface="Comic Sans MS" pitchFamily="66" charset="0"/>
              </a:rPr>
              <a:t>Жак-Ив</a:t>
            </a:r>
            <a:r>
              <a:rPr lang="ru-RU" sz="2400" b="1" dirty="0" smtClean="0">
                <a:solidFill>
                  <a:schemeClr val="bg1"/>
                </a:solidFill>
                <a:latin typeface="Comic Sans MS" pitchFamily="66" charset="0"/>
              </a:rPr>
              <a:t> </a:t>
            </a:r>
            <a:r>
              <a:rPr lang="ru-RU" sz="2400" b="1" dirty="0" err="1" smtClean="0">
                <a:solidFill>
                  <a:schemeClr val="bg1"/>
                </a:solidFill>
                <a:latin typeface="Comic Sans MS" pitchFamily="66" charset="0"/>
              </a:rPr>
              <a:t>Кусто</a:t>
            </a:r>
            <a:r>
              <a:rPr lang="ru-RU" sz="2400" b="1" dirty="0" smtClean="0">
                <a:solidFill>
                  <a:schemeClr val="bg1"/>
                </a:solidFill>
                <a:latin typeface="Comic Sans MS" pitchFamily="66" charset="0"/>
              </a:rPr>
              <a:t>.</a:t>
            </a:r>
          </a:p>
          <a:p>
            <a:pPr algn="r"/>
            <a:r>
              <a:rPr lang="ru-RU" sz="2400" b="1" dirty="0" smtClean="0">
                <a:solidFill>
                  <a:schemeClr val="bg1"/>
                </a:solidFill>
                <a:latin typeface="Comic Sans MS" pitchFamily="66" charset="0"/>
              </a:rPr>
              <a:t>«В мире </a:t>
            </a:r>
            <a:r>
              <a:rPr lang="ru-RU" sz="2400" b="1" dirty="0" err="1" smtClean="0">
                <a:solidFill>
                  <a:schemeClr val="bg1"/>
                </a:solidFill>
                <a:latin typeface="Comic Sans MS" pitchFamily="66" charset="0"/>
              </a:rPr>
              <a:t>безмолвия.Рассказы</a:t>
            </a:r>
            <a:r>
              <a:rPr lang="ru-RU" sz="2400" b="1" dirty="0" smtClean="0">
                <a:solidFill>
                  <a:schemeClr val="bg1"/>
                </a:solidFill>
                <a:latin typeface="Comic Sans MS" pitchFamily="66" charset="0"/>
              </a:rPr>
              <a:t> об акулах».</a:t>
            </a:r>
          </a:p>
          <a:p>
            <a:endParaRPr lang="ru-RU" sz="2400" dirty="0"/>
          </a:p>
        </p:txBody>
      </p:sp>
      <p:pic>
        <p:nvPicPr>
          <p:cNvPr id="1026" name="Picture 2"/>
          <p:cNvPicPr>
            <a:picLocks noChangeAspect="1" noChangeArrowheads="1"/>
          </p:cNvPicPr>
          <p:nvPr/>
        </p:nvPicPr>
        <p:blipFill>
          <a:blip r:embed="rId2" cstate="email"/>
          <a:srcRect/>
          <a:stretch>
            <a:fillRect/>
          </a:stretch>
        </p:blipFill>
        <p:spPr bwMode="auto">
          <a:xfrm>
            <a:off x="257974" y="1124744"/>
            <a:ext cx="2838369" cy="38173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628800"/>
            <a:ext cx="8229600" cy="4536504"/>
          </a:xfrm>
        </p:spPr>
        <p:txBody>
          <a:bodyPr/>
          <a:lstStyle/>
          <a:p>
            <a:r>
              <a:rPr lang="ru-RU" dirty="0">
                <a:solidFill>
                  <a:srgbClr val="FF0000"/>
                </a:solidFill>
                <a:latin typeface="Comic Sans MS" pitchFamily="66" charset="0"/>
              </a:rPr>
              <a:t>Почему эта группа рыб, появившаяся примерно </a:t>
            </a:r>
            <a:r>
              <a:rPr lang="ru-RU" dirty="0" smtClean="0">
                <a:solidFill>
                  <a:srgbClr val="FF0000"/>
                </a:solidFill>
                <a:latin typeface="Comic Sans MS" pitchFamily="66" charset="0"/>
              </a:rPr>
              <a:t>350 </a:t>
            </a:r>
            <a:r>
              <a:rPr lang="ru-RU" dirty="0">
                <a:solidFill>
                  <a:srgbClr val="FF0000"/>
                </a:solidFill>
                <a:latin typeface="Comic Sans MS" pitchFamily="66" charset="0"/>
              </a:rPr>
              <a:t>млн. лет назад, сохранив свои черты строения сегодня успешно существует в современной фауне?</a:t>
            </a:r>
          </a:p>
        </p:txBody>
      </p:sp>
      <p:sp>
        <p:nvSpPr>
          <p:cNvPr id="3" name="Овал 2"/>
          <p:cNvSpPr/>
          <p:nvPr/>
        </p:nvSpPr>
        <p:spPr>
          <a:xfrm>
            <a:off x="467544" y="404664"/>
            <a:ext cx="1944216" cy="1584176"/>
          </a:xfrm>
          <a:prstGeom prst="ellipse">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r>
              <a:rPr kumimoji="0" lang="ru-RU" sz="8000" b="1" i="0" u="none" strike="noStrike" kern="0" cap="none" spc="0" normalizeH="0" baseline="0" noProof="0" dirty="0">
                <a:ln>
                  <a:noFill/>
                </a:ln>
                <a:solidFill>
                  <a:sysClr val="window" lastClr="FFFFFF"/>
                </a:solidFill>
                <a:effectLst/>
                <a:uLnTx/>
                <a:uFillTx/>
                <a:latin typeface="Calibri"/>
                <a:ea typeface="Calibri"/>
                <a:cs typeface="Times New Roman"/>
              </a:rPr>
              <a:t>?</a:t>
            </a:r>
          </a:p>
        </p:txBody>
      </p:sp>
      <p:pic>
        <p:nvPicPr>
          <p:cNvPr id="4" name="Рисунок 3" descr="29m3.gif"/>
          <p:cNvPicPr>
            <a:picLocks noChangeAspect="1"/>
          </p:cNvPicPr>
          <p:nvPr/>
        </p:nvPicPr>
        <p:blipFill>
          <a:blip r:embed="rId2" cstate="email"/>
          <a:stretch>
            <a:fillRect/>
          </a:stretch>
        </p:blipFill>
        <p:spPr>
          <a:xfrm>
            <a:off x="3059832" y="374739"/>
            <a:ext cx="3888432" cy="1614101"/>
          </a:xfrm>
          <a:prstGeom prst="rect">
            <a:avLst/>
          </a:prstGeom>
        </p:spPr>
      </p:pic>
    </p:spTree>
    <p:extLst>
      <p:ext uri="{BB962C8B-B14F-4D97-AF65-F5344CB8AC3E}">
        <p14:creationId xmlns:p14="http://schemas.microsoft.com/office/powerpoint/2010/main" xmlns="" val="17475807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548680"/>
            <a:ext cx="7560840" cy="648072"/>
          </a:xfrm>
        </p:spPr>
        <p:txBody>
          <a:bodyPr/>
          <a:lstStyle/>
          <a:p>
            <a:r>
              <a:rPr lang="ru-RU" sz="2800" dirty="0" smtClean="0">
                <a:solidFill>
                  <a:schemeClr val="bg1"/>
                </a:solidFill>
                <a:latin typeface="Comic Sans MS" pitchFamily="66" charset="0"/>
              </a:rPr>
              <a:t>ВНЕШНЕЕ СТРОЕНИЕ АКУЛЫ И СКАТА.</a:t>
            </a:r>
            <a:endParaRPr lang="ru-RU" sz="2800" dirty="0">
              <a:solidFill>
                <a:schemeClr val="bg1"/>
              </a:solidFill>
              <a:latin typeface="Comic Sans MS" pitchFamily="66" charset="0"/>
            </a:endParaRPr>
          </a:p>
        </p:txBody>
      </p:sp>
      <p:sp>
        <p:nvSpPr>
          <p:cNvPr id="3" name="Текст 2"/>
          <p:cNvSpPr>
            <a:spLocks noGrp="1"/>
          </p:cNvSpPr>
          <p:nvPr>
            <p:ph type="body" idx="1"/>
          </p:nvPr>
        </p:nvSpPr>
        <p:spPr>
          <a:xfrm>
            <a:off x="611560" y="1340768"/>
            <a:ext cx="8075240" cy="5517232"/>
          </a:xfrm>
        </p:spPr>
        <p:txBody>
          <a:bodyPr/>
          <a:lstStyle/>
          <a:p>
            <a:endParaRPr lang="ru-RU" dirty="0"/>
          </a:p>
        </p:txBody>
      </p:sp>
      <p:pic>
        <p:nvPicPr>
          <p:cNvPr id="4" name="Рисунок 3"/>
          <p:cNvPicPr/>
          <p:nvPr/>
        </p:nvPicPr>
        <p:blipFill>
          <a:blip r:embed="rId2" cstate="email"/>
          <a:srcRect/>
          <a:stretch>
            <a:fillRect/>
          </a:stretch>
        </p:blipFill>
        <p:spPr bwMode="auto">
          <a:xfrm>
            <a:off x="1547664" y="1412776"/>
            <a:ext cx="5715000" cy="2592288"/>
          </a:xfrm>
          <a:prstGeom prst="rect">
            <a:avLst/>
          </a:prstGeom>
          <a:noFill/>
          <a:ln w="9525">
            <a:noFill/>
            <a:miter lim="800000"/>
            <a:headEnd/>
            <a:tailEnd/>
          </a:ln>
        </p:spPr>
      </p:pic>
      <p:pic>
        <p:nvPicPr>
          <p:cNvPr id="5" name="Рисунок 4"/>
          <p:cNvPicPr/>
          <p:nvPr/>
        </p:nvPicPr>
        <p:blipFill>
          <a:blip r:embed="rId3" cstate="email"/>
          <a:srcRect/>
          <a:stretch>
            <a:fillRect/>
          </a:stretch>
        </p:blipFill>
        <p:spPr bwMode="auto">
          <a:xfrm>
            <a:off x="2555776" y="4293096"/>
            <a:ext cx="3762375" cy="22342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2030" y="476672"/>
            <a:ext cx="6454226" cy="720080"/>
          </a:xfrm>
        </p:spPr>
        <p:txBody>
          <a:bodyPr>
            <a:normAutofit/>
          </a:bodyPr>
          <a:lstStyle/>
          <a:p>
            <a:r>
              <a:rPr lang="ru-RU" sz="2800" dirty="0" smtClean="0">
                <a:solidFill>
                  <a:schemeClr val="bg1"/>
                </a:solidFill>
                <a:latin typeface="Comic Sans MS" pitchFamily="66" charset="0"/>
              </a:rPr>
              <a:t>Внутреннее строение акулы.</a:t>
            </a:r>
            <a:endParaRPr lang="ru-RU" sz="2800" dirty="0">
              <a:solidFill>
                <a:schemeClr val="bg1"/>
              </a:solidFill>
              <a:latin typeface="Comic Sans MS" pitchFamily="66" charset="0"/>
            </a:endParaRPr>
          </a:p>
        </p:txBody>
      </p:sp>
      <p:sp>
        <p:nvSpPr>
          <p:cNvPr id="3" name="Подзаголовок 2"/>
          <p:cNvSpPr>
            <a:spLocks noGrp="1"/>
          </p:cNvSpPr>
          <p:nvPr>
            <p:ph type="subTitle" idx="1"/>
          </p:nvPr>
        </p:nvSpPr>
        <p:spPr>
          <a:xfrm>
            <a:off x="899592" y="1700808"/>
            <a:ext cx="7128792" cy="3816424"/>
          </a:xfrm>
        </p:spPr>
        <p:txBody>
          <a:bodyPr/>
          <a:lstStyle/>
          <a:p>
            <a:endParaRPr lang="ru-RU" dirty="0"/>
          </a:p>
        </p:txBody>
      </p:sp>
      <p:pic>
        <p:nvPicPr>
          <p:cNvPr id="4" name="Рисунок 3"/>
          <p:cNvPicPr/>
          <p:nvPr/>
        </p:nvPicPr>
        <p:blipFill>
          <a:blip r:embed="rId2" cstate="email"/>
          <a:srcRect t="42000"/>
          <a:stretch>
            <a:fillRect/>
          </a:stretch>
        </p:blipFill>
        <p:spPr bwMode="auto">
          <a:xfrm>
            <a:off x="755576" y="1484784"/>
            <a:ext cx="7344816" cy="43204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106688" cy="706090"/>
          </a:xfrm>
        </p:spPr>
        <p:txBody>
          <a:bodyPr>
            <a:normAutofit/>
          </a:bodyPr>
          <a:lstStyle/>
          <a:p>
            <a:r>
              <a:rPr lang="ru-RU" sz="3100" b="1" dirty="0" smtClean="0">
                <a:solidFill>
                  <a:schemeClr val="bg1"/>
                </a:solidFill>
                <a:latin typeface="Comic Sans MS" pitchFamily="66" charset="0"/>
              </a:rPr>
              <a:t>ЗУБЫ АКУЛ.</a:t>
            </a:r>
            <a:endParaRPr lang="ru-RU" sz="3100" b="1" dirty="0">
              <a:solidFill>
                <a:schemeClr val="bg1"/>
              </a:solidFill>
              <a:latin typeface="Comic Sans MS" pitchFamily="66" charset="0"/>
            </a:endParaRPr>
          </a:p>
        </p:txBody>
      </p:sp>
      <p:pic>
        <p:nvPicPr>
          <p:cNvPr id="3" name="Рисунок 2"/>
          <p:cNvPicPr/>
          <p:nvPr/>
        </p:nvPicPr>
        <p:blipFill>
          <a:blip r:embed="rId2" cstate="email"/>
          <a:srcRect/>
          <a:stretch>
            <a:fillRect/>
          </a:stretch>
        </p:blipFill>
        <p:spPr bwMode="auto">
          <a:xfrm>
            <a:off x="3275856" y="2780928"/>
            <a:ext cx="2520280" cy="1800200"/>
          </a:xfrm>
          <a:prstGeom prst="ellipse">
            <a:avLst/>
          </a:prstGeom>
          <a:ln w="76200">
            <a:solidFill>
              <a:schemeClr val="tx1"/>
            </a:solidFill>
            <a:headEnd/>
            <a:tailEnd/>
          </a:ln>
        </p:spPr>
        <p:style>
          <a:lnRef idx="2">
            <a:schemeClr val="dk1"/>
          </a:lnRef>
          <a:fillRef idx="1">
            <a:schemeClr val="lt1"/>
          </a:fillRef>
          <a:effectRef idx="0">
            <a:schemeClr val="dk1"/>
          </a:effectRef>
          <a:fontRef idx="minor">
            <a:schemeClr val="dk1"/>
          </a:fontRef>
        </p:style>
      </p:pic>
      <p:pic>
        <p:nvPicPr>
          <p:cNvPr id="4" name="Рисунок 3"/>
          <p:cNvPicPr/>
          <p:nvPr/>
        </p:nvPicPr>
        <p:blipFill>
          <a:blip r:embed="rId3" cstate="email"/>
          <a:srcRect/>
          <a:stretch>
            <a:fillRect/>
          </a:stretch>
        </p:blipFill>
        <p:spPr bwMode="auto">
          <a:xfrm>
            <a:off x="611560" y="1484784"/>
            <a:ext cx="1944216" cy="1224136"/>
          </a:xfrm>
          <a:prstGeom prst="rect">
            <a:avLst/>
          </a:prstGeom>
          <a:noFill/>
          <a:ln w="9525">
            <a:noFill/>
            <a:miter lim="800000"/>
            <a:headEnd/>
            <a:tailEnd/>
          </a:ln>
        </p:spPr>
      </p:pic>
      <p:pic>
        <p:nvPicPr>
          <p:cNvPr id="6" name="Рисунок 5"/>
          <p:cNvPicPr/>
          <p:nvPr/>
        </p:nvPicPr>
        <p:blipFill>
          <a:blip r:embed="rId4" cstate="email"/>
          <a:srcRect b="5370"/>
          <a:stretch>
            <a:fillRect/>
          </a:stretch>
        </p:blipFill>
        <p:spPr bwMode="auto">
          <a:xfrm>
            <a:off x="3635896" y="1052736"/>
            <a:ext cx="1905000" cy="1406012"/>
          </a:xfrm>
          <a:prstGeom prst="rect">
            <a:avLst/>
          </a:prstGeom>
          <a:noFill/>
          <a:ln w="9525">
            <a:noFill/>
            <a:miter lim="800000"/>
            <a:headEnd/>
            <a:tailEnd/>
          </a:ln>
        </p:spPr>
      </p:pic>
      <p:sp>
        <p:nvSpPr>
          <p:cNvPr id="5" name="Скругленный прямоугольник 4"/>
          <p:cNvSpPr/>
          <p:nvPr/>
        </p:nvSpPr>
        <p:spPr>
          <a:xfrm>
            <a:off x="611560" y="1124744"/>
            <a:ext cx="1944216" cy="360040"/>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latin typeface="Comic Sans MS" pitchFamily="66" charset="0"/>
              </a:rPr>
              <a:t>Белая акула</a:t>
            </a:r>
            <a:endParaRPr lang="ru-RU" b="1" dirty="0">
              <a:solidFill>
                <a:schemeClr val="bg1"/>
              </a:solidFill>
              <a:latin typeface="Comic Sans MS" pitchFamily="66" charset="0"/>
            </a:endParaRPr>
          </a:p>
        </p:txBody>
      </p:sp>
      <p:sp>
        <p:nvSpPr>
          <p:cNvPr id="7" name="Скругленный прямоугольник 6"/>
          <p:cNvSpPr/>
          <p:nvPr/>
        </p:nvSpPr>
        <p:spPr>
          <a:xfrm>
            <a:off x="3563888" y="620688"/>
            <a:ext cx="2016224" cy="432048"/>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latin typeface="Comic Sans MS" pitchFamily="66" charset="0"/>
              </a:rPr>
              <a:t>Тигровая акула</a:t>
            </a:r>
            <a:endParaRPr lang="ru-RU" b="1" dirty="0">
              <a:solidFill>
                <a:schemeClr val="bg1"/>
              </a:solidFill>
              <a:latin typeface="Comic Sans MS" pitchFamily="66" charset="0"/>
            </a:endParaRPr>
          </a:p>
        </p:txBody>
      </p:sp>
      <p:pic>
        <p:nvPicPr>
          <p:cNvPr id="8" name="Рисунок 7"/>
          <p:cNvPicPr/>
          <p:nvPr/>
        </p:nvPicPr>
        <p:blipFill>
          <a:blip r:embed="rId5" cstate="email"/>
          <a:srcRect t="21333"/>
          <a:stretch>
            <a:fillRect/>
          </a:stretch>
        </p:blipFill>
        <p:spPr bwMode="auto">
          <a:xfrm>
            <a:off x="6372200" y="1196752"/>
            <a:ext cx="1905000" cy="1411982"/>
          </a:xfrm>
          <a:prstGeom prst="rect">
            <a:avLst/>
          </a:prstGeom>
          <a:noFill/>
          <a:ln w="9525">
            <a:noFill/>
            <a:miter lim="800000"/>
            <a:headEnd/>
            <a:tailEnd/>
          </a:ln>
        </p:spPr>
      </p:pic>
      <p:sp>
        <p:nvSpPr>
          <p:cNvPr id="9" name="Скругленный прямоугольник 8"/>
          <p:cNvSpPr/>
          <p:nvPr/>
        </p:nvSpPr>
        <p:spPr>
          <a:xfrm>
            <a:off x="6372200" y="764704"/>
            <a:ext cx="1944216" cy="360040"/>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latin typeface="Comic Sans MS" pitchFamily="66" charset="0"/>
              </a:rPr>
              <a:t>Лисья акула</a:t>
            </a:r>
            <a:endParaRPr lang="ru-RU" b="1" dirty="0">
              <a:solidFill>
                <a:schemeClr val="bg1"/>
              </a:solidFill>
              <a:latin typeface="Comic Sans MS" pitchFamily="66" charset="0"/>
            </a:endParaRPr>
          </a:p>
        </p:txBody>
      </p:sp>
      <p:sp>
        <p:nvSpPr>
          <p:cNvPr id="10" name="Скругленный прямоугольник 9"/>
          <p:cNvSpPr/>
          <p:nvPr/>
        </p:nvSpPr>
        <p:spPr>
          <a:xfrm>
            <a:off x="323528" y="2996952"/>
            <a:ext cx="2232248" cy="360040"/>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latin typeface="Comic Sans MS" pitchFamily="66" charset="0"/>
              </a:rPr>
              <a:t>Песчаная акула</a:t>
            </a:r>
            <a:endParaRPr lang="ru-RU" b="1" dirty="0">
              <a:solidFill>
                <a:schemeClr val="bg1"/>
              </a:solidFill>
              <a:latin typeface="Comic Sans MS" pitchFamily="66" charset="0"/>
            </a:endParaRPr>
          </a:p>
        </p:txBody>
      </p:sp>
      <p:sp>
        <p:nvSpPr>
          <p:cNvPr id="11" name="Скругленный прямоугольник 10"/>
          <p:cNvSpPr/>
          <p:nvPr/>
        </p:nvSpPr>
        <p:spPr>
          <a:xfrm>
            <a:off x="2123728" y="4725144"/>
            <a:ext cx="1800200" cy="360040"/>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latin typeface="Comic Sans MS" pitchFamily="66" charset="0"/>
              </a:rPr>
              <a:t>Рыба-молот</a:t>
            </a:r>
            <a:endParaRPr lang="ru-RU" b="1" dirty="0">
              <a:solidFill>
                <a:schemeClr val="bg1"/>
              </a:solidFill>
              <a:latin typeface="Comic Sans MS" pitchFamily="66" charset="0"/>
            </a:endParaRPr>
          </a:p>
        </p:txBody>
      </p:sp>
      <p:sp>
        <p:nvSpPr>
          <p:cNvPr id="12" name="Скругленный прямоугольник 11"/>
          <p:cNvSpPr/>
          <p:nvPr/>
        </p:nvSpPr>
        <p:spPr>
          <a:xfrm>
            <a:off x="6588224" y="2996952"/>
            <a:ext cx="2088232" cy="360040"/>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latin typeface="Comic Sans MS" pitchFamily="66" charset="0"/>
              </a:rPr>
              <a:t>Колючая акула</a:t>
            </a:r>
            <a:endParaRPr lang="ru-RU" b="1" dirty="0">
              <a:solidFill>
                <a:schemeClr val="bg1"/>
              </a:solidFill>
              <a:latin typeface="Comic Sans MS" pitchFamily="66" charset="0"/>
            </a:endParaRPr>
          </a:p>
        </p:txBody>
      </p:sp>
      <p:pic>
        <p:nvPicPr>
          <p:cNvPr id="13" name="Рисунок 12"/>
          <p:cNvPicPr/>
          <p:nvPr/>
        </p:nvPicPr>
        <p:blipFill>
          <a:blip r:embed="rId6" cstate="email"/>
          <a:srcRect t="6270" r="50167" b="55109"/>
          <a:stretch>
            <a:fillRect/>
          </a:stretch>
        </p:blipFill>
        <p:spPr bwMode="auto">
          <a:xfrm>
            <a:off x="467544" y="3429000"/>
            <a:ext cx="1905000" cy="1414016"/>
          </a:xfrm>
          <a:prstGeom prst="rect">
            <a:avLst/>
          </a:prstGeom>
          <a:noFill/>
          <a:ln w="9525">
            <a:noFill/>
            <a:miter lim="800000"/>
            <a:headEnd/>
            <a:tailEnd/>
          </a:ln>
        </p:spPr>
      </p:pic>
      <p:pic>
        <p:nvPicPr>
          <p:cNvPr id="14" name="Рисунок 13"/>
          <p:cNvPicPr/>
          <p:nvPr/>
        </p:nvPicPr>
        <p:blipFill>
          <a:blip r:embed="rId7" cstate="email"/>
          <a:srcRect l="23718"/>
          <a:stretch>
            <a:fillRect/>
          </a:stretch>
        </p:blipFill>
        <p:spPr bwMode="auto">
          <a:xfrm>
            <a:off x="2123728" y="5157192"/>
            <a:ext cx="2016224" cy="1435743"/>
          </a:xfrm>
          <a:prstGeom prst="rect">
            <a:avLst/>
          </a:prstGeom>
          <a:noFill/>
          <a:ln w="9525">
            <a:noFill/>
            <a:miter lim="800000"/>
            <a:headEnd/>
            <a:tailEnd/>
          </a:ln>
        </p:spPr>
      </p:pic>
      <p:pic>
        <p:nvPicPr>
          <p:cNvPr id="15" name="Рисунок 14"/>
          <p:cNvPicPr/>
          <p:nvPr/>
        </p:nvPicPr>
        <p:blipFill>
          <a:blip r:embed="rId8" cstate="email"/>
          <a:srcRect l="11828" t="27803"/>
          <a:stretch>
            <a:fillRect/>
          </a:stretch>
        </p:blipFill>
        <p:spPr bwMode="auto">
          <a:xfrm>
            <a:off x="6660232" y="3356992"/>
            <a:ext cx="2022968" cy="1323975"/>
          </a:xfrm>
          <a:prstGeom prst="rect">
            <a:avLst/>
          </a:prstGeom>
          <a:solidFill>
            <a:schemeClr val="accent4"/>
          </a:solidFill>
          <a:ln w="9525">
            <a:noFill/>
            <a:miter lim="800000"/>
            <a:headEnd/>
            <a:tailEnd/>
          </a:ln>
        </p:spPr>
      </p:pic>
      <p:pic>
        <p:nvPicPr>
          <p:cNvPr id="17" name="Рисунок 16"/>
          <p:cNvPicPr/>
          <p:nvPr/>
        </p:nvPicPr>
        <p:blipFill>
          <a:blip r:embed="rId9" cstate="email"/>
          <a:srcRect/>
          <a:stretch>
            <a:fillRect/>
          </a:stretch>
        </p:blipFill>
        <p:spPr bwMode="auto">
          <a:xfrm>
            <a:off x="5076056" y="5157192"/>
            <a:ext cx="1971675" cy="1440160"/>
          </a:xfrm>
          <a:prstGeom prst="rect">
            <a:avLst/>
          </a:prstGeom>
          <a:noFill/>
          <a:ln w="9525">
            <a:noFill/>
            <a:miter lim="800000"/>
            <a:headEnd/>
            <a:tailEnd/>
          </a:ln>
        </p:spPr>
      </p:pic>
      <p:sp>
        <p:nvSpPr>
          <p:cNvPr id="18" name="Скругленный прямоугольник 17"/>
          <p:cNvSpPr/>
          <p:nvPr/>
        </p:nvSpPr>
        <p:spPr>
          <a:xfrm>
            <a:off x="5148064" y="4725144"/>
            <a:ext cx="1800200" cy="360040"/>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err="1" smtClean="0">
                <a:solidFill>
                  <a:schemeClr val="bg1"/>
                </a:solidFill>
                <a:latin typeface="Comic Sans MS" pitchFamily="66" charset="0"/>
              </a:rPr>
              <a:t>Мегалодон</a:t>
            </a:r>
            <a:endParaRPr lang="ru-RU" b="1" dirty="0">
              <a:solidFill>
                <a:schemeClr val="bg1"/>
              </a:solidFill>
              <a:latin typeface="Comic Sans MS" pitchFamily="66"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2030" y="332656"/>
            <a:ext cx="4582018" cy="792088"/>
          </a:xfrm>
        </p:spPr>
        <p:txBody>
          <a:bodyPr>
            <a:normAutofit/>
          </a:bodyPr>
          <a:lstStyle/>
          <a:p>
            <a:r>
              <a:rPr lang="ru-RU" sz="2800" dirty="0" err="1" smtClean="0">
                <a:solidFill>
                  <a:schemeClr val="bg1"/>
                </a:solidFill>
                <a:latin typeface="Comic Sans MS" pitchFamily="66" charset="0"/>
              </a:rPr>
              <a:t>размНожение</a:t>
            </a:r>
            <a:r>
              <a:rPr lang="ru-RU" sz="2800" dirty="0" smtClean="0">
                <a:solidFill>
                  <a:schemeClr val="bg1"/>
                </a:solidFill>
                <a:latin typeface="Comic Sans MS" pitchFamily="66" charset="0"/>
              </a:rPr>
              <a:t> акул</a:t>
            </a:r>
            <a:r>
              <a:rPr lang="ru-RU" sz="2800" dirty="0" smtClean="0">
                <a:solidFill>
                  <a:schemeClr val="accent4">
                    <a:lumMod val="50000"/>
                  </a:schemeClr>
                </a:solidFill>
                <a:latin typeface="Comic Sans MS" pitchFamily="66" charset="0"/>
              </a:rPr>
              <a:t>.</a:t>
            </a:r>
            <a:endParaRPr lang="ru-RU" sz="2800" dirty="0">
              <a:solidFill>
                <a:schemeClr val="accent4">
                  <a:lumMod val="50000"/>
                </a:schemeClr>
              </a:solidFill>
              <a:latin typeface="Comic Sans MS" pitchFamily="66" charset="0"/>
            </a:endParaRPr>
          </a:p>
        </p:txBody>
      </p:sp>
      <p:sp>
        <p:nvSpPr>
          <p:cNvPr id="3" name="Подзаголовок 2"/>
          <p:cNvSpPr>
            <a:spLocks noGrp="1"/>
          </p:cNvSpPr>
          <p:nvPr>
            <p:ph type="subTitle" idx="1"/>
          </p:nvPr>
        </p:nvSpPr>
        <p:spPr>
          <a:xfrm>
            <a:off x="1371600" y="1340768"/>
            <a:ext cx="6400800" cy="5517232"/>
          </a:xfrm>
        </p:spPr>
        <p:txBody>
          <a:bodyPr>
            <a:normAutofit/>
          </a:bodyPr>
          <a:lstStyle/>
          <a:p>
            <a:r>
              <a:rPr lang="ru-RU" dirty="0" smtClean="0"/>
              <a:t>                 </a:t>
            </a:r>
          </a:p>
          <a:p>
            <a:endParaRPr lang="ru-RU" dirty="0" smtClean="0"/>
          </a:p>
          <a:p>
            <a:endParaRPr lang="ru-RU" dirty="0" smtClean="0"/>
          </a:p>
          <a:p>
            <a:endParaRPr lang="ru-RU" dirty="0" smtClean="0"/>
          </a:p>
          <a:p>
            <a:endParaRPr lang="ru-RU" dirty="0" smtClean="0"/>
          </a:p>
          <a:p>
            <a:endParaRPr lang="ru-RU" dirty="0" smtClean="0"/>
          </a:p>
          <a:p>
            <a:endParaRPr lang="ru-RU" dirty="0" smtClean="0"/>
          </a:p>
          <a:p>
            <a:r>
              <a:rPr lang="ru-RU" dirty="0" smtClean="0"/>
              <a:t>                </a:t>
            </a:r>
          </a:p>
          <a:p>
            <a:endParaRPr lang="ru-RU" dirty="0" smtClean="0">
              <a:solidFill>
                <a:schemeClr val="bg1"/>
              </a:solidFill>
            </a:endParaRPr>
          </a:p>
          <a:p>
            <a:r>
              <a:rPr lang="ru-RU" sz="1800" b="1" dirty="0" smtClean="0">
                <a:solidFill>
                  <a:schemeClr val="bg1"/>
                </a:solidFill>
                <a:latin typeface="Comic Sans MS" pitchFamily="66" charset="0"/>
              </a:rPr>
              <a:t> </a:t>
            </a:r>
            <a:r>
              <a:rPr lang="ru-RU" sz="1800" b="1" i="1" dirty="0" smtClean="0">
                <a:solidFill>
                  <a:schemeClr val="bg1"/>
                </a:solidFill>
                <a:latin typeface="Comic Sans MS" pitchFamily="66" charset="0"/>
              </a:rPr>
              <a:t>Яйца  акул и скатов.</a:t>
            </a:r>
            <a:endParaRPr lang="ru-RU" sz="1800" b="1" i="1" dirty="0" smtClean="0">
              <a:latin typeface="Comic Sans MS" pitchFamily="66" charset="0"/>
            </a:endParaRPr>
          </a:p>
        </p:txBody>
      </p:sp>
      <p:pic>
        <p:nvPicPr>
          <p:cNvPr id="4" name="Рисунок 3"/>
          <p:cNvPicPr/>
          <p:nvPr/>
        </p:nvPicPr>
        <p:blipFill>
          <a:blip r:embed="rId2" cstate="email"/>
          <a:srcRect/>
          <a:stretch>
            <a:fillRect/>
          </a:stretch>
        </p:blipFill>
        <p:spPr bwMode="auto">
          <a:xfrm>
            <a:off x="2483768" y="1700808"/>
            <a:ext cx="3600400" cy="41044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Отряд </a:t>
            </a:r>
            <a:r>
              <a:rPr lang="ru-RU" dirty="0" err="1" smtClean="0"/>
              <a:t>Химерообразные</a:t>
            </a:r>
            <a:r>
              <a:rPr lang="ru-RU" dirty="0" smtClean="0"/>
              <a:t>.</a:t>
            </a:r>
            <a:endParaRPr lang="ru-RU" dirty="0"/>
          </a:p>
        </p:txBody>
      </p:sp>
      <p:sp>
        <p:nvSpPr>
          <p:cNvPr id="3" name="Объект 2"/>
          <p:cNvSpPr>
            <a:spLocks noGrp="1"/>
          </p:cNvSpPr>
          <p:nvPr>
            <p:ph idx="1"/>
          </p:nvPr>
        </p:nvSpPr>
        <p:spPr/>
        <p:txBody>
          <a:bodyPr>
            <a:normAutofit lnSpcReduction="10000"/>
          </a:bodyPr>
          <a:lstStyle/>
          <a:p>
            <a:endParaRPr lang="ru-RU" dirty="0" smtClean="0"/>
          </a:p>
          <a:p>
            <a:endParaRPr lang="ru-RU" dirty="0" smtClean="0"/>
          </a:p>
          <a:p>
            <a:pPr marL="137160" indent="0">
              <a:buNone/>
            </a:pPr>
            <a:endParaRPr lang="ru-RU" dirty="0"/>
          </a:p>
          <a:p>
            <a:r>
              <a:rPr lang="ru-RU" b="1" dirty="0">
                <a:solidFill>
                  <a:schemeClr val="bg1"/>
                </a:solidFill>
                <a:latin typeface="Comic Sans MS" pitchFamily="66" charset="0"/>
              </a:rPr>
              <a:t>	Челюсти полностью слиты с черепом.</a:t>
            </a:r>
          </a:p>
          <a:p>
            <a:r>
              <a:rPr lang="ru-RU" b="1" dirty="0">
                <a:solidFill>
                  <a:schemeClr val="bg1"/>
                </a:solidFill>
                <a:latin typeface="Comic Sans MS" pitchFamily="66" charset="0"/>
              </a:rPr>
              <a:t>	Жаберные щели прикрыты кожной складкой.</a:t>
            </a:r>
          </a:p>
          <a:p>
            <a:r>
              <a:rPr lang="ru-RU" b="1" dirty="0">
                <a:solidFill>
                  <a:schemeClr val="bg1"/>
                </a:solidFill>
                <a:latin typeface="Comic Sans MS" pitchFamily="66" charset="0"/>
              </a:rPr>
              <a:t>	Нет клоаки.</a:t>
            </a:r>
          </a:p>
          <a:p>
            <a:r>
              <a:rPr lang="ru-RU" b="1" dirty="0">
                <a:solidFill>
                  <a:schemeClr val="bg1"/>
                </a:solidFill>
                <a:latin typeface="Comic Sans MS" pitchFamily="66" charset="0"/>
              </a:rPr>
              <a:t>	Голое длинное тело постепенно переходит в нитевидный хвостовой плавник .</a:t>
            </a:r>
          </a:p>
          <a:p>
            <a:endParaRPr lang="ru-RU" dirty="0"/>
          </a:p>
          <a:p>
            <a:endParaRPr lang="ru-RU" dirty="0"/>
          </a:p>
        </p:txBody>
      </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2771800" y="1139498"/>
            <a:ext cx="2808312" cy="19956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057022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xmlns="" val="316245638"/>
              </p:ext>
            </p:extLst>
          </p:nvPr>
        </p:nvGraphicFramePr>
        <p:xfrm>
          <a:off x="2239428" y="548680"/>
          <a:ext cx="5428916" cy="6290927"/>
        </p:xfrm>
        <a:graphic>
          <a:graphicData uri="http://schemas.openxmlformats.org/drawingml/2006/table">
            <a:tbl>
              <a:tblPr firstRow="1" firstCol="1" bandRow="1"/>
              <a:tblGrid>
                <a:gridCol w="1508820"/>
                <a:gridCol w="2171340"/>
                <a:gridCol w="1748756"/>
              </a:tblGrid>
              <a:tr h="454769">
                <a:tc>
                  <a:txBody>
                    <a:bodyPr/>
                    <a:lstStyle/>
                    <a:p>
                      <a:pPr>
                        <a:lnSpc>
                          <a:spcPct val="115000"/>
                        </a:lnSpc>
                        <a:spcAft>
                          <a:spcPts val="0"/>
                        </a:spcAft>
                      </a:pPr>
                      <a:r>
                        <a:rPr lang="ru-RU" sz="1100" b="1" dirty="0">
                          <a:solidFill>
                            <a:schemeClr val="bg1"/>
                          </a:solidFill>
                          <a:effectLst/>
                          <a:latin typeface="Times New Roman"/>
                          <a:ea typeface="Calibri"/>
                          <a:cs typeface="Times New Roman"/>
                        </a:rPr>
                        <a:t>Таксоны </a:t>
                      </a:r>
                      <a:endParaRPr lang="ru-RU" sz="800" dirty="0">
                        <a:solidFill>
                          <a:schemeClr val="bg1"/>
                        </a:solidFill>
                        <a:effectLst/>
                        <a:latin typeface="Calibri"/>
                        <a:ea typeface="Calibri"/>
                        <a:cs typeface="Times New Roman"/>
                      </a:endParaRPr>
                    </a:p>
                  </a:txBody>
                  <a:tcPr marL="52642" marR="526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b="1" dirty="0">
                          <a:solidFill>
                            <a:schemeClr val="bg1"/>
                          </a:solidFill>
                          <a:effectLst/>
                          <a:latin typeface="Times New Roman"/>
                          <a:ea typeface="Calibri"/>
                          <a:cs typeface="Times New Roman"/>
                        </a:rPr>
                        <a:t>Акулы</a:t>
                      </a:r>
                      <a:endParaRPr lang="ru-RU" sz="800" dirty="0">
                        <a:solidFill>
                          <a:schemeClr val="bg1"/>
                        </a:solidFill>
                        <a:effectLst/>
                        <a:latin typeface="Calibri"/>
                        <a:ea typeface="Calibri"/>
                        <a:cs typeface="Times New Roman"/>
                      </a:endParaRPr>
                    </a:p>
                    <a:p>
                      <a:pPr>
                        <a:lnSpc>
                          <a:spcPct val="115000"/>
                        </a:lnSpc>
                        <a:spcAft>
                          <a:spcPts val="0"/>
                        </a:spcAft>
                      </a:pPr>
                      <a:r>
                        <a:rPr lang="ru-RU" sz="1100" b="1" dirty="0">
                          <a:solidFill>
                            <a:schemeClr val="bg1"/>
                          </a:solidFill>
                          <a:effectLst/>
                          <a:latin typeface="Times New Roman"/>
                          <a:ea typeface="Calibri"/>
                          <a:cs typeface="Times New Roman"/>
                        </a:rPr>
                        <a:t> </a:t>
                      </a:r>
                      <a:endParaRPr lang="ru-RU" sz="800" dirty="0">
                        <a:solidFill>
                          <a:schemeClr val="bg1"/>
                        </a:solidFill>
                        <a:effectLst/>
                        <a:latin typeface="Calibri"/>
                        <a:ea typeface="Calibri"/>
                        <a:cs typeface="Times New Roman"/>
                      </a:endParaRPr>
                    </a:p>
                  </a:txBody>
                  <a:tcPr marL="52642" marR="526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b="1" dirty="0">
                          <a:solidFill>
                            <a:schemeClr val="bg1"/>
                          </a:solidFill>
                          <a:effectLst/>
                          <a:latin typeface="Times New Roman"/>
                          <a:ea typeface="Calibri"/>
                          <a:cs typeface="Times New Roman"/>
                        </a:rPr>
                        <a:t>Скаты</a:t>
                      </a:r>
                      <a:endParaRPr lang="ru-RU" sz="800" dirty="0">
                        <a:solidFill>
                          <a:schemeClr val="bg1"/>
                        </a:solidFill>
                        <a:effectLst/>
                        <a:latin typeface="Calibri"/>
                        <a:ea typeface="Calibri"/>
                        <a:cs typeface="Times New Roman"/>
                      </a:endParaRPr>
                    </a:p>
                  </a:txBody>
                  <a:tcPr marL="52642" marR="526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4769">
                <a:tc>
                  <a:txBody>
                    <a:bodyPr/>
                    <a:lstStyle/>
                    <a:p>
                      <a:pPr>
                        <a:lnSpc>
                          <a:spcPct val="115000"/>
                        </a:lnSpc>
                        <a:spcAft>
                          <a:spcPts val="0"/>
                        </a:spcAft>
                      </a:pPr>
                      <a:r>
                        <a:rPr lang="ru-RU" sz="1100" b="1" dirty="0">
                          <a:solidFill>
                            <a:schemeClr val="bg1"/>
                          </a:solidFill>
                          <a:effectLst/>
                          <a:latin typeface="Times New Roman"/>
                          <a:ea typeface="Calibri"/>
                          <a:cs typeface="Times New Roman"/>
                        </a:rPr>
                        <a:t>Тип Хордовые                        </a:t>
                      </a:r>
                      <a:endParaRPr lang="ru-RU" sz="800" dirty="0">
                        <a:solidFill>
                          <a:schemeClr val="bg1"/>
                        </a:solidFill>
                        <a:effectLst/>
                        <a:latin typeface="Calibri"/>
                        <a:ea typeface="Calibri"/>
                        <a:cs typeface="Times New Roman"/>
                      </a:endParaRPr>
                    </a:p>
                  </a:txBody>
                  <a:tcPr marL="52642" marR="526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ru-RU" sz="1400" b="1" i="1" dirty="0">
                          <a:solidFill>
                            <a:schemeClr val="bg1"/>
                          </a:solidFill>
                          <a:effectLst/>
                          <a:latin typeface="Times New Roman"/>
                          <a:ea typeface="Calibri"/>
                          <a:cs typeface="Times New Roman"/>
                        </a:rPr>
                        <a:t>- имеется позвоночник(внутренний скелет)</a:t>
                      </a:r>
                      <a:endParaRPr lang="ru-RU" sz="1400" b="1" i="1" dirty="0">
                        <a:solidFill>
                          <a:schemeClr val="bg1"/>
                        </a:solidFill>
                        <a:effectLst/>
                        <a:latin typeface="Calibri"/>
                        <a:ea typeface="Calibri"/>
                        <a:cs typeface="Times New Roman"/>
                      </a:endParaRPr>
                    </a:p>
                    <a:p>
                      <a:pPr algn="ctr">
                        <a:lnSpc>
                          <a:spcPct val="115000"/>
                        </a:lnSpc>
                        <a:spcAft>
                          <a:spcPts val="0"/>
                        </a:spcAft>
                      </a:pPr>
                      <a:r>
                        <a:rPr lang="ru-RU" sz="1400" b="1" i="1" dirty="0">
                          <a:solidFill>
                            <a:schemeClr val="bg1"/>
                          </a:solidFill>
                          <a:effectLst/>
                          <a:latin typeface="Times New Roman"/>
                          <a:ea typeface="Calibri"/>
                          <a:cs typeface="Times New Roman"/>
                        </a:rPr>
                        <a:t> </a:t>
                      </a:r>
                      <a:endParaRPr lang="ru-RU" sz="1400" b="1" i="1" dirty="0">
                        <a:solidFill>
                          <a:schemeClr val="bg1"/>
                        </a:solidFill>
                        <a:effectLst/>
                        <a:latin typeface="Calibri"/>
                        <a:ea typeface="Calibri"/>
                        <a:cs typeface="Times New Roman"/>
                      </a:endParaRPr>
                    </a:p>
                  </a:txBody>
                  <a:tcPr marL="52642" marR="526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1364308">
                <a:tc>
                  <a:txBody>
                    <a:bodyPr/>
                    <a:lstStyle/>
                    <a:p>
                      <a:pPr>
                        <a:lnSpc>
                          <a:spcPct val="115000"/>
                        </a:lnSpc>
                        <a:spcAft>
                          <a:spcPts val="0"/>
                        </a:spcAft>
                      </a:pPr>
                      <a:r>
                        <a:rPr lang="ru-RU" sz="1100" b="1" dirty="0">
                          <a:solidFill>
                            <a:schemeClr val="bg1"/>
                          </a:solidFill>
                          <a:effectLst/>
                          <a:latin typeface="Times New Roman"/>
                          <a:ea typeface="Calibri"/>
                          <a:cs typeface="Times New Roman"/>
                        </a:rPr>
                        <a:t>Надкласс  Рыбы                    </a:t>
                      </a:r>
                      <a:endParaRPr lang="ru-RU" sz="800" dirty="0">
                        <a:solidFill>
                          <a:schemeClr val="bg1"/>
                        </a:solidFill>
                        <a:effectLst/>
                        <a:latin typeface="Calibri"/>
                        <a:ea typeface="Calibri"/>
                        <a:cs typeface="Times New Roman"/>
                      </a:endParaRPr>
                    </a:p>
                  </a:txBody>
                  <a:tcPr marL="52642" marR="526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ru-RU" sz="1400" b="1" i="1" dirty="0">
                          <a:solidFill>
                            <a:schemeClr val="bg1"/>
                          </a:solidFill>
                          <a:effectLst/>
                          <a:latin typeface="Times New Roman"/>
                          <a:ea typeface="Calibri"/>
                          <a:cs typeface="Times New Roman"/>
                        </a:rPr>
                        <a:t>- органы передвижения – плавники</a:t>
                      </a:r>
                      <a:endParaRPr lang="ru-RU" sz="1400" b="1" i="1" dirty="0">
                        <a:solidFill>
                          <a:schemeClr val="bg1"/>
                        </a:solidFill>
                        <a:effectLst/>
                        <a:latin typeface="Calibri"/>
                        <a:ea typeface="Calibri"/>
                        <a:cs typeface="Times New Roman"/>
                      </a:endParaRPr>
                    </a:p>
                    <a:p>
                      <a:pPr algn="ctr">
                        <a:lnSpc>
                          <a:spcPct val="115000"/>
                        </a:lnSpc>
                        <a:spcAft>
                          <a:spcPts val="0"/>
                        </a:spcAft>
                      </a:pPr>
                      <a:r>
                        <a:rPr lang="ru-RU" sz="1400" b="1" i="1" dirty="0">
                          <a:solidFill>
                            <a:schemeClr val="bg1"/>
                          </a:solidFill>
                          <a:effectLst/>
                          <a:latin typeface="Times New Roman"/>
                          <a:ea typeface="Calibri"/>
                          <a:cs typeface="Times New Roman"/>
                        </a:rPr>
                        <a:t>-органы дыхания – жабры</a:t>
                      </a:r>
                      <a:endParaRPr lang="ru-RU" sz="1400" b="1" i="1" dirty="0">
                        <a:solidFill>
                          <a:schemeClr val="bg1"/>
                        </a:solidFill>
                        <a:effectLst/>
                        <a:latin typeface="Calibri"/>
                        <a:ea typeface="Calibri"/>
                        <a:cs typeface="Times New Roman"/>
                      </a:endParaRPr>
                    </a:p>
                    <a:p>
                      <a:pPr algn="ctr">
                        <a:lnSpc>
                          <a:spcPct val="115000"/>
                        </a:lnSpc>
                        <a:spcAft>
                          <a:spcPts val="0"/>
                        </a:spcAft>
                      </a:pPr>
                      <a:r>
                        <a:rPr lang="ru-RU" sz="1400" b="1" i="1" dirty="0">
                          <a:solidFill>
                            <a:schemeClr val="bg1"/>
                          </a:solidFill>
                          <a:effectLst/>
                          <a:latin typeface="Times New Roman"/>
                          <a:ea typeface="Calibri"/>
                          <a:cs typeface="Times New Roman"/>
                        </a:rPr>
                        <a:t>-форма тела обтекаемая</a:t>
                      </a:r>
                      <a:endParaRPr lang="ru-RU" sz="1400" b="1" i="1" dirty="0">
                        <a:solidFill>
                          <a:schemeClr val="bg1"/>
                        </a:solidFill>
                        <a:effectLst/>
                        <a:latin typeface="Calibri"/>
                        <a:ea typeface="Calibri"/>
                        <a:cs typeface="Times New Roman"/>
                      </a:endParaRPr>
                    </a:p>
                    <a:p>
                      <a:pPr algn="ctr">
                        <a:lnSpc>
                          <a:spcPct val="115000"/>
                        </a:lnSpc>
                        <a:spcAft>
                          <a:spcPts val="0"/>
                        </a:spcAft>
                      </a:pPr>
                      <a:r>
                        <a:rPr lang="ru-RU" sz="1400" b="1" i="1" dirty="0">
                          <a:solidFill>
                            <a:schemeClr val="bg1"/>
                          </a:solidFill>
                          <a:effectLst/>
                          <a:latin typeface="Times New Roman"/>
                          <a:ea typeface="Calibri"/>
                          <a:cs typeface="Times New Roman"/>
                        </a:rPr>
                        <a:t>-есть боковая линия</a:t>
                      </a:r>
                      <a:endParaRPr lang="ru-RU" sz="1400" b="1" i="1" dirty="0">
                        <a:solidFill>
                          <a:schemeClr val="bg1"/>
                        </a:solidFill>
                        <a:effectLst/>
                        <a:latin typeface="Calibri"/>
                        <a:ea typeface="Calibri"/>
                        <a:cs typeface="Times New Roman"/>
                      </a:endParaRPr>
                    </a:p>
                    <a:p>
                      <a:pPr algn="ctr">
                        <a:lnSpc>
                          <a:spcPct val="115000"/>
                        </a:lnSpc>
                        <a:spcAft>
                          <a:spcPts val="0"/>
                        </a:spcAft>
                      </a:pPr>
                      <a:r>
                        <a:rPr lang="ru-RU" sz="1400" b="1" i="1" dirty="0">
                          <a:solidFill>
                            <a:schemeClr val="bg1"/>
                          </a:solidFill>
                          <a:effectLst/>
                          <a:latin typeface="Times New Roman"/>
                          <a:ea typeface="Calibri"/>
                          <a:cs typeface="Times New Roman"/>
                        </a:rPr>
                        <a:t>-кожа покрыта чешуей, слизью</a:t>
                      </a:r>
                      <a:endParaRPr lang="ru-RU" sz="1400" b="1" i="1" dirty="0">
                        <a:solidFill>
                          <a:schemeClr val="bg1"/>
                        </a:solidFill>
                        <a:effectLst/>
                        <a:latin typeface="Calibri"/>
                        <a:ea typeface="Calibri"/>
                        <a:cs typeface="Times New Roman"/>
                      </a:endParaRPr>
                    </a:p>
                    <a:p>
                      <a:pPr algn="ctr">
                        <a:lnSpc>
                          <a:spcPct val="115000"/>
                        </a:lnSpc>
                        <a:spcAft>
                          <a:spcPts val="0"/>
                        </a:spcAft>
                      </a:pPr>
                      <a:r>
                        <a:rPr lang="ru-RU" sz="1100" dirty="0">
                          <a:solidFill>
                            <a:schemeClr val="bg1"/>
                          </a:solidFill>
                          <a:effectLst/>
                          <a:latin typeface="Times New Roman"/>
                          <a:ea typeface="Calibri"/>
                          <a:cs typeface="Times New Roman"/>
                        </a:rPr>
                        <a:t> </a:t>
                      </a:r>
                      <a:endParaRPr lang="ru-RU" sz="800" dirty="0">
                        <a:solidFill>
                          <a:schemeClr val="bg1"/>
                        </a:solidFill>
                        <a:effectLst/>
                        <a:latin typeface="Calibri"/>
                        <a:ea typeface="Calibri"/>
                        <a:cs typeface="Times New Roman"/>
                      </a:endParaRPr>
                    </a:p>
                  </a:txBody>
                  <a:tcPr marL="52642" marR="526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1364308">
                <a:tc>
                  <a:txBody>
                    <a:bodyPr/>
                    <a:lstStyle/>
                    <a:p>
                      <a:pPr>
                        <a:lnSpc>
                          <a:spcPct val="115000"/>
                        </a:lnSpc>
                        <a:spcAft>
                          <a:spcPts val="0"/>
                        </a:spcAft>
                      </a:pPr>
                      <a:r>
                        <a:rPr lang="ru-RU" sz="1100" b="1" dirty="0">
                          <a:solidFill>
                            <a:schemeClr val="bg1"/>
                          </a:solidFill>
                          <a:effectLst/>
                          <a:latin typeface="Times New Roman"/>
                          <a:ea typeface="Calibri"/>
                          <a:cs typeface="Times New Roman"/>
                        </a:rPr>
                        <a:t>Класс  Хрящевые рыбы       </a:t>
                      </a:r>
                      <a:endParaRPr lang="ru-RU" sz="800" dirty="0">
                        <a:solidFill>
                          <a:schemeClr val="bg1"/>
                        </a:solidFill>
                        <a:effectLst/>
                        <a:latin typeface="Calibri"/>
                        <a:ea typeface="Calibri"/>
                        <a:cs typeface="Times New Roman"/>
                      </a:endParaRPr>
                    </a:p>
                  </a:txBody>
                  <a:tcPr marL="52642" marR="526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ru-RU" sz="1400" b="1" i="1" dirty="0">
                          <a:solidFill>
                            <a:schemeClr val="bg1"/>
                          </a:solidFill>
                          <a:effectLst/>
                          <a:latin typeface="Times New Roman"/>
                          <a:ea typeface="Calibri"/>
                          <a:cs typeface="Times New Roman"/>
                        </a:rPr>
                        <a:t>- </a:t>
                      </a:r>
                      <a:r>
                        <a:rPr lang="ru-RU" sz="1400" b="1" i="1" dirty="0" err="1">
                          <a:solidFill>
                            <a:schemeClr val="bg1"/>
                          </a:solidFill>
                          <a:effectLst/>
                          <a:latin typeface="Times New Roman"/>
                          <a:ea typeface="Calibri"/>
                          <a:cs typeface="Times New Roman"/>
                        </a:rPr>
                        <a:t>хрящевый</a:t>
                      </a:r>
                      <a:r>
                        <a:rPr lang="ru-RU" sz="1400" b="1" i="1" dirty="0">
                          <a:solidFill>
                            <a:schemeClr val="bg1"/>
                          </a:solidFill>
                          <a:effectLst/>
                          <a:latin typeface="Times New Roman"/>
                          <a:ea typeface="Calibri"/>
                          <a:cs typeface="Times New Roman"/>
                        </a:rPr>
                        <a:t> скелет</a:t>
                      </a:r>
                      <a:endParaRPr lang="ru-RU" sz="1400" b="1" i="1" dirty="0">
                        <a:solidFill>
                          <a:schemeClr val="bg1"/>
                        </a:solidFill>
                        <a:effectLst/>
                        <a:latin typeface="Calibri"/>
                        <a:ea typeface="Calibri"/>
                        <a:cs typeface="Times New Roman"/>
                      </a:endParaRPr>
                    </a:p>
                    <a:p>
                      <a:pPr algn="ctr">
                        <a:lnSpc>
                          <a:spcPct val="115000"/>
                        </a:lnSpc>
                        <a:spcAft>
                          <a:spcPts val="0"/>
                        </a:spcAft>
                      </a:pPr>
                      <a:r>
                        <a:rPr lang="ru-RU" sz="1400" b="1" i="1" dirty="0">
                          <a:solidFill>
                            <a:schemeClr val="bg1"/>
                          </a:solidFill>
                          <a:effectLst/>
                          <a:latin typeface="Times New Roman"/>
                          <a:ea typeface="Calibri"/>
                          <a:cs typeface="Times New Roman"/>
                        </a:rPr>
                        <a:t>-жаберные щели</a:t>
                      </a:r>
                      <a:endParaRPr lang="ru-RU" sz="1400" b="1" i="1" dirty="0">
                        <a:solidFill>
                          <a:schemeClr val="bg1"/>
                        </a:solidFill>
                        <a:effectLst/>
                        <a:latin typeface="Calibri"/>
                        <a:ea typeface="Calibri"/>
                        <a:cs typeface="Times New Roman"/>
                      </a:endParaRPr>
                    </a:p>
                    <a:p>
                      <a:pPr algn="ctr">
                        <a:lnSpc>
                          <a:spcPct val="115000"/>
                        </a:lnSpc>
                        <a:spcAft>
                          <a:spcPts val="0"/>
                        </a:spcAft>
                      </a:pPr>
                      <a:r>
                        <a:rPr lang="ru-RU" sz="1400" b="1" i="1" dirty="0">
                          <a:solidFill>
                            <a:schemeClr val="bg1"/>
                          </a:solidFill>
                          <a:effectLst/>
                          <a:latin typeface="Times New Roman"/>
                          <a:ea typeface="Calibri"/>
                          <a:cs typeface="Times New Roman"/>
                        </a:rPr>
                        <a:t>-нет плавательного пузыря</a:t>
                      </a:r>
                      <a:endParaRPr lang="ru-RU" sz="1400" b="1" i="1" dirty="0">
                        <a:solidFill>
                          <a:schemeClr val="bg1"/>
                        </a:solidFill>
                        <a:effectLst/>
                        <a:latin typeface="Calibri"/>
                        <a:ea typeface="Calibri"/>
                        <a:cs typeface="Times New Roman"/>
                      </a:endParaRPr>
                    </a:p>
                    <a:p>
                      <a:pPr algn="ctr">
                        <a:lnSpc>
                          <a:spcPct val="115000"/>
                        </a:lnSpc>
                        <a:spcAft>
                          <a:spcPts val="0"/>
                        </a:spcAft>
                      </a:pPr>
                      <a:r>
                        <a:rPr lang="ru-RU" sz="1400" b="1" i="1" dirty="0">
                          <a:solidFill>
                            <a:schemeClr val="bg1"/>
                          </a:solidFill>
                          <a:effectLst/>
                          <a:latin typeface="Times New Roman"/>
                          <a:ea typeface="Calibri"/>
                          <a:cs typeface="Times New Roman"/>
                        </a:rPr>
                        <a:t>-размножение преимущественно</a:t>
                      </a:r>
                      <a:endParaRPr lang="ru-RU" sz="1400" b="1" i="1" dirty="0">
                        <a:solidFill>
                          <a:schemeClr val="bg1"/>
                        </a:solidFill>
                        <a:effectLst/>
                        <a:latin typeface="Calibri"/>
                        <a:ea typeface="Calibri"/>
                        <a:cs typeface="Times New Roman"/>
                      </a:endParaRPr>
                    </a:p>
                    <a:p>
                      <a:pPr algn="ctr">
                        <a:lnSpc>
                          <a:spcPct val="115000"/>
                        </a:lnSpc>
                        <a:spcAft>
                          <a:spcPts val="0"/>
                        </a:spcAft>
                      </a:pPr>
                      <a:r>
                        <a:rPr lang="ru-RU" sz="1400" b="1" i="1" dirty="0">
                          <a:solidFill>
                            <a:schemeClr val="bg1"/>
                          </a:solidFill>
                          <a:effectLst/>
                          <a:latin typeface="Times New Roman"/>
                          <a:ea typeface="Calibri"/>
                          <a:cs typeface="Times New Roman"/>
                        </a:rPr>
                        <a:t>Живорождением</a:t>
                      </a:r>
                      <a:endParaRPr lang="ru-RU" sz="1400" b="1" i="1" dirty="0">
                        <a:solidFill>
                          <a:schemeClr val="bg1"/>
                        </a:solidFill>
                        <a:effectLst/>
                        <a:latin typeface="Calibri"/>
                        <a:ea typeface="Calibri"/>
                        <a:cs typeface="Times New Roman"/>
                      </a:endParaRPr>
                    </a:p>
                    <a:p>
                      <a:pPr algn="ctr">
                        <a:lnSpc>
                          <a:spcPct val="115000"/>
                        </a:lnSpc>
                        <a:spcAft>
                          <a:spcPts val="0"/>
                        </a:spcAft>
                      </a:pPr>
                      <a:r>
                        <a:rPr lang="ru-RU" sz="1400" b="1" i="1" dirty="0">
                          <a:solidFill>
                            <a:schemeClr val="bg1"/>
                          </a:solidFill>
                          <a:effectLst/>
                          <a:latin typeface="Times New Roman"/>
                          <a:ea typeface="Calibri"/>
                          <a:cs typeface="Times New Roman"/>
                        </a:rPr>
                        <a:t> </a:t>
                      </a:r>
                      <a:endParaRPr lang="ru-RU" sz="1400" b="1" i="1" dirty="0">
                        <a:solidFill>
                          <a:schemeClr val="bg1"/>
                        </a:solidFill>
                        <a:effectLst/>
                        <a:latin typeface="Calibri"/>
                        <a:ea typeface="Calibri"/>
                        <a:cs typeface="Times New Roman"/>
                      </a:endParaRPr>
                    </a:p>
                  </a:txBody>
                  <a:tcPr marL="52642" marR="526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2273847">
                <a:tc>
                  <a:txBody>
                    <a:bodyPr/>
                    <a:lstStyle/>
                    <a:p>
                      <a:pPr>
                        <a:lnSpc>
                          <a:spcPct val="115000"/>
                        </a:lnSpc>
                        <a:spcAft>
                          <a:spcPts val="0"/>
                        </a:spcAft>
                      </a:pPr>
                      <a:r>
                        <a:rPr lang="ru-RU" sz="1100" b="1" dirty="0">
                          <a:solidFill>
                            <a:schemeClr val="bg1"/>
                          </a:solidFill>
                          <a:effectLst/>
                          <a:latin typeface="Times New Roman"/>
                          <a:ea typeface="Calibri"/>
                          <a:cs typeface="Times New Roman"/>
                        </a:rPr>
                        <a:t>Отряд</a:t>
                      </a:r>
                      <a:endParaRPr lang="ru-RU" sz="800" dirty="0">
                        <a:solidFill>
                          <a:schemeClr val="bg1"/>
                        </a:solidFill>
                        <a:effectLst/>
                        <a:latin typeface="Calibri"/>
                        <a:ea typeface="Calibri"/>
                        <a:cs typeface="Times New Roman"/>
                      </a:endParaRPr>
                    </a:p>
                  </a:txBody>
                  <a:tcPr marL="52642" marR="526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400" b="1" i="1" dirty="0">
                          <a:solidFill>
                            <a:schemeClr val="bg1"/>
                          </a:solidFill>
                          <a:effectLst/>
                          <a:latin typeface="Times New Roman"/>
                          <a:ea typeface="Calibri"/>
                          <a:cs typeface="Times New Roman"/>
                        </a:rPr>
                        <a:t>1.тело длинное, </a:t>
                      </a:r>
                      <a:r>
                        <a:rPr lang="ru-RU" sz="1400" b="1" i="1" dirty="0" err="1">
                          <a:solidFill>
                            <a:schemeClr val="bg1"/>
                          </a:solidFill>
                          <a:effectLst/>
                          <a:latin typeface="Times New Roman"/>
                          <a:ea typeface="Calibri"/>
                          <a:cs typeface="Times New Roman"/>
                        </a:rPr>
                        <a:t>торпедообразное</a:t>
                      </a:r>
                      <a:endParaRPr lang="ru-RU" sz="1400" b="1" i="1" dirty="0">
                        <a:solidFill>
                          <a:schemeClr val="bg1"/>
                        </a:solidFill>
                        <a:effectLst/>
                        <a:latin typeface="Calibri"/>
                        <a:ea typeface="Calibri"/>
                        <a:cs typeface="Times New Roman"/>
                      </a:endParaRPr>
                    </a:p>
                    <a:p>
                      <a:pPr>
                        <a:lnSpc>
                          <a:spcPct val="115000"/>
                        </a:lnSpc>
                        <a:spcAft>
                          <a:spcPts val="0"/>
                        </a:spcAft>
                      </a:pPr>
                      <a:r>
                        <a:rPr lang="ru-RU" sz="1400" b="1" i="1" dirty="0">
                          <a:solidFill>
                            <a:schemeClr val="bg1"/>
                          </a:solidFill>
                          <a:effectLst/>
                          <a:latin typeface="Times New Roman"/>
                          <a:ea typeface="Calibri"/>
                          <a:cs typeface="Times New Roman"/>
                        </a:rPr>
                        <a:t>2.верхняя лопасть хвостового плавника удлинена, спинной плавник треугольный</a:t>
                      </a:r>
                      <a:endParaRPr lang="ru-RU" sz="1400" b="1" i="1" dirty="0">
                        <a:solidFill>
                          <a:schemeClr val="bg1"/>
                        </a:solidFill>
                        <a:effectLst/>
                        <a:latin typeface="Calibri"/>
                        <a:ea typeface="Calibri"/>
                        <a:cs typeface="Times New Roman"/>
                      </a:endParaRPr>
                    </a:p>
                    <a:p>
                      <a:pPr>
                        <a:lnSpc>
                          <a:spcPct val="115000"/>
                        </a:lnSpc>
                        <a:spcAft>
                          <a:spcPts val="0"/>
                        </a:spcAft>
                      </a:pPr>
                      <a:r>
                        <a:rPr lang="ru-RU" sz="1400" b="1" i="1" dirty="0">
                          <a:solidFill>
                            <a:schemeClr val="bg1"/>
                          </a:solidFill>
                          <a:effectLst/>
                          <a:latin typeface="Times New Roman"/>
                          <a:ea typeface="Calibri"/>
                          <a:cs typeface="Times New Roman"/>
                        </a:rPr>
                        <a:t>3.чешуя в виде зубов</a:t>
                      </a:r>
                      <a:endParaRPr lang="ru-RU" sz="1400" b="1" i="1" dirty="0">
                        <a:solidFill>
                          <a:schemeClr val="bg1"/>
                        </a:solidFill>
                        <a:effectLst/>
                        <a:latin typeface="Calibri"/>
                        <a:ea typeface="Calibri"/>
                        <a:cs typeface="Times New Roman"/>
                      </a:endParaRPr>
                    </a:p>
                    <a:p>
                      <a:pPr>
                        <a:lnSpc>
                          <a:spcPct val="115000"/>
                        </a:lnSpc>
                        <a:spcAft>
                          <a:spcPts val="0"/>
                        </a:spcAft>
                      </a:pPr>
                      <a:r>
                        <a:rPr lang="ru-RU" sz="1400" b="1" i="1" dirty="0">
                          <a:solidFill>
                            <a:schemeClr val="bg1"/>
                          </a:solidFill>
                          <a:effectLst/>
                          <a:latin typeface="Times New Roman"/>
                          <a:ea typeface="Calibri"/>
                          <a:cs typeface="Times New Roman"/>
                        </a:rPr>
                        <a:t>4.зубы в несколько рядов</a:t>
                      </a:r>
                      <a:endParaRPr lang="ru-RU" sz="1400" b="1" i="1" dirty="0">
                        <a:solidFill>
                          <a:schemeClr val="bg1"/>
                        </a:solidFill>
                        <a:effectLst/>
                        <a:latin typeface="Calibri"/>
                        <a:ea typeface="Calibri"/>
                        <a:cs typeface="Times New Roman"/>
                      </a:endParaRPr>
                    </a:p>
                    <a:p>
                      <a:pPr>
                        <a:lnSpc>
                          <a:spcPct val="115000"/>
                        </a:lnSpc>
                        <a:spcAft>
                          <a:spcPts val="0"/>
                        </a:spcAft>
                      </a:pPr>
                      <a:r>
                        <a:rPr lang="ru-RU" sz="1400" b="1" i="1" dirty="0">
                          <a:solidFill>
                            <a:schemeClr val="bg1"/>
                          </a:solidFill>
                          <a:effectLst/>
                          <a:latin typeface="Times New Roman"/>
                          <a:ea typeface="Calibri"/>
                          <a:cs typeface="Times New Roman"/>
                        </a:rPr>
                        <a:t>5.сильно развито обоняние и боковая линия</a:t>
                      </a:r>
                      <a:endParaRPr lang="ru-RU" sz="1400" b="1" i="1" dirty="0">
                        <a:solidFill>
                          <a:schemeClr val="bg1"/>
                        </a:solidFill>
                        <a:effectLst/>
                        <a:latin typeface="Calibri"/>
                        <a:ea typeface="Calibri"/>
                        <a:cs typeface="Times New Roman"/>
                      </a:endParaRPr>
                    </a:p>
                  </a:txBody>
                  <a:tcPr marL="52642" marR="526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400" b="1" i="1" dirty="0">
                          <a:solidFill>
                            <a:schemeClr val="bg1"/>
                          </a:solidFill>
                          <a:effectLst/>
                          <a:latin typeface="Times New Roman"/>
                          <a:ea typeface="Calibri"/>
                          <a:cs typeface="Times New Roman"/>
                        </a:rPr>
                        <a:t>1.тело плоское, сплюснутое</a:t>
                      </a:r>
                      <a:endParaRPr lang="ru-RU" sz="1400" b="1" i="1" dirty="0">
                        <a:solidFill>
                          <a:schemeClr val="bg1"/>
                        </a:solidFill>
                        <a:effectLst/>
                        <a:latin typeface="Calibri"/>
                        <a:ea typeface="Calibri"/>
                        <a:cs typeface="Times New Roman"/>
                      </a:endParaRPr>
                    </a:p>
                    <a:p>
                      <a:pPr>
                        <a:lnSpc>
                          <a:spcPct val="115000"/>
                        </a:lnSpc>
                        <a:spcAft>
                          <a:spcPts val="0"/>
                        </a:spcAft>
                      </a:pPr>
                      <a:r>
                        <a:rPr lang="ru-RU" sz="1400" b="1" i="1" dirty="0">
                          <a:solidFill>
                            <a:schemeClr val="bg1"/>
                          </a:solidFill>
                          <a:effectLst/>
                          <a:latin typeface="Times New Roman"/>
                          <a:ea typeface="Calibri"/>
                          <a:cs typeface="Times New Roman"/>
                        </a:rPr>
                        <a:t>2.плавники в виде каймы вдоль тела</a:t>
                      </a:r>
                      <a:endParaRPr lang="ru-RU" sz="1400" b="1" i="1" dirty="0">
                        <a:solidFill>
                          <a:schemeClr val="bg1"/>
                        </a:solidFill>
                        <a:effectLst/>
                        <a:latin typeface="Calibri"/>
                        <a:ea typeface="Calibri"/>
                        <a:cs typeface="Times New Roman"/>
                      </a:endParaRPr>
                    </a:p>
                    <a:p>
                      <a:pPr>
                        <a:lnSpc>
                          <a:spcPct val="115000"/>
                        </a:lnSpc>
                        <a:spcAft>
                          <a:spcPts val="0"/>
                        </a:spcAft>
                      </a:pPr>
                      <a:r>
                        <a:rPr lang="ru-RU" sz="1400" b="1" i="1" dirty="0">
                          <a:solidFill>
                            <a:schemeClr val="bg1"/>
                          </a:solidFill>
                          <a:effectLst/>
                          <a:latin typeface="Times New Roman"/>
                          <a:ea typeface="Calibri"/>
                          <a:cs typeface="Times New Roman"/>
                        </a:rPr>
                        <a:t>3.есть орудия защиты и нападения</a:t>
                      </a:r>
                      <a:endParaRPr lang="ru-RU" sz="1400" b="1" i="1" dirty="0">
                        <a:solidFill>
                          <a:schemeClr val="bg1"/>
                        </a:solidFill>
                        <a:effectLst/>
                        <a:latin typeface="Calibri"/>
                        <a:ea typeface="Calibri"/>
                        <a:cs typeface="Times New Roman"/>
                      </a:endParaRPr>
                    </a:p>
                  </a:txBody>
                  <a:tcPr marL="52642" marR="526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Rectangle 1"/>
          <p:cNvSpPr>
            <a:spLocks noChangeArrowheads="1"/>
          </p:cNvSpPr>
          <p:nvPr/>
        </p:nvSpPr>
        <p:spPr bwMode="auto">
          <a:xfrm>
            <a:off x="2239963" y="14478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376427344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79</TotalTime>
  <Words>294</Words>
  <Application>Microsoft Office PowerPoint</Application>
  <PresentationFormat>Экран (4:3)</PresentationFormat>
  <Paragraphs>86</Paragraphs>
  <Slides>10</Slides>
  <Notes>0</Notes>
  <HiddenSlides>1</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Апекс</vt:lpstr>
      <vt:lpstr>Надкласс  Рыбы</vt:lpstr>
      <vt:lpstr>     «…Человека отделяют от акулы сотни миллионов лет. Акула по-прежнему живет в мезозойской эре. За триста миллионов лет она изменилась очень незначительно. Время, заставившее других обитателей моря пройти сложную эволюцию, почти не коснулось этой безжалостной неуязвимой хищницы, этого исконного убийцы, издревле вооруженного для борьбы за существование.» </vt:lpstr>
      <vt:lpstr>Почему эта группа рыб, появившаяся примерно 350 млн. лет назад, сохранив свои черты строения сегодня успешно существует в современной фауне?</vt:lpstr>
      <vt:lpstr>ВНЕШНЕЕ СТРОЕНИЕ АКУЛЫ И СКАТА.</vt:lpstr>
      <vt:lpstr>Внутреннее строение акулы.</vt:lpstr>
      <vt:lpstr>ЗУБЫ АКУЛ.</vt:lpstr>
      <vt:lpstr>размНожение акул.</vt:lpstr>
      <vt:lpstr>Отряд Химерообразные.</vt:lpstr>
      <vt:lpstr>Слайд 9</vt:lpstr>
      <vt:lpstr>Интернет-ресурсы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Зубы акул.</dc:title>
  <cp:lastModifiedBy>Зинаида Эдуардовна</cp:lastModifiedBy>
  <cp:revision>21</cp:revision>
  <dcterms:modified xsi:type="dcterms:W3CDTF">2015-01-09T04:32:00Z</dcterms:modified>
</cp:coreProperties>
</file>