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2" r:id="rId5"/>
    <p:sldId id="268" r:id="rId6"/>
    <p:sldId id="263" r:id="rId7"/>
    <p:sldId id="261" r:id="rId8"/>
    <p:sldId id="269" r:id="rId9"/>
    <p:sldId id="259" r:id="rId10"/>
    <p:sldId id="267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2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5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0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9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2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6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9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9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DEAB-F9A2-44E8-B670-69E12849F10A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2604-BF00-4388-A7ED-53F02EDB7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hkolazhizni.ru/archive/0/n-3983/" TargetMode="External"/><Relationship Id="rId3" Type="http://schemas.openxmlformats.org/officeDocument/2006/relationships/hyperlink" Target="http://www.udec.ru/gribi/" TargetMode="External"/><Relationship Id="rId7" Type="http://schemas.openxmlformats.org/officeDocument/2006/relationships/hyperlink" Target="http://gribic.ru/poisonous_mushroom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dn.ru/statyi/YAdovityegriby.html" TargetMode="External"/><Relationship Id="rId5" Type="http://schemas.openxmlformats.org/officeDocument/2006/relationships/hyperlink" Target="http://wsyachina.narod.ru/medicine/boletus.html" TargetMode="External"/><Relationship Id="rId4" Type="http://schemas.openxmlformats.org/officeDocument/2006/relationships/hyperlink" Target="http://nsportal.ru/sites/default/files/2012/3/report_6a_29_niznevartovsk_zaynullina.d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0019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Бадретдинова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Венера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Абдуллаевна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algn="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читель биологии МОУ «ООШ № 64»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Ленинского района г. Саратова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9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633670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560286"/>
            <a:ext cx="5112568" cy="4821042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Плесневые грибы </a:t>
            </a:r>
          </a:p>
          <a:p>
            <a:pPr algn="just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Пеницилл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встречается в виде плесени (зеленого, сизого, голубого цвета) на почве и продуктах растительного происхождения (на плодах, овощах, варенье, томатной пасте и др.).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Грибница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пеницилла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состоит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из ветвящихся нитей, разделенных перегородками на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отдельные клетки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Этим она отличается от одноклеточной грибницы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мукора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Споры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пеницилла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расположены не в головках, как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мукора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а на концах некоторых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нитей грибницы в мелких кисточках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Плесневые грибки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широко используются в пищевой 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медицинской промышленности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клетках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пеницилла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образуется вещество, убивающее многих бактерий. Оно защищает эту плесень от заболеваний. Это вещество — всем известный 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пенициллин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помогающий людям в лечении воспалений. Некоторые виды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пеницилла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используют в сыроварении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Дом\Desktop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82" y="131535"/>
            <a:ext cx="19431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Дом\Desktop\карт грибов\penici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096344" cy="34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9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9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5112568" cy="43204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196752"/>
            <a:ext cx="5256584" cy="50405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              Дрожжи</a:t>
            </a:r>
          </a:p>
          <a:p>
            <a:pPr algn="just"/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Дрожжевые грибы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 встречаются в природе на поверхности растений, в нектаре цветков, на плодах,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почве. И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звестно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около 500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видов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дрожжевых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грибов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. Эти грибы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 не имеют мицелия и представляют собой неподвижные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одноядерные клетки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овальной формы размером 2—10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мкм. Размножаются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они 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почкованием: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на теле гриба образуется выпячивание (как почка), которое увеличивается, отделяется от материнского организма (почкуется) и ведет самостоятельный образ жизни. Иногда, при быстром размножении, грибы не успевают отделяться друг от друга и образуют цепочки </a:t>
            </a:r>
            <a:r>
              <a:rPr lang="ru-RU" sz="2300" dirty="0" err="1">
                <a:solidFill>
                  <a:schemeClr val="accent3">
                    <a:lumMod val="50000"/>
                  </a:schemeClr>
                </a:solidFill>
              </a:rPr>
              <a:t>выпячиваний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итаются дрожжевые грибы сахаром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, превращая его в спирт. При этом выделяется углекислый газ, который способствует подниманию теста, что находит применение в хлебопечении. Некоторые дрожжевые грибы люди используют в пивоварении, виноделии и как белковый корм в животноводстве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3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3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2000" dirty="0"/>
          </a:p>
          <a:p>
            <a:pPr algn="l"/>
            <a:endParaRPr lang="ru-RU" sz="2400" dirty="0"/>
          </a:p>
          <a:p>
            <a:pPr algn="l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Дом\Desktop\pic3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" y="1772816"/>
            <a:ext cx="30598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esktop\optom_drozhzhi_hlebopekarnye_pressovannye_1kg_standart-effekt__2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887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7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Интернет-ресурсы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45140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www.udec.ru/gribi/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http</a:t>
            </a:r>
            <a:r>
              <a:rPr lang="ru-RU" sz="2000" dirty="0">
                <a:solidFill>
                  <a:srgbClr val="002060"/>
                </a:solidFill>
              </a:rPr>
              <a:t>://blgy.ru/biology6v/fungus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hlinkClick r:id="rId4"/>
              </a:rPr>
              <a:t>http://</a:t>
            </a:r>
            <a:r>
              <a:rPr lang="ru-RU" sz="2000" dirty="0" smtClean="0">
                <a:hlinkClick r:id="rId4"/>
              </a:rPr>
              <a:t>nsportal.ru/sites/default/files/2012/3/report_6a_29_niznevartovsk_zaynullina.doc</a:t>
            </a:r>
            <a:endParaRPr lang="ru-RU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u="sng" dirty="0">
                <a:hlinkClick r:id="rId5"/>
              </a:rPr>
              <a:t>http://</a:t>
            </a:r>
            <a:r>
              <a:rPr lang="ru-RU" sz="2000" u="sng" dirty="0" smtClean="0">
                <a:hlinkClick r:id="rId5"/>
              </a:rPr>
              <a:t>wsyachina.narod.ru/medicine/boletus.html</a:t>
            </a:r>
            <a:endParaRPr lang="ru-RU" sz="2000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u="sng" dirty="0" smtClean="0">
                <a:hlinkClick r:id="rId6"/>
              </a:rPr>
              <a:t>http</a:t>
            </a:r>
            <a:r>
              <a:rPr lang="ru-RU" sz="1800" u="sng" dirty="0">
                <a:hlinkClick r:id="rId6"/>
              </a:rPr>
              <a:t>://</a:t>
            </a:r>
            <a:r>
              <a:rPr lang="ru-RU" sz="1800" u="sng" dirty="0" smtClean="0">
                <a:hlinkClick r:id="rId6"/>
              </a:rPr>
              <a:t>www.medn.ru/statyi/YAdovityegriby.html</a:t>
            </a:r>
            <a:endParaRPr lang="ru-RU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u="sng" dirty="0" smtClean="0">
                <a:hlinkClick r:id="rId7"/>
              </a:rPr>
              <a:t>http</a:t>
            </a:r>
            <a:r>
              <a:rPr lang="ru-RU" sz="1800" u="sng" dirty="0">
                <a:hlinkClick r:id="rId7"/>
              </a:rPr>
              <a:t>://</a:t>
            </a:r>
            <a:r>
              <a:rPr lang="ru-RU" sz="1800" u="sng" dirty="0" smtClean="0">
                <a:hlinkClick r:id="rId7"/>
              </a:rPr>
              <a:t>gribic.ru/poisonous_mushrooms/</a:t>
            </a:r>
            <a:endParaRPr lang="ru-RU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u="sng" dirty="0" smtClean="0">
                <a:hlinkClick r:id="rId8"/>
              </a:rPr>
              <a:t>http</a:t>
            </a:r>
            <a:r>
              <a:rPr lang="ru-RU" sz="1800" u="sng" dirty="0">
                <a:hlinkClick r:id="rId8"/>
              </a:rPr>
              <a:t>://</a:t>
            </a:r>
            <a:r>
              <a:rPr lang="ru-RU" sz="1800" u="sng" dirty="0" smtClean="0">
                <a:hlinkClick r:id="rId8"/>
              </a:rPr>
              <a:t>shkolazhizni.ru/archive/0/n-3983/</a:t>
            </a:r>
            <a:endParaRPr lang="ru-RU" sz="1800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http</a:t>
            </a:r>
            <a:r>
              <a:rPr lang="ru-RU" sz="1800" dirty="0">
                <a:solidFill>
                  <a:srgbClr val="002060"/>
                </a:solidFill>
              </a:rPr>
              <a:t>://ya-gribnik.ru/yadovitye-griby.php</a:t>
            </a:r>
          </a:p>
          <a:p>
            <a:endParaRPr lang="ru-RU" sz="1800" u="sng" dirty="0" smtClean="0"/>
          </a:p>
          <a:p>
            <a:endParaRPr lang="ru-RU" sz="2000" dirty="0"/>
          </a:p>
          <a:p>
            <a:pPr algn="l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4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9" y="267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08912" cy="600290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Тема урока: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грибов.</a:t>
            </a: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Цель урока: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зучить: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азнообразие грибов;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роль грибов в природе и жизни человека;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правила сбора грибов;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правила оказания первой помощи при отравлении ядовитыми грибами;</a:t>
            </a:r>
          </a:p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2. Научиться: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распознавать представителей царства Грибы;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отличать основные виды съедобных и ядовитых для человека грибов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4896544" cy="288031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908720"/>
            <a:ext cx="5112568" cy="571487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Шляпочные грибы</a:t>
            </a:r>
          </a:p>
          <a:p>
            <a:pPr algn="just"/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аиболее известными среди грибов являются шляпочные 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грибы, плодовые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тела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которых состоят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из ножки и шляп­ки. У одних грибов нижний слой шляпки образован радиально расположенными пластинками — это 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</a:rPr>
              <a:t>пластинча­тые грибы.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У других грибов на ниж­ней стороне шляпки имеются многочисленные трубочки — это 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</a:rPr>
              <a:t>трубчатые грибы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трубочках и на пластинках созревают споры гриба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Шляпочные 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</a:rPr>
              <a:t>грибы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являются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полезным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питательным пищевым продуктом.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Они содержат минеральные вещества: калий, фосфор, серу, магний, натрий, кальций, хлор, и витамины А (каротин), витамины группы В, витамин С, большие количества витамина D и витамина РР. В грибах так же имеются ферменты (особенно в шампиньонах), которые, ускоряя расщепление белков, жиров и углеводов, способствуют лучшему усвоению пищи.</a:t>
            </a:r>
          </a:p>
          <a:p>
            <a:pPr algn="l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Дом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952328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3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136904" cy="45860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Типы шляпочных грибов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90514" y="1664802"/>
            <a:ext cx="648072" cy="504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93755" y="1688229"/>
            <a:ext cx="72008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11" descr="C:\Users\Дом\Desktop\грузд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1688976" cy="13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Дом\Desktop\i лисич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75698"/>
            <a:ext cx="1688976" cy="134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Дом\Desktop\iрыжи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42" y="4629343"/>
            <a:ext cx="173434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48264" y="3985195"/>
            <a:ext cx="168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Груздь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4998" y="5816317"/>
            <a:ext cx="168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Лисички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4510" y="384470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Строение</a:t>
            </a: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ш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ляпки снизу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0640" y="581585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Рыжик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62" name="Picture 14" descr="C:\Users\Дом\Desktop\i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60" y="2780928"/>
            <a:ext cx="1514475" cy="13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11342" y="2175153"/>
            <a:ext cx="2390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Пластинчатые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65" y="2199145"/>
            <a:ext cx="225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Трубчатые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63" name="Picture 15" descr="C:\Users\Дом\Desktop\i (2)перечный гриб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17696"/>
            <a:ext cx="1728192" cy="13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Дом\Desktop\боровик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6" y="2799312"/>
            <a:ext cx="1584176" cy="13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Дом\Desktop\маслята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9955"/>
            <a:ext cx="172819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Дом\Desktop\подберёзови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36302"/>
            <a:ext cx="158417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43808" y="4214033"/>
            <a:ext cx="121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Белый гриб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548" y="409092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Строение</a:t>
            </a: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шляпки снизу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4790" y="6108244"/>
            <a:ext cx="1783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Подберёзовик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6108705"/>
            <a:ext cx="1584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Маслята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5328592" cy="43204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908720"/>
            <a:ext cx="58326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Среди шляпочных грибов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есть как съедобные, так и ядовитые.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Как узнать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«кто есть кто»?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ужно соблюдать определённые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правила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профилактики отравления грибами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Собирать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нужно только те грибы, о которых хорошо известно, что они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съедобные. Незнакомый гриб не брать и не пробовать на вкус!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Категорически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запрещается сбор грибов, у основания ножки которых имеется клубневидное утолщение окруженное оболочками,— это бледная поганка, красный мухомор 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др.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Знать  особенности строения ядовитых грибов, имеющих внешнее сходство с некоторыми  съедобными грибами.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Собранные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грибы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нужно сразу же обработать: замочить, затем тщательно промыть и дважды отварить, каждый раз меняя воду.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Никогда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нельзя использовать в пищу съедобные, но перезрелые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грибы. В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них накапливаются ядовитые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вещества.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Нельзя собирать грибы вдоль автомобильных дорог, в них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также накапливаются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вредные для человека вещества.</a:t>
            </a: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1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" y="-1440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5184576" cy="36003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352928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Съедобные грибы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3" descr="C:\Users\Дом\Desktop\карт грибов\масля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71" y="1522746"/>
            <a:ext cx="1697110" cy="18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ом\Desktop\карт грибов\подосинов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00" y="1522746"/>
            <a:ext cx="1765175" cy="18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Дом\Desktop\beliy_gri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4" y="1522745"/>
            <a:ext cx="1700712" cy="18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Дом\Desktop\valu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2745"/>
            <a:ext cx="1656184" cy="18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Дом\Desktop\shampin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0" y="3987260"/>
            <a:ext cx="1697110" cy="18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Дом\Desktop\syroezhk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71" y="3987260"/>
            <a:ext cx="1697109" cy="18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Дом\Desktop\opyat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73507"/>
            <a:ext cx="1656184" cy="183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Дом\Desktop\ryzhi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97" y="3973508"/>
            <a:ext cx="1763778" cy="18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284984"/>
            <a:ext cx="13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Белый гриб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8970" y="328498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Маслят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284984"/>
            <a:ext cx="171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Подосиновик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Валуй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024" y="5791511"/>
            <a:ext cx="171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</a:rPr>
              <a:t>Шампиньоны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791511"/>
            <a:ext cx="12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Сыроежка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7915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Грузди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579151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Опята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7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4968552" cy="648071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24936" cy="55446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Ядовитые грибы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Дом\Desktop\карт грибов\blednaya-poga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944216" cy="16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ом\Desktop\мухомор крас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37" y="4208156"/>
            <a:ext cx="1860407" cy="18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ом\Desktop\опёнок ложн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40" y="1628800"/>
            <a:ext cx="1752171" cy="16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Дом\Desktop\желчный гри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84" y="1628799"/>
            <a:ext cx="1818861" cy="16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Дом\Desktop\мухомор вонючи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728192" cy="16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Дом\Desktop\валуй ложный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6713"/>
            <a:ext cx="1944216" cy="18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Дом\Desktop\мухомор весенний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40" y="4168354"/>
            <a:ext cx="1837680" cy="18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Дом\Desktop\реречный гриб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69522"/>
            <a:ext cx="1808167" cy="17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280406"/>
            <a:ext cx="18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Бледная поганка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280406"/>
            <a:ext cx="160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Желчный гриб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45540" y="3280406"/>
            <a:ext cx="190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Опёнок ложный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1992" y="3280406"/>
            <a:ext cx="234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Мухомор вонючий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942090"/>
            <a:ext cx="16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Валуй ложный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942090"/>
            <a:ext cx="228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Мухомор красный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5942090"/>
            <a:ext cx="22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Мухомор весенний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37395" y="5942090"/>
            <a:ext cx="196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Перечный гриб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17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4824536" cy="50405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908720"/>
            <a:ext cx="5112568" cy="54726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Нужно ли уничтожать ядовитые грибы?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Как известно, природа ничего бесполезного не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создает. Многие животные, такие как медведи, олени, лоси и белки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– поедают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Мухоморы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сли для кого-то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мухомор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представляет смертельную опасность, то для этих животных он служит лекарством, которое помогает им избавиться от глистов. При необходимости, они легко находят нужный гриб и с удовольствием его съедают. 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Только за что же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Мухомор 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так назвали?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Это связано со старинным  способом применения его отвара   в качестве средства против мух.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Мух + морить = мухомор.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Дом\Desktop\mw8sc7z07d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3123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4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4" y="-25168"/>
            <a:ext cx="9202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6120680" cy="432047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700808"/>
            <a:ext cx="5112567" cy="47513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Плесневые грибы </a:t>
            </a:r>
          </a:p>
          <a:p>
            <a:pPr algn="just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Кроме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шляпочных грибов ,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в природе встречаются и другие грибы,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например,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</a:rPr>
              <a:t>плесни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. Они очень малы и рассмотреть их строение возможно только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под микроскопом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. Таков гриб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укор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 образующий плесень. Этот гриб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часто появляется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на хлебе, овощах, конском навозе в виде пушистого белого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налета, который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через некоторое время становиться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черным. Грибница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укора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состоит из тонких бесцветных нитей. Это всего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одна разросшаяся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клетка с множеством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ядер.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екоторые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нити грибницы поднимаются вверх и расширяются на концах.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В этих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расширениях, имеющих вид черных головок, образуются споры.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После созревания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спор головки раскрываются. Споры очень мелкие и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легкие, разносятся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ветром или просто парят в воздухе. При благоприятных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условиях они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прорастают в грибницу. Грибница,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укора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, как и всех грибов, не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имеет хлорофилла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, поэтому </a:t>
            </a:r>
            <a:r>
              <a:rPr lang="ru-RU" sz="1500" b="1" dirty="0" err="1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1500" b="1" dirty="0" err="1" smtClean="0">
                <a:solidFill>
                  <a:schemeClr val="accent3">
                    <a:lumMod val="50000"/>
                  </a:schemeClr>
                </a:solidFill>
              </a:rPr>
              <a:t>укор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</a:rPr>
              <a:t>питается готовыми органическими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</a:rPr>
              <a:t>веществами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Дом\Desktop\Mouldy_brea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ом\Desktop\карт грибов\muko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5457"/>
            <a:ext cx="30243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20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629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Многообразие и значение грибов</vt:lpstr>
      <vt:lpstr>Презентация PowerPoint</vt:lpstr>
      <vt:lpstr>Многообразие и значение грибов</vt:lpstr>
      <vt:lpstr>Многообразие и значение грибов</vt:lpstr>
      <vt:lpstr>Многообразие и значение грибов</vt:lpstr>
      <vt:lpstr>Многообразие и значение грибов</vt:lpstr>
      <vt:lpstr>Многообразие и значение грибов</vt:lpstr>
      <vt:lpstr>Многообразие и значение грибов</vt:lpstr>
      <vt:lpstr>Многообразие и значение грибов</vt:lpstr>
      <vt:lpstr>Многообразие и значение грибов</vt:lpstr>
      <vt:lpstr>Многообразие и значение грибов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и значение грибов</dc:title>
  <dc:creator>Дом</dc:creator>
  <cp:lastModifiedBy>Дом</cp:lastModifiedBy>
  <cp:revision>74</cp:revision>
  <dcterms:created xsi:type="dcterms:W3CDTF">2014-06-30T12:59:37Z</dcterms:created>
  <dcterms:modified xsi:type="dcterms:W3CDTF">2014-07-02T12:57:45Z</dcterms:modified>
</cp:coreProperties>
</file>