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3" r:id="rId5"/>
    <p:sldId id="269" r:id="rId6"/>
    <p:sldId id="265" r:id="rId7"/>
    <p:sldId id="267" r:id="rId8"/>
    <p:sldId id="268" r:id="rId9"/>
    <p:sldId id="270" r:id="rId10"/>
    <p:sldId id="274" r:id="rId11"/>
    <p:sldId id="271" r:id="rId12"/>
    <p:sldId id="273" r:id="rId13"/>
    <p:sldId id="27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52" autoAdjust="0"/>
  </p:normalViewPr>
  <p:slideViewPr>
    <p:cSldViewPr>
      <p:cViewPr varScale="1">
        <p:scale>
          <a:sx n="107" d="100"/>
          <a:sy n="107" d="100"/>
        </p:scale>
        <p:origin x="-8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C478-3191-43A3-8F50-A2700855EC91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A10F-FBBA-4057-BC2C-DBF8EBF7B83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C478-3191-43A3-8F50-A2700855EC91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A10F-FBBA-4057-BC2C-DBF8EBF7B8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C478-3191-43A3-8F50-A2700855EC91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A10F-FBBA-4057-BC2C-DBF8EBF7B8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C478-3191-43A3-8F50-A2700855EC91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A10F-FBBA-4057-BC2C-DBF8EBF7B83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C478-3191-43A3-8F50-A2700855EC91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A10F-FBBA-4057-BC2C-DBF8EBF7B8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C478-3191-43A3-8F50-A2700855EC91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A10F-FBBA-4057-BC2C-DBF8EBF7B83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C478-3191-43A3-8F50-A2700855EC91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A10F-FBBA-4057-BC2C-DBF8EBF7B83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C478-3191-43A3-8F50-A2700855EC91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A10F-FBBA-4057-BC2C-DBF8EBF7B8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C478-3191-43A3-8F50-A2700855EC91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A10F-FBBA-4057-BC2C-DBF8EBF7B8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C478-3191-43A3-8F50-A2700855EC91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A10F-FBBA-4057-BC2C-DBF8EBF7B8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C478-3191-43A3-8F50-A2700855EC91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A10F-FBBA-4057-BC2C-DBF8EBF7B83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EBC478-3191-43A3-8F50-A2700855EC91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74A10F-FBBA-4057-BC2C-DBF8EBF7B8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560840" cy="3384376"/>
          </a:xfrm>
        </p:spPr>
        <p:txBody>
          <a:bodyPr>
            <a:normAutofit/>
          </a:bodyPr>
          <a:lstStyle/>
          <a:p>
            <a:pPr marL="0" lvl="0" indent="0" defTabSz="449263" fontAlgn="base">
              <a:lnSpc>
                <a:spcPct val="93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ru-RU" altLang="ru-RU" sz="3600" b="1" kern="0" dirty="0" smtClean="0"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Биологи во время Великой Отечественной войны</a:t>
            </a:r>
            <a:br>
              <a:rPr lang="ru-RU" altLang="ru-RU" sz="3600" b="1" kern="0" dirty="0" smtClean="0"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48064" y="3356992"/>
            <a:ext cx="3538736" cy="2769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Быстрова Ирина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9 класс 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Гусева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.Б.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МБОУ СОШ №190</a:t>
            </a:r>
            <a:r>
              <a:rPr lang="ru-RU" altLang="ru-RU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/>
            </a:r>
            <a:br>
              <a:rPr lang="ru-RU" altLang="ru-RU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</a:br>
            <a:endParaRPr lang="ru-RU" sz="2000" dirty="0"/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encrypted-tbn2.gstatic.com/images?q=tbn:ANd9GcQ0zJW6e4dff2yZnhflMbfbCywGMzMJGCE9n3wkQisTPPJypVcEm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3672408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8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lvl="0" indent="0"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altLang="ru-RU" sz="3600" b="1" kern="0" dirty="0">
                <a:solidFill>
                  <a:srgbClr val="0099FF"/>
                </a:solidFill>
                <a:latin typeface="Arial"/>
                <a:ea typeface="MS Gothic"/>
                <a:cs typeface="+mj-cs"/>
              </a:rPr>
              <a:t> </a:t>
            </a:r>
            <a:r>
              <a:rPr lang="ru-RU" altLang="ru-RU" sz="2800" b="1" kern="0" dirty="0"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Почтовых голубей на фронте не хватало, поэтому в НИИ морфологии МГУ исследовались возможности ранних выводков почтовых голубей, увеличения их плодовитости.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24944"/>
            <a:ext cx="3528392" cy="2432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11280" cy="763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2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769783"/>
            <a:ext cx="7787208" cy="48194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Стремясь предупредить возникновение эпидемий, биологи тщательно занимались исследованиями в области экологии грызунов и насекомых - переносчиков опасных инфекций. 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altLang="ru-RU" sz="2800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В Институте зоологии проводились электрофизиологические исследования процесса восстановления периферического двигательного аппарата после ранений, изучалось изменение состава крови при острогнойных инфекциях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678" y="44624"/>
            <a:ext cx="1495833" cy="1224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19" y="5157192"/>
            <a:ext cx="1571954" cy="132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611280" cy="763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83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052736"/>
            <a:ext cx="8352928" cy="2664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55E00"/>
                </a:solidFill>
                <a:effectLst/>
                <a:uLnTx/>
                <a:uFillTx/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В Институте ботаники были проведены работы по сохранению зеленой окраски сорванных растений, что было очень важно для военной маскировки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64904"/>
            <a:ext cx="2309410" cy="3518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11280" cy="763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4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>
            <a:normAutofit/>
          </a:bodyPr>
          <a:lstStyle/>
          <a:p>
            <a:pPr marL="0" lvl="0" indent="0" defTabSz="449263" fontAlgn="base">
              <a:lnSpc>
                <a:spcPct val="93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altLang="ru-RU" sz="2800" b="1" kern="0" dirty="0">
                <a:solidFill>
                  <a:srgbClr val="660066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В годы  войны  в связи с качественным ухудшением пищевого рациона и преобладанием углеводной пищи резко возросла  роль  витаминов, которые предотвращали возможные заболевания в армии и среди населения.</a:t>
            </a:r>
            <a:br>
              <a:rPr lang="ru-RU" altLang="ru-RU" sz="2800" b="1" kern="0" dirty="0">
                <a:solidFill>
                  <a:srgbClr val="660066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2636912"/>
            <a:ext cx="6068144" cy="15693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984"/>
            <a:ext cx="2724150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11280" cy="763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10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rmAutofit/>
          </a:bodyPr>
          <a:lstStyle/>
          <a:p>
            <a:pPr marL="0" lvl="0" indent="0" defTabSz="449263" fontAlgn="base">
              <a:lnSpc>
                <a:spcPct val="93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altLang="ru-RU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Прежде всего возросли потребности в витамине С, предупреждающем цингу. Профессор В.А. Энгельгардт разработал способ получения витамина С из незрелого грецкого ореха. Был построен ряд заводов, изготавливающих витамин С из грецкого ореха.</a:t>
            </a:r>
            <a:br>
              <a:rPr lang="ru-RU" altLang="ru-RU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71800" y="3897052"/>
            <a:ext cx="4772000" cy="3091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97052"/>
            <a:ext cx="2423002" cy="1658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2528229" cy="1730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20" y="1023988"/>
            <a:ext cx="611280" cy="763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51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К великому сожалению, многих сотрудников 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университетов 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спасти не удалось. 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                               Голод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, болезни и лишения вырвали из университетского коллектива многих талантливых ученых, видных представителей различных отраслей науки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89040"/>
            <a:ext cx="4392488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11280" cy="763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8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ресурсы:</a:t>
            </a:r>
          </a:p>
          <a:p>
            <a:pPr marL="4572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://www.google.ru/search?q=%D0%B4%D0%B5%D0%BD%D1%8C+%D0%BF%D0%BE%D0%B1%D0%B5%D0%B4%D1%8B&amp;newwindow=1&amp;espv=2&amp;source=lnms&amp;tbm=isch&amp;sa=X&amp;ei=jwi8VMWZHYX8ygOBl4DQBQ&amp;ved=0CAgQ_AUoAQ&amp;biw=1280&amp;bih=899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4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lvl="0" indent="0"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altLang="ru-RU" sz="2800" b="1" kern="0" dirty="0">
                <a:solidFill>
                  <a:srgbClr val="800000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Вероломное нападение немецко-фашистских захватчиков заставило всех людей прервать свою мирную жизнь.</a:t>
            </a:r>
          </a:p>
          <a:p>
            <a:pPr marL="0" indent="0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52936"/>
            <a:ext cx="3702670" cy="2661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11280" cy="763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33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lvl="0" defTabSz="449263" fontAlgn="base">
              <a:lnSpc>
                <a:spcPct val="9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764704"/>
            <a:ext cx="8496944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altLang="ru-RU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Начался период Великой Отечественной войны – решался вопрос о свободе и независимости нашего Отечества</a:t>
            </a:r>
            <a:r>
              <a:rPr lang="ru-RU" altLang="ru-RU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lang="ru-RU" altLang="ru-RU" sz="2800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Судьба войны, как известно, решалась не только на полях сражений, она решалась в научно-исследовательских лабораториях и мастерских.</a:t>
            </a:r>
            <a:br>
              <a:rPr lang="ru-RU" altLang="ru-RU" sz="2800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</a:br>
            <a:r>
              <a:rPr lang="ru-RU" altLang="ru-RU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/>
            </a:r>
            <a:br>
              <a:rPr lang="ru-RU" altLang="ru-RU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</a:b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6" y="116632"/>
            <a:ext cx="611280" cy="763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https://encrypted-tbn3.gstatic.com/images?q=tbn:ANd9GcSjfXPJmsy0a_1ZVzMVPXyxyOUougSB6Oa_SvPEkL9mN4PjrL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03633"/>
            <a:ext cx="2880320" cy="2116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encrypted-tbn1.gstatic.com/images?q=tbn:ANd9GcTHlAVqw09gHsNqGBBE0FJaekONEUlRsaxE5vz9SbCQE-L2WJH-1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29011"/>
            <a:ext cx="1914525" cy="2390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21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800" b="1" dirty="0" smtClean="0">
                <a:solidFill>
                  <a:srgbClr val="4C1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 и высшая школа, ее профессора, преподаватели, сотрудники и студенческая молодежь стояли перед лицом новых и сложных задач, серьезных трудностей и суровых испытаний.</a:t>
            </a:r>
            <a:br>
              <a:rPr lang="ru-RU" altLang="ru-RU" sz="2800" b="1" dirty="0" smtClean="0">
                <a:solidFill>
                  <a:srgbClr val="4C1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996952"/>
            <a:ext cx="8147248" cy="31292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2827930" cy="2274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2667864" cy="2170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11280" cy="763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56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332656"/>
            <a:ext cx="7139136" cy="5793507"/>
          </a:xfrm>
        </p:spPr>
        <p:txBody>
          <a:bodyPr>
            <a:normAutofit/>
          </a:bodyPr>
          <a:lstStyle/>
          <a:p>
            <a:pPr marL="0" lvl="0" indent="0"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ru-RU" altLang="ru-RU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И здесь ученые показали свою способность и умение оперативно перестроить свою деятельность, сразу же включиться в решение научных задач, выдвинутых войной.</a:t>
            </a:r>
          </a:p>
          <a:p>
            <a:pPr marL="0" lvl="0" indent="0"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altLang="ru-RU" sz="2800" b="1" kern="0" dirty="0">
                <a:solidFill>
                  <a:srgbClr val="355E00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Среди работ  биологов  прежде всего следует отметить результаты научных исследований профессора Б.А. Кудряшова, которые принесли в годы  войны  реальную помощь многим сотням тысяч раненым на фронте солдат и офицеров, а десяткам тысяч тяжелораненых спасли жизнь.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7" y="2852936"/>
            <a:ext cx="1512168" cy="1860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11280" cy="763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77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807964"/>
            <a:ext cx="8229600" cy="5318199"/>
          </a:xfrm>
        </p:spPr>
        <p:txBody>
          <a:bodyPr/>
          <a:lstStyle/>
          <a:p>
            <a:pPr marL="0" lvl="0" indent="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ru-RU" altLang="ru-RU" sz="2800" b="1" kern="0" dirty="0"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Разработанный Кудряшовым и внедренный в производство препарат тромбин обладал чрезвычайно ценным свойством: за 3-6 секунд свертывать изливающуюся из раны кровь в сгусток – тромб, который закрывал рассеченные кровеносные сосуды и тем самым </a:t>
            </a:r>
            <a:r>
              <a:rPr lang="ru-RU" altLang="ru-RU" sz="2800" b="1" kern="0" dirty="0" smtClean="0"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останавливал кровотечение</a:t>
            </a:r>
            <a:r>
              <a:rPr lang="ru-RU" altLang="ru-RU" sz="2800" b="1" kern="0" dirty="0"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altLang="ru-RU" sz="2800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Особенно ценным было свойство тромбина останавливать так называемые паренхиматозные (тканевые) и капиллярные кровотечения из мозга, печени, легких, селезенки и других органов и тканей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65" y="5517232"/>
            <a:ext cx="1173907" cy="978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611280" cy="763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06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243428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эффективным средством борьбы с кровотечениями медицина до этого не располагала.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39752" y="2366889"/>
            <a:ext cx="6347048" cy="2304255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Завкафедрой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биохимии биофака МГУ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С.Е.Северин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разработал рецептуру для увеличения сроков хранения донорской крови.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71144"/>
            <a:ext cx="2693987" cy="1651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data:image/jpeg;base64,/9j/4AAQSkZJRgABAQAAAQABAAD/2wCEAAkGBxQTEhQUEhQWFhUXGBgaFxgYFxgXHBwaFRwYGBgYHBgaHSggHBolHBgaITEhJSkrLi4uHB8zODMsNygtLisBCgoKBQUFDgUFDisZExkrKysrKysrKysrKysrKysrKysrKysrKysrKysrKysrKysrKysrKysrKysrKysrKysrK//AABEIANkA6AMBIgACEQEDEQH/xAAcAAAABwEBAAAAAAAAAAAAAAABAgMEBQYHAAj/xABFEAACAQIEAgcGAgcGBQUBAAABAhEAAwQSITEFQQYTIlFhcZEHMoGhscHR8BQjQlJicuEzc4KSsvEVJDSiwiVDY2SzRP/EABQBAQAAAAAAAAAAAAAAAAAAAAD/xAAUEQEAAAAAAAAAAAAAAAAAAAAA/9oADAMBAAIRAxEAPwBa5hylp+xlhW90kDbukiqt0VvEYiO9T9RV6uY1XsuygxlPLeRMjvGtUW4RaJuIArdw8fp8KC1YhzmGund60QyFOQQxbQxMBYnc0GIwzuLcfwliCQYEzBmd4pe0PeTXQ6HXaEMg+ZiglLPGjbK27lts0GMhDA5RqQJBGnKPWpLCYu1fXPaZXHf4jcHmDUfw/FL+kGymkWlYH9/MWDEeUL61I4fAC3cZkIAYyyiNW7/Px/pQKWrCtyFGfh6HlS1odo/nelzQZh7W8AtuxbYEg549Qayg3K1321v+osL33CfRT+NY+RQczHvoFc99AwoFFBePZ3gkui71i5oI3AP1q4P0cwx3tL9KrHszXsXf5h9KsnFuJEEIhj95jyoE24Hh7Cs9m2WuRvOYW15sZ0n899VL9GzOXklQdCefjVs4pdYWFROzbJlzzc/h4VVsZxFV7Kan5UEXx8kOlSfR9ibQ10k1BcYvs7JO/hU/0YE2f8TUEtbJobuJCDM7QBzn5V1t1zZTuRIqF6ZWmypEFJ+M0DXifS9vdsafxn7Cq/cxTuczMSTuSaX/AOHaKVGYxLTsJ2plHfQLBzG9J9ae80rZAy67c6bc6Bdbhka07s3fe150liOG3ba27lxCqXPdJ5xXINGjvoHuLYZAajeuIIIOu4rrlzSJpuTQWdLmezcGnui4Ph73oRXVCYfrAhcBsmqloOUZ/wBmdgTFdQbCRlwn+CPoKqOJXsGrbjjGFby/8oqqXdVgUFvxGMFoLIZpgQok7E/apGAyJOggE8jAKk7elRuNHu+H2B/GleM4jq7AaSIHITtGlBIcKxC3LVtzlEd2gEaR4d1OrvGrNoqGuCXZUSTuzGAKo2KxRwzM1q5lDnM1t1LLmPvFSolSd+Yql8U4pdu3c7OAV9yBAEagwefPWg9CpoPrQ5qb4e5KqTvlBMeVKoaDNPbbc/6Zf5z/AKRWVZa0b21X5xFlRytk+p/pWceVABpLNRixB07ooEXxAoLX0P4myWryLoWIJbkoiPWrXwDhhvEXLk5B7oO58TVc9n/CTezEnsBhI7yOXlWr8PsSyouk6fCgq3H8HiMTls4dMij9tjAPgIk+sVHYn2e4q2oIVG5kK2vzitnwXDlUaDalbmGB3FB5l6Q8PuWnTrEK8hPf3T31M9Fk/Ux/E1ax0l6KLf1MEdx7xP5mqVwPo6cHiwbn9mc0A6iTtyoIviGgVgNQw+dFxeAvX7TXFtk2lUydoI56708444U7dkuT8NTpT3h/Frx4bchV6sIQGJ1I1nSgoXDl7L/Cu6NYLDs1xsUQECtklo7WvdSGBxIGYHSRUS7GTB0105UClsdk12ZFFtge2GJYcoBGX70FpuwaasaCQx3GLt4ItxyyoeyNOzO8Ue0uh051GRUxa90+dAjcwywNDTe5Z00NSV49mm7bGg5bN5bBMnqmgkAmJU6Eiup0/E/+UFtRuYbwgyPWgoNN4grDDsHjfQDuLaA95quFJAHiB86tPHj+oPmPvVZbZY/fQfMUFnxv2P0H40TpZAwsnYLJ+Apzj8NnQ9orodRvy/CmvTRx+hORsFI+0UFC410oF1QtpGUH3ixGvlFV+4hZZ9dd5o6F2Gqqo7z+A1NdcvQVHIfmaDWfZ/0tW+q4e4Mt62gA10cIIkdxjcVdga82JimtXVuISrqZVhuCNj/StQ6I+0QXmW1igttzorjRGPcQfdJ84PhtQV32tXs2Oj922o9STVGqy+0jEZuIXvDKPRR+NVcmgMFlgKJRrROYeceulPuG8Ma6T+wixncgkLJgCB7zEkAKOfdvQW/2acURc9htGY5l8dIjzraeA8OyjM3vH5Vknsp6NI2JN25cQtZPZtggmT+00SNBpAJ156VuVtY2oHdrQULa0Wy1GdqCPxinUAb95j5xVa4zgVbs3Ayrl7LA+6Sdzy3jw1NWzEfOqd0xxjIrOh1UGQdiCIPyoMr4/j2Um0TmgnU+GlWXAYXLwW4+be3MRzqmYrHW/wBKRrqPctTLqpytG0Bjp3Henlzpqi4F8Gltu1KgkjRSSRtuYigqdzLG8H7UFrDeI2pEod4pfCMuV82sDkJy+JmBQFtL2WpCxhmchVEknSpHBJbPZut1YaNWaI8YCtVg4RwBWLG1jBkO5Rc8FZy5tiPMgUFQbCnLmJHvZY5+ndUnaYBSD309x/BbNm0Ge/muuewgUjZoJO8gjnUPcffzoHVzLkNNCdK7PpSbPpQPr2AK2VdD2LgAeeRmQZ7qGuu8WBw4sgawuvkdq6g1XpKf1Q/mH0NQOB/tLQ/jH3NTXSg/ql/n+xqF4aJvWf5yfRWoLXeGh+A9SKi+l9gfo7gjZGP1P4Gpa7t8V/1CmHTC2WsXFAJY2yAFUs2p5ACTvQZI2I258hp8gKSdiTJEfajmyATLNI0YRB03B0kUW4+wAgUCLNrrsd6SIjfyPlSxYZgORH5NJXW8jyka7T86AL1nKYBpKKeXdWg7ED6TReokKRz3jvoEAsb6Cl1N28RbUs2bZQfeOp22J00pazhxM3DpO1SuAwVu/fwqIpUteQEgkHLOsRsYG/KgmOjnCMXgMRhXezdzXcxVbai48KJKlPQkSDG2tbKvS3CBFc30CtGpPunmrje20yIYDXSn/D8FkOZnZ22XPlJVf3QQoJ23Mk99VvpP0KtYjDNkVVvpm7QAljJbtd5Mg699BccPi1dcyMGHeDIo3WzWVdFLPE0FtrGEVLTICQ99QrSNCNGdRrMEGNqt7XMeVOa3hU8rl26fTq0+tBYcRiAKonTW+DacyAYMjkwg+n2NS9oYgqM160xj3RadN9hmN1o9Kzn2r4p7fV22gFwx7JnQGBr58vCgoPDcM+JvrZtiS2aBMDsgnfyFR1pdR+fhVl9m4/8AULP8tz/Q1W/2S9Dxcb9MvCRJ6pSOYMG4foPie6gpdq1lh2wVxrYJnrM4WNI5ACAN+c1IcL4ut11t9X1YVmuAW1Ul7g90CeQE98nUwBW9cV4Ul60bTDssCDH+1efOP8HbBYlhadgBOVvd8xPy8aCP41hGzFsj6kkksG1J/aIHZO+rHXwovD8Tcs8tAdQyhgJ5jcA6b7+lFTGZ16tp37KhlRQe9pUnnvmFTJwzhM9xShgS+7wDEMcuqmIHLTUk0DO/x62ZU28yTOWTAPMidQfGd+7YscZYA7Vs5kO07idYNGxmCzE5GttlAJKnL8SjGV35aeVI8Nu5HNtxoZBBGx05elAiGHOjXSsaU8xmHEab/hUU2lA/xfDGS1bujVXA+Dd3ka6pXGYkfoVtZEnLp6611BoPSk9i3/MfpUTwgTftebf6TUp0tbS0PFvtUbwlst+0W/aVo+MAUFuZdvNfqK68P1tvz+wNGbdf5h9CaUeOtXw/Cgzb2o8HFvFpeQQLyyY2zpofiQQfWqbcSK9A8a4PZxdk2rwlZlSNGVuTKe/XyNZN0h6D38MSQjXbfJ7eZtP4k1Kn1HjQU51+UUKbDvM/ShvAcj96TtMARQOrjAQfvRVuZRP51oHInXw/pSF25qPD8zQLW2JM921S3BXYYrDsrFIuKQ4XMRGpIXnpM+E1F4dBGZtuVaf7HuAredsXcEhCUtKRoCR2m8dDHxNBqOCuXCAxuI4I0KoQPh2zS74VWJDlvdgkMVzDubKRI39aRbh6K0pp5Ej76jzmhusQDJmNp315aUC97EhNAIAHLYRypocYW0FNMVegdo6AVFXeKMoNy2QsTlZlzA+YkdnyIoLM9xLalycirqZ0EAHMTWL8d/8AWbl65ZuKgsKMiv8AtKcxJnkSRPxFRfTbpjisSzWnuAWgdURSgaObSSx15Ex4V3s9uhWxL5QStsFcwmNWoO6A8NuW8YtxhCpbckz+8hiPWtq6MC1atWrIdQyoqhZEwoA2rGMfxIG4YEEpcMjTlt5VoeK4IP0PCYzqQcSepLNnKMMwWdYI3gageY3oNMtACs+9o/RxLqTBjMXMDUGBP+ExPgT41d8BitAje9Hn6GmfSzBO+HY2yA6gntCcwg6eFBi2G4DYUG5AMCYfw79ge7aPE0hiekAdcuYIAIAc5hPcIE93Pu7qrTcRvIzKHdZJlZ0/y7H4irhwXD2bdvrcQ1rNBjNaCk+qifMa0FY4nxe8CBdUERElBBH7wbv5iNRULbudoGY8fztT3pHjVu3SUDQNNWkfAch4a1GAToN6CTu4gAQwkidZ0pizSaNjxFxh/Sm4agtnCuD2r1lSxIaNwe6ORoKedHrZFvUyJkEdxgiuoLX0xOtr/F84qO4SDcxFuNAiH5MtPumTdu1/KfrTfovbJvkwdE+pH4UFnxBMab67fymllPbE7wv0NCnvfGlHQZifL6tQOzfAo1vESRE86ZX21FHw51B0oFMTw2xdab1i1cI1Be2rH1IrPfa1wuwtq1cs2LaObhz3EXLoAYBC6STG45VpHWDWqh7Q+JpbwjoBLXTkHlux+AHqRQZArED50jhrWY67bmjX30A+NGLwsDc/Id9AGKuyYGwrWPZD0osJhjh7lxLbq7MA7BQytBkFjBjXTwrH2bSBt+daG0JOuoFB6PxfTzCrmFnNiGG4sDrInSWcdhB4lu/upPFYrFXgCnU2Y/ZYm6xHjlyhT61WvY/hQHdJMKilwPdLtIExvAzCPHyrRcacPYQ3LhW2ijVi2UD5/KgrNjhZnPiX61u4mFH+EaetVnp50jSxFvQ3DqE5AHYt4dy8/Ldl0t9p+aUwC5F2691lz/dqfd8zr4CsvvOzsWYkkmSzEkknmSdzQKXbjMSzEkkySdZJ3+ZoqsBPaYeXPzorPoB86BhFBoHsy6PDGYsOyM1i3JYn3SRGW34k7kd3mK2zitnrBlG6kEDlpWR9APaTbw2Ft4RrRDBiFuKodTnYmWXOpB1iQTWuWrxzK5jKwAaBAH7pOvw9KCQweFiCd6d3kkR31yjnSi7UGN9L+hKo1y6BOsxBJCneAO7f1qEwOBuXMNdti2SAuh1yx4kEGdzvW8Yq2pEsJjwE1A8cwqvYcdWFDKQZAzER3rsPzpQeXiJPxpzhMQLTZhBImJG38UH40pespmuBmywTB79Y5CZ+NBctWlViHDsYyjKRlHmedA/tcGW+vWi5kmSwImDz1naoa9aCkiZAPLnTvh2KbI9vke18RsPKYpniLZUlW3G/pQS6X79lEkhFZFdAYJKH3WGnOuqx8d4UjJgc5gnCWFkfySB6zXUEz0xufrkHcn3ND0UeblzwVPmW/CmXSy6DiYn3VUH4yY+Yp50RPbunwT/yoLbY3pd9/T701ssMwHfJj0pbD4tHYhWEgiQNTpPLz+lAe7aPdQZSAdKnbKAiYpHE4bQwBtQQ4fU1mPtNxubEJa5W0k+dwz9APWtQOAZhIMabVh/S++Ti8RJ1zlf8gC/aghFOZvP6D+lGvfM7+A5CjYde18DQETmNAh3/ACp/gLALIrGAdWJ5Kv8AWKQS0Bq2w+usCgbM5J28KDSuG9N8Jw/DxhlN/FXFXrGkrbUiSFnnGY6LvzNUrj3SDEY18+JuFo91Boi/yrsPPfxqLVAN6FzodaBJiJnlRC07Cugf70CmNhQKWrXfpQ37cDeaMjHn+P1o2nj5UCNi6UZXU9oEEeY1HmK9I9GcVbxmER8z9peQyQeZBHj9681MK0LoR7R/0Sx1F22XVZ6srGkyYIPKef5Ab9gr0KFO40M+FLG9WZ8J6b2sQA3XrbY7IGBI8CGAJ+Aq34HEswB38dqCZuPOlMeItIy+GtGNyqn0z6W2sGO127pHYtg6nxb91fH0oKR7Q+jdhLRvK5R12UwQTOw5iazFLh11jc+E90VJcf45dxVwveae5Roq+AH39ajPnQWjobhVuJi3uMgKWpTMdcysrQB/FASe8jTWoXjIm4XE5SY1gHMFUtpuPeHrT7gF5VN8ZgQ1kAHXVusstGomYB9KjeJ/21ye/wC1BqPR7C9ecOzCVtYbDeRbqxA9a6p7ojhkt4e2i8lB156fkV1BQ+Lh+vfrCC/ZzEbSFWYqX6MZ8t8ost2IB2O++o5GmHFsKzXGuMMuY66zDbRtTzo/j0si6LhIJbTQnZRpp50EvwjEFr6qCXSMxY/st24UaDQrr/vUz0Us5bt45TDBWJJnts1yVGugChT8ap/BuPpavAXRkVoNs7s0AoRlG2oPOpzhvStLYe7o1pnChhJOYLqpUAkRlJnaDvQX9TRiKhbXGLp2sH1j60q3Eb8H/lj/AJ1oD4vFKkg+nhXnbjj5sTiD33bh/wC9q1vpB0uFgjr8LcXvLGAe7K3un1rJeK3luX71xBlV3ZgDyDGYoI8tqD4RR7agCTRbwFCikiTtyFAQuWNC+nPXyrkG/Kh6v/c0Cec70BJNGIoM9AXq+80ZbY765j3+lAqUBiB3mjKKEACky00A3lpKjZqCgPbWT+NbD7Lek5awbFw9q2OyT+0vL4jaPKseGnmaleGcau2LbW7UAsZz7kaRoNp218KDY+mvTMYK0Ftw2IcSqnUIP32H0HOsWxd+5ddrt1iWYyzEySfzypI4lmLM5LMx7TEkknbWd6Sd/j9qDncDbT5mkCaMBRinrQKcPxr2bi3LZGZTzAIPeCp0INLvct3Fu3bjRdzKRbCmCD7xD8o7vryadXQvbjT0oN34OMqqO4D6CuqldDuOnFD9HvXGS72WS4CFLhCCUP8AFA+InuM9QJ9cUXJdbO6u4I2AykgELvqACZnunlSmF4Y9y3cuIw0ZuyecBee3fUZfu5rzlgAS7SJmDJkTzqX4JfdMLcZFDA3WDkkAKmoZ9+UCgrvEOJ3bdy2uSBCoQQCSyMTKmNpYVO9EuDYpP+XV+qm51hvDtAjq8pQIQJkHcmn/AAu/mxFw5AyoGNptCGkctY3txTq1xiMS5Crcw4AA0gyFXWD3NIgxQXvBtcYTnSfBDHpmp1nu7EoTy7JX/wAjUHgL9oqrdVcWQCCFbY85QkipbA5bozWru3NWD/6poHtmWGW4gHePeU/LUeYrMPar0QsYe2MTh0CZnyui6J2gSGA2XURpA1rWMNmjt5SRzEie7Tl61X+nPDxfw12yASWtkgH95YZPmKDznc3kgwPzvXFyfAU4FkbiAAYJ7p2k8tqTNsZoBk+dAio7vWiFjNWDh/RzF3R+qwl5gdj1bqNiPeaBznepvC+yviN3e3bt/wB5dUH/ALM1BRHaaLNaPifY5jlQsHw7sATkV3k+ALIBPnHnWeXLRBIIIK6EHQgjQiDsZ5UBKMLkcqADXWjFBQEd5osVxFdNBwpRBAk+lGxVhkbIwhgBI5gsA0Hx1AohXlyFAa0us04VKJbWgv3IBFAXExIg+nfRDy/PjSeWlgsDx/OlACDWKUjkN6GwkU5S2AJaQTsPCgSuWdNqb5pinmam2IHMUBsNcNtldSQykEHuIMj7V1JI/KuoLCx858aVs4h0w2IKNE3lUAkkEMFzDLtBmmlxqQtYlz+rnstctkiB7xKiZidlFBK28c6HG5oFy2iqjJoE6svopOoBMelT2PxwjOykvnFt2UmGyorZsp235H4VUcYTmx7fxuPW4QKn8fiRlcf/AGL3/YtoD6mgkOF9NHwze4zptB0I8j3eBq7dHukmExuqx1oH8twDz3jyMViXE+JFxG3734U0wuKa26vbYq6mQwJBB+FB6fOJW2skkxsOZ8NKZdaYJaAd/mdKovR7pvZvIOtfqrggZSZBPepP0qY49xVkwxuoCSIIGoBj7UFu4DwXDWrRCWLbF2ZnYgMSWJO7CYHdsKlbGEW2D1dpE/lVQfkKqXQ/2i4fGAIqdVfiTaJGveUYABh6Hwq0f8WBnw8DQBdtvPvUNrDDc60jiMfJ5+mlEsYwE6RPdNBOWwOQArJvbF7P8+bHYZe0BOIRd2A/91f4gPe7xruDOn2MTUkrAig8Y3LUbaUBNaj7XegH6I5xWGX/AJa4e2o/9p2PL/42J07jpsRWW3FoEiaG28EEbgyPhtRmHKioO+gO1xmYsSSxJJJ3JOpJo1sczXWRr6/SjZpNBwukUXLz50JFCBQGwygHM2oHL6Uotkt2jtSYMcvhTnr/AIf0oEiNQB6UbJB1OtJdZrv8aUNvSgF17qIw0oZ7zRWoE1Surp1rqCVuaaEEEbjQa02wbDrbYHO9a/1Ul+mpEJnJ8gfOihmmUS4J5wfsKB/g+299f3yx3A06yY18JPw8anuOuUsoyG31j3sSc5e2vZLLqoduemu4iq9g7N+Rl7H8RiRvqOfOk+KYS+mt0syjQNmLqB3a+75GKBne3Ox7yNp5/CaCgiuFAuvzqfudM8QbBssZ0jNAkjx5VW5oC1Ae3dKkFSVYEEEEggjmCNQa0Toz7S2WLeNGZdQLyiGHdnUaMJ5gT4Hes5eksxoPSNg9YiNbdSrCVINtkaRMyJPLl6UFzCYheUjnB28oWsI6N9J8RgnLWWGU+9bYZkbxI5HxBBrYuiXtHwuLy27qixe5BjKMT+63f4GPjQTSY64JB5d5M+caSKdYDj7LHZLCYlVZv9qekSeyQT4DaaIHe3qDoTEMANfAyNfwoJb9JtX7bW7qyjAq6upgg6EEEbV579pnQVuHXc9uWwtw/q3OpU79U55nuPMeINahY4/jsOAMTg7l5VEddhyr5o59WO0CRuIFS2B6X4HFHqSQHPvWbyFG+Nu4NR60Hl1zXKtemeJ+zbhl8z+jKh/+JjaB/wAKEL8qqHSL2N2tWwl1rZ5W7nbX/N7wHnmoMYAGsz4UepDjvAr+EudXiLZQn3TurDvVtiPmOYFR9wGgDPQNcoAs0dV76ApM0Baj5Z2oGWgIrU4W9TUGlLaTQKtd8BSZYGjZR8aI/wCfjQBOtBQmgoL9dwLL/wD0YceWYU2u4EnQ4mz8M5+1VIY1cxLD4Ub/AIiskhd96CyWOHKpk4iz8Rc/CrJgMYo7HX2CYOgW4ZHiAJrNTcN1lVRLHQagfMwKl+KcAxWGtLiGt5EkJmV1YgsCNcp0B1HxigsHGuDYAls+IsWbgEwguoZOv9mRHyFUK9bysVzBgDGZdQfETFOcbxm/dRbd26zqplQY0O0zuTHfNMTQGmhii1xNAsu3hRGXSgz6RRQ1AERRpoSRRCaDVujnTBrOGt3LRe4qALessxd7cadYjblDvlMkTodIq8JxHCcVw2RmJBIIZGKsjjVXBGoI8awfo1xk4W+tzddnHep0JHj3VqR6K2MWBi+G3xh7pggJ/Zt35lHutO/zE0BU6Q47hV9MPiV/SrTT1N1Oy7KNdjozDmCQddzVvwnSDB4oZMR1RnTqsRbysG7st0anfb4VnvTO9xQYN7OMwiOilWXEWnJykHRwBJ8DoNDUf0I6c3+tt2LsXQwyLJUE6dkNmOUnSBJHLmSSG6YK3ZWAiqo7hp8qd3omKrvC79thmFsKpkMAuUqy6QQPHSRUnaviZFBXPaq1teHuHVWZmRbYYAw5MyJ5hQawDEqs9kaefzrRfa/0j63E28Op7Nj3/wC8eJ9FgeZNZ/izoNPSgaFI3roHKj3NvzzpPLQHbyohNEZiKHPPdQJRR0ohNAxoF9KBtaTBoSYoArqEOdx+e+uoGzGi0Yg0ISgNZuZSCNwZ9K0vpDxMXeDnXe5a+s/Y1mipUj/xF+pNgn9XmDRzkba92poI40ZdqUAoQaBMii0vXZR3CgbihIpU2a4p4UCQFGKaUsBRDQJVIcH4tew7ZrFxkPODofNTofjTFqECgv8Ag/aViWU2sQ1sowILZDInfQGD6VRsXlW4erYlQey0FT3gwdQfwpP6/nWgYCguHRHp/ewjEXP1ttozTuDtmB2nvneKuOK9qdjqXNpWF2OwrCBmOgJ1Igb71jYozLQPL15nZndiWYkknUkkySfMk0qtwMuXnGncfz41Hq1GHeN6B1hzR2tgAmgtIG1BIbeOU+FdfGoHwoEW0Gu51+FIBQadGCw9D9KTNvtR60DYrXE608FkGuvWfzHdQNAJo+WgVa5aAMkV1HauoEzb0BoKeYzZfjTG7zoBJoUekaMaBwaJJp5g/wCxveSf/olNm2oEs9KI9IijJQPFihJpBNx5ijDegLdPOiBwe6rD0J/62x5n/SasPto/6ix/dn60GeBa6rRwD/pcR8PpVcfegTAmupWz7p8x9GpTG/2j/nlQNwooQtAaE/n50BCkUaK4U4ve6KBJHg05U9oE6D89wpoaXT3RQddSGMHSjFpJPePtFc2w8hRbfumgXtNMeFEv3NaCxv8AAUk33oAfwokUZOdCNj8KABXUB+9d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data:image/jpeg;base64,/9j/4AAQSkZJRgABAQAAAQABAAD/2wCEAAkGBxQTEhQUEhQWFhUXGBgaFxgYFxgXHBwaFRwYGBgYHBgaHSggHBolHBgaITEhJSkrLi4uHB8zODMsNygtLisBCgoKBQUFDgUFDisZExkrKysrKysrKysrKysrKysrKysrKysrKysrKysrKysrKysrKysrKysrKysrKysrKysrK//AABEIANkA6AMBIgACEQEDEQH/xAAcAAAABwEBAAAAAAAAAAAAAAABAgMEBQYHAAj/xABFEAACAQIEAgcGAgcGBQUBAAABAhEAAwQSITEFQQYTIlFhcZEHMoGhscHR8BQjQlJicuEzc4KSsvEVJDSiwiVDY2SzRP/EABQBAQAAAAAAAAAAAAAAAAAAAAD/xAAUEQEAAAAAAAAAAAAAAAAAAAAA/9oADAMBAAIRAxEAPwBa5hylp+xlhW90kDbukiqt0VvEYiO9T9RV6uY1XsuygxlPLeRMjvGtUW4RaJuIArdw8fp8KC1YhzmGund60QyFOQQxbQxMBYnc0GIwzuLcfwliCQYEzBmd4pe0PeTXQ6HXaEMg+ZiglLPGjbK27lts0GMhDA5RqQJBGnKPWpLCYu1fXPaZXHf4jcHmDUfw/FL+kGymkWlYH9/MWDEeUL61I4fAC3cZkIAYyyiNW7/Px/pQKWrCtyFGfh6HlS1odo/nelzQZh7W8AtuxbYEg549Qayg3K1321v+osL33CfRT+NY+RQczHvoFc99AwoFFBePZ3gkui71i5oI3AP1q4P0cwx3tL9KrHszXsXf5h9KsnFuJEEIhj95jyoE24Hh7Cs9m2WuRvOYW15sZ0n899VL9GzOXklQdCefjVs4pdYWFROzbJlzzc/h4VVsZxFV7Kan5UEXx8kOlSfR9ibQ10k1BcYvs7JO/hU/0YE2f8TUEtbJobuJCDM7QBzn5V1t1zZTuRIqF6ZWmypEFJ+M0DXifS9vdsafxn7Cq/cxTuczMSTuSaX/AOHaKVGYxLTsJ2plHfQLBzG9J9ae80rZAy67c6bc6Bdbhka07s3fe150liOG3ba27lxCqXPdJ5xXINGjvoHuLYZAajeuIIIOu4rrlzSJpuTQWdLmezcGnui4Ph73oRXVCYfrAhcBsmqloOUZ/wBmdgTFdQbCRlwn+CPoKqOJXsGrbjjGFby/8oqqXdVgUFvxGMFoLIZpgQok7E/apGAyJOggE8jAKk7elRuNHu+H2B/GleM4jq7AaSIHITtGlBIcKxC3LVtzlEd2gEaR4d1OrvGrNoqGuCXZUSTuzGAKo2KxRwzM1q5lDnM1t1LLmPvFSolSd+Yql8U4pdu3c7OAV9yBAEagwefPWg9CpoPrQ5qb4e5KqTvlBMeVKoaDNPbbc/6Zf5z/AKRWVZa0b21X5xFlRytk+p/pWceVABpLNRixB07ooEXxAoLX0P4myWryLoWIJbkoiPWrXwDhhvEXLk5B7oO58TVc9n/CTezEnsBhI7yOXlWr8PsSyouk6fCgq3H8HiMTls4dMij9tjAPgIk+sVHYn2e4q2oIVG5kK2vzitnwXDlUaDalbmGB3FB5l6Q8PuWnTrEK8hPf3T31M9Fk/Ux/E1ax0l6KLf1MEdx7xP5mqVwPo6cHiwbn9mc0A6iTtyoIviGgVgNQw+dFxeAvX7TXFtk2lUydoI56708444U7dkuT8NTpT3h/Frx4bchV6sIQGJ1I1nSgoXDl7L/Cu6NYLDs1xsUQECtklo7WvdSGBxIGYHSRUS7GTB0105UClsdk12ZFFtge2GJYcoBGX70FpuwaasaCQx3GLt4ItxyyoeyNOzO8Ue0uh051GRUxa90+dAjcwywNDTe5Z00NSV49mm7bGg5bN5bBMnqmgkAmJU6Eiup0/E/+UFtRuYbwgyPWgoNN4grDDsHjfQDuLaA95quFJAHiB86tPHj+oPmPvVZbZY/fQfMUFnxv2P0H40TpZAwsnYLJ+Apzj8NnQ9orodRvy/CmvTRx+hORsFI+0UFC410oF1QtpGUH3ixGvlFV+4hZZ9dd5o6F2Gqqo7z+A1NdcvQVHIfmaDWfZ/0tW+q4e4Mt62gA10cIIkdxjcVdga82JimtXVuISrqZVhuCNj/StQ6I+0QXmW1igttzorjRGPcQfdJ84PhtQV32tXs2Oj922o9STVGqy+0jEZuIXvDKPRR+NVcmgMFlgKJRrROYeceulPuG8Ma6T+wixncgkLJgCB7zEkAKOfdvQW/2acURc9htGY5l8dIjzraeA8OyjM3vH5Vknsp6NI2JN25cQtZPZtggmT+00SNBpAJ156VuVtY2oHdrQULa0Wy1GdqCPxinUAb95j5xVa4zgVbs3Ayrl7LA+6Sdzy3jw1NWzEfOqd0xxjIrOh1UGQdiCIPyoMr4/j2Um0TmgnU+GlWXAYXLwW4+be3MRzqmYrHW/wBKRrqPctTLqpytG0Bjp3Henlzpqi4F8Gltu1KgkjRSSRtuYigqdzLG8H7UFrDeI2pEod4pfCMuV82sDkJy+JmBQFtL2WpCxhmchVEknSpHBJbPZut1YaNWaI8YCtVg4RwBWLG1jBkO5Rc8FZy5tiPMgUFQbCnLmJHvZY5+ndUnaYBSD309x/BbNm0Ge/muuewgUjZoJO8gjnUPcffzoHVzLkNNCdK7PpSbPpQPr2AK2VdD2LgAeeRmQZ7qGuu8WBw4sgawuvkdq6g1XpKf1Q/mH0NQOB/tLQ/jH3NTXSg/ql/n+xqF4aJvWf5yfRWoLXeGh+A9SKi+l9gfo7gjZGP1P4Gpa7t8V/1CmHTC2WsXFAJY2yAFUs2p5ACTvQZI2I258hp8gKSdiTJEfajmyATLNI0YRB03B0kUW4+wAgUCLNrrsd6SIjfyPlSxYZgORH5NJXW8jyka7T86AL1nKYBpKKeXdWg7ED6TReokKRz3jvoEAsb6Cl1N28RbUs2bZQfeOp22J00pazhxM3DpO1SuAwVu/fwqIpUteQEgkHLOsRsYG/KgmOjnCMXgMRhXezdzXcxVbai48KJKlPQkSDG2tbKvS3CBFc30CtGpPunmrje20yIYDXSn/D8FkOZnZ22XPlJVf3QQoJ23Mk99VvpP0KtYjDNkVVvpm7QAljJbtd5Mg699BccPi1dcyMGHeDIo3WzWVdFLPE0FtrGEVLTICQ99QrSNCNGdRrMEGNqt7XMeVOa3hU8rl26fTq0+tBYcRiAKonTW+DacyAYMjkwg+n2NS9oYgqM160xj3RadN9hmN1o9Kzn2r4p7fV22gFwx7JnQGBr58vCgoPDcM+JvrZtiS2aBMDsgnfyFR1pdR+fhVl9m4/8AULP8tz/Q1W/2S9Dxcb9MvCRJ6pSOYMG4foPie6gpdq1lh2wVxrYJnrM4WNI5ACAN+c1IcL4ut11t9X1YVmuAW1Ul7g90CeQE98nUwBW9cV4Ul60bTDssCDH+1efOP8HbBYlhadgBOVvd8xPy8aCP41hGzFsj6kkksG1J/aIHZO+rHXwovD8Tcs8tAdQyhgJ5jcA6b7+lFTGZ16tp37KhlRQe9pUnnvmFTJwzhM9xShgS+7wDEMcuqmIHLTUk0DO/x62ZU28yTOWTAPMidQfGd+7YscZYA7Vs5kO07idYNGxmCzE5GttlAJKnL8SjGV35aeVI8Nu5HNtxoZBBGx05elAiGHOjXSsaU8xmHEab/hUU2lA/xfDGS1bujVXA+Dd3ka6pXGYkfoVtZEnLp6611BoPSk9i3/MfpUTwgTftebf6TUp0tbS0PFvtUbwlst+0W/aVo+MAUFuZdvNfqK68P1tvz+wNGbdf5h9CaUeOtXw/Cgzb2o8HFvFpeQQLyyY2zpofiQQfWqbcSK9A8a4PZxdk2rwlZlSNGVuTKe/XyNZN0h6D38MSQjXbfJ7eZtP4k1Kn1HjQU51+UUKbDvM/ShvAcj96TtMARQOrjAQfvRVuZRP51oHInXw/pSF25qPD8zQLW2JM921S3BXYYrDsrFIuKQ4XMRGpIXnpM+E1F4dBGZtuVaf7HuAredsXcEhCUtKRoCR2m8dDHxNBqOCuXCAxuI4I0KoQPh2zS74VWJDlvdgkMVzDubKRI39aRbh6K0pp5Ej76jzmhusQDJmNp315aUC97EhNAIAHLYRypocYW0FNMVegdo6AVFXeKMoNy2QsTlZlzA+YkdnyIoLM9xLalycirqZ0EAHMTWL8d/8AWbl65ZuKgsKMiv8AtKcxJnkSRPxFRfTbpjisSzWnuAWgdURSgaObSSx15Ex4V3s9uhWxL5QStsFcwmNWoO6A8NuW8YtxhCpbckz+8hiPWtq6MC1atWrIdQyoqhZEwoA2rGMfxIG4YEEpcMjTlt5VoeK4IP0PCYzqQcSepLNnKMMwWdYI3gageY3oNMtACs+9o/RxLqTBjMXMDUGBP+ExPgT41d8BitAje9Hn6GmfSzBO+HY2yA6gntCcwg6eFBi2G4DYUG5AMCYfw79ge7aPE0hiekAdcuYIAIAc5hPcIE93Pu7qrTcRvIzKHdZJlZ0/y7H4irhwXD2bdvrcQ1rNBjNaCk+qifMa0FY4nxe8CBdUERElBBH7wbv5iNRULbudoGY8fztT3pHjVu3SUDQNNWkfAch4a1GAToN6CTu4gAQwkidZ0pizSaNjxFxh/Sm4agtnCuD2r1lSxIaNwe6ORoKedHrZFvUyJkEdxgiuoLX0xOtr/F84qO4SDcxFuNAiH5MtPumTdu1/KfrTfovbJvkwdE+pH4UFnxBMab67fymllPbE7wv0NCnvfGlHQZifL6tQOzfAo1vESRE86ZX21FHw51B0oFMTw2xdab1i1cI1Be2rH1IrPfa1wuwtq1cs2LaObhz3EXLoAYBC6STG45VpHWDWqh7Q+JpbwjoBLXTkHlux+AHqRQZArED50jhrWY67bmjX30A+NGLwsDc/Id9AGKuyYGwrWPZD0osJhjh7lxLbq7MA7BQytBkFjBjXTwrH2bSBt+daG0JOuoFB6PxfTzCrmFnNiGG4sDrInSWcdhB4lu/upPFYrFXgCnU2Y/ZYm6xHjlyhT61WvY/hQHdJMKilwPdLtIExvAzCPHyrRcacPYQ3LhW2ijVi2UD5/KgrNjhZnPiX61u4mFH+EaetVnp50jSxFvQ3DqE5AHYt4dy8/Ldl0t9p+aUwC5F2691lz/dqfd8zr4CsvvOzsWYkkmSzEkknmSdzQKXbjMSzEkkySdZJ3+ZoqsBPaYeXPzorPoB86BhFBoHsy6PDGYsOyM1i3JYn3SRGW34k7kd3mK2zitnrBlG6kEDlpWR9APaTbw2Ft4RrRDBiFuKodTnYmWXOpB1iQTWuWrxzK5jKwAaBAH7pOvw9KCQweFiCd6d3kkR31yjnSi7UGN9L+hKo1y6BOsxBJCneAO7f1qEwOBuXMNdti2SAuh1yx4kEGdzvW8Yq2pEsJjwE1A8cwqvYcdWFDKQZAzER3rsPzpQeXiJPxpzhMQLTZhBImJG38UH40pespmuBmywTB79Y5CZ+NBctWlViHDsYyjKRlHmedA/tcGW+vWi5kmSwImDz1naoa9aCkiZAPLnTvh2KbI9vke18RsPKYpniLZUlW3G/pQS6X79lEkhFZFdAYJKH3WGnOuqx8d4UjJgc5gnCWFkfySB6zXUEz0xufrkHcn3ND0UeblzwVPmW/CmXSy6DiYn3VUH4yY+Yp50RPbunwT/yoLbY3pd9/T701ssMwHfJj0pbD4tHYhWEgiQNTpPLz+lAe7aPdQZSAdKnbKAiYpHE4bQwBtQQ4fU1mPtNxubEJa5W0k+dwz9APWtQOAZhIMabVh/S++Ti8RJ1zlf8gC/aghFOZvP6D+lGvfM7+A5CjYde18DQETmNAh3/ACp/gLALIrGAdWJ5Kv8AWKQS0Bq2w+usCgbM5J28KDSuG9N8Jw/DxhlN/FXFXrGkrbUiSFnnGY6LvzNUrj3SDEY18+JuFo91Boi/yrsPPfxqLVAN6FzodaBJiJnlRC07Cugf70CmNhQKWrXfpQ37cDeaMjHn+P1o2nj5UCNi6UZXU9oEEeY1HmK9I9GcVbxmER8z9peQyQeZBHj9681MK0LoR7R/0Sx1F22XVZ6srGkyYIPKef5Ab9gr0KFO40M+FLG9WZ8J6b2sQA3XrbY7IGBI8CGAJ+Aq34HEswB38dqCZuPOlMeItIy+GtGNyqn0z6W2sGO127pHYtg6nxb91fH0oKR7Q+jdhLRvK5R12UwQTOw5iazFLh11jc+E90VJcf45dxVwveae5Roq+AH39ajPnQWjobhVuJi3uMgKWpTMdcysrQB/FASe8jTWoXjIm4XE5SY1gHMFUtpuPeHrT7gF5VN8ZgQ1kAHXVusstGomYB9KjeJ/21ye/wC1BqPR7C9ecOzCVtYbDeRbqxA9a6p7ojhkt4e2i8lB156fkV1BQ+Lh+vfrCC/ZzEbSFWYqX6MZ8t8ost2IB2O++o5GmHFsKzXGuMMuY66zDbRtTzo/j0si6LhIJbTQnZRpp50EvwjEFr6qCXSMxY/st24UaDQrr/vUz0Us5bt45TDBWJJnts1yVGugChT8ap/BuPpavAXRkVoNs7s0AoRlG2oPOpzhvStLYe7o1pnChhJOYLqpUAkRlJnaDvQX9TRiKhbXGLp2sH1j60q3Eb8H/lj/AJ1oD4vFKkg+nhXnbjj5sTiD33bh/wC9q1vpB0uFgjr8LcXvLGAe7K3un1rJeK3luX71xBlV3ZgDyDGYoI8tqD4RR7agCTRbwFCikiTtyFAQuWNC+nPXyrkG/Kh6v/c0Cec70BJNGIoM9AXq+80ZbY765j3+lAqUBiB3mjKKEACky00A3lpKjZqCgPbWT+NbD7Lek5awbFw9q2OyT+0vL4jaPKseGnmaleGcau2LbW7UAsZz7kaRoNp218KDY+mvTMYK0Ftw2IcSqnUIP32H0HOsWxd+5ddrt1iWYyzEySfzypI4lmLM5LMx7TEkknbWd6Sd/j9qDncDbT5mkCaMBRinrQKcPxr2bi3LZGZTzAIPeCp0INLvct3Fu3bjRdzKRbCmCD7xD8o7vryadXQvbjT0oN34OMqqO4D6CuqldDuOnFD9HvXGS72WS4CFLhCCUP8AFA+InuM9QJ9cUXJdbO6u4I2AykgELvqACZnunlSmF4Y9y3cuIw0ZuyecBee3fUZfu5rzlgAS7SJmDJkTzqX4JfdMLcZFDA3WDkkAKmoZ9+UCgrvEOJ3bdy2uSBCoQQCSyMTKmNpYVO9EuDYpP+XV+qm51hvDtAjq8pQIQJkHcmn/AAu/mxFw5AyoGNptCGkctY3txTq1xiMS5Crcw4AA0gyFXWD3NIgxQXvBtcYTnSfBDHpmp1nu7EoTy7JX/wAjUHgL9oqrdVcWQCCFbY85QkipbA5bozWru3NWD/6poHtmWGW4gHePeU/LUeYrMPar0QsYe2MTh0CZnyui6J2gSGA2XURpA1rWMNmjt5SRzEie7Tl61X+nPDxfw12yASWtkgH95YZPmKDznc3kgwPzvXFyfAU4FkbiAAYJ7p2k8tqTNsZoBk+dAio7vWiFjNWDh/RzF3R+qwl5gdj1bqNiPeaBznepvC+yviN3e3bt/wB5dUH/ALM1BRHaaLNaPifY5jlQsHw7sATkV3k+ALIBPnHnWeXLRBIIIK6EHQgjQiDsZ5UBKMLkcqADXWjFBQEd5osVxFdNBwpRBAk+lGxVhkbIwhgBI5gsA0Hx1AohXlyFAa0us04VKJbWgv3IBFAXExIg+nfRDy/PjSeWlgsDx/OlACDWKUjkN6GwkU5S2AJaQTsPCgSuWdNqb5pinmam2IHMUBsNcNtldSQykEHuIMj7V1JI/KuoLCx858aVs4h0w2IKNE3lUAkkEMFzDLtBmmlxqQtYlz+rnstctkiB7xKiZidlFBK28c6HG5oFy2iqjJoE6svopOoBMelT2PxwjOykvnFt2UmGyorZsp235H4VUcYTmx7fxuPW4QKn8fiRlcf/AGL3/YtoD6mgkOF9NHwze4zptB0I8j3eBq7dHukmExuqx1oH8twDz3jyMViXE+JFxG3734U0wuKa26vbYq6mQwJBB+FB6fOJW2skkxsOZ8NKZdaYJaAd/mdKovR7pvZvIOtfqrggZSZBPepP0qY49xVkwxuoCSIIGoBj7UFu4DwXDWrRCWLbF2ZnYgMSWJO7CYHdsKlbGEW2D1dpE/lVQfkKqXQ/2i4fGAIqdVfiTaJGveUYABh6Hwq0f8WBnw8DQBdtvPvUNrDDc60jiMfJ5+mlEsYwE6RPdNBOWwOQArJvbF7P8+bHYZe0BOIRd2A/91f4gPe7xruDOn2MTUkrAig8Y3LUbaUBNaj7XegH6I5xWGX/AJa4e2o/9p2PL/42J07jpsRWW3FoEiaG28EEbgyPhtRmHKioO+gO1xmYsSSxJJJ3JOpJo1sczXWRr6/SjZpNBwukUXLz50JFCBQGwygHM2oHL6Uotkt2jtSYMcvhTnr/AIf0oEiNQB6UbJB1OtJdZrv8aUNvSgF17qIw0oZ7zRWoE1Surp1rqCVuaaEEEbjQa02wbDrbYHO9a/1Ul+mpEJnJ8gfOihmmUS4J5wfsKB/g+299f3yx3A06yY18JPw8anuOuUsoyG31j3sSc5e2vZLLqoduemu4iq9g7N+Rl7H8RiRvqOfOk+KYS+mt0syjQNmLqB3a+75GKBne3Ox7yNp5/CaCgiuFAuvzqfudM8QbBssZ0jNAkjx5VW5oC1Ae3dKkFSVYEEEEggjmCNQa0Toz7S2WLeNGZdQLyiGHdnUaMJ5gT4Hes5eksxoPSNg9YiNbdSrCVINtkaRMyJPLl6UFzCYheUjnB28oWsI6N9J8RgnLWWGU+9bYZkbxI5HxBBrYuiXtHwuLy27qixe5BjKMT+63f4GPjQTSY64JB5d5M+caSKdYDj7LHZLCYlVZv9qekSeyQT4DaaIHe3qDoTEMANfAyNfwoJb9JtX7bW7qyjAq6upgg6EEEbV579pnQVuHXc9uWwtw/q3OpU79U55nuPMeINahY4/jsOAMTg7l5VEddhyr5o59WO0CRuIFS2B6X4HFHqSQHPvWbyFG+Nu4NR60Hl1zXKtemeJ+zbhl8z+jKh/+JjaB/wAKEL8qqHSL2N2tWwl1rZ5W7nbX/N7wHnmoMYAGsz4UepDjvAr+EudXiLZQn3TurDvVtiPmOYFR9wGgDPQNcoAs0dV76ApM0Baj5Z2oGWgIrU4W9TUGlLaTQKtd8BSZYGjZR8aI/wCfjQBOtBQmgoL9dwLL/wD0YceWYU2u4EnQ4mz8M5+1VIY1cxLD4Ub/AIiskhd96CyWOHKpk4iz8Rc/CrJgMYo7HX2CYOgW4ZHiAJrNTcN1lVRLHQagfMwKl+KcAxWGtLiGt5EkJmV1YgsCNcp0B1HxigsHGuDYAls+IsWbgEwguoZOv9mRHyFUK9bysVzBgDGZdQfETFOcbxm/dRbd26zqplQY0O0zuTHfNMTQGmhii1xNAsu3hRGXSgz6RRQ1AERRpoSRRCaDVujnTBrOGt3LRe4qALessxd7cadYjblDvlMkTodIq8JxHCcVw2RmJBIIZGKsjjVXBGoI8awfo1xk4W+tzddnHep0JHj3VqR6K2MWBi+G3xh7pggJ/Zt35lHutO/zE0BU6Q47hV9MPiV/SrTT1N1Oy7KNdjozDmCQddzVvwnSDB4oZMR1RnTqsRbysG7st0anfb4VnvTO9xQYN7OMwiOilWXEWnJykHRwBJ8DoNDUf0I6c3+tt2LsXQwyLJUE6dkNmOUnSBJHLmSSG6YK3ZWAiqo7hp8qd3omKrvC79thmFsKpkMAuUqy6QQPHSRUnaviZFBXPaq1teHuHVWZmRbYYAw5MyJ5hQawDEqs9kaefzrRfa/0j63E28Op7Nj3/wC8eJ9FgeZNZ/izoNPSgaFI3roHKj3NvzzpPLQHbyohNEZiKHPPdQJRR0ohNAxoF9KBtaTBoSYoArqEOdx+e+uoGzGi0Yg0ISgNZuZSCNwZ9K0vpDxMXeDnXe5a+s/Y1mipUj/xF+pNgn9XmDRzkba92poI40ZdqUAoQaBMii0vXZR3CgbihIpU2a4p4UCQFGKaUsBRDQJVIcH4tew7ZrFxkPODofNTofjTFqECgv8Ag/aViWU2sQ1sowILZDInfQGD6VRsXlW4erYlQey0FT3gwdQfwpP6/nWgYCguHRHp/ewjEXP1ttozTuDtmB2nvneKuOK9qdjqXNpWF2OwrCBmOgJ1Igb71jYozLQPL15nZndiWYkknUkkySfMk0qtwMuXnGncfz41Hq1GHeN6B1hzR2tgAmgtIG1BIbeOU+FdfGoHwoEW0Gu51+FIBQadGCw9D9KTNvtR60DYrXE608FkGuvWfzHdQNAJo+WgVa5aAMkV1HauoEzb0BoKeYzZfjTG7zoBJoUekaMaBwaJJp5g/wCxveSf/olNm2oEs9KI9IijJQPFihJpBNx5ijDegLdPOiBwe6rD0J/62x5n/SasPto/6ix/dn60GeBa6rRwD/pcR8PpVcfegTAmupWz7p8x9GpTG/2j/nlQNwooQtAaE/n50BCkUaK4U4ve6KBJHg05U9oE6D89wpoaXT3RQddSGMHSjFpJPePtFc2w8hRbfumgXtNMeFEv3NaCxv8AAUk33oAfwokUZOdCNj8KABXUB+9dQ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data:image/jpeg;base64,/9j/4AAQSkZJRgABAQAAAQABAAD/2wCEAAkGBxQSEhUUEhQVFBUXGBgUFxgYGBwcFxwcHCAbGxgYIBwcHCgiGh8lHBwXITEhJSkrLi4uFx8zODMsNygtLiwBCgoKDg0OGxAQGy8lHyQsNywsLCw3MSwsLCwsNCwsLCwsLCw0LCwsLCwsLCwrLCwsLCwsLCwsLCwsLCwsLCwsLP/AABEIAKsAeQMBIgACEQEDEQH/xAAbAAABBQEBAAAAAAAAAAAAAAAFAQIDBAYAB//EAEgQAAEDAQQGBgYGBgkFAAAAAAECAxEABBIhMQUiMkFRcQYTYYGx8HKRobLB0SMzQlJUkhQWYnOC4RU0U2OTotLT8SRDg5TC/8QAGQEAAwEBAQAAAAAAAAAAAAAAAAECAwQF/8QAKBEAAgECBAYCAwEAAAAAAAAAAAECAxEEMTJRExQhM0FxErFh0fBS/9oADAMBAAIRAxEAPwDQE51DYtgchUVjtRVIKY1SRiST6yamsQ1RyGXKvI8HITRXRSOqhJPYfCaoWnSAStSbpMKKcVncY4UgbsX6Tz/OqTNqKwopRsgqMrOUE/A1Kes+6nImOsM4TI9Q9oNO1xE6hunzju85UxXnx4zlUa0uj7G8J2ic8J5TSraeGaI/iI+0UZH9oUfFjHAed3sy588MaUDzPf53VEpt7cEnEpi/jqwVYTuBE096zvJMEJzu7ZxMTx4UfFiJI8+TTgPM1Vh2QmE3iYAvKxMXoz4R665RdDZcKRdF37Sp1st/dSsBcrqEDSR+6PWr50Tsy5SDxSDGfEb+XtoTuCdx9dT6S7QMp2cKKiS0ptIQUiQYz7QJqaxbI5DwpLONQyAMDkZHOlsZ1RyFMCS0bKvRPhQLSH1rnpr8TRy0K1FYbjnvwoT/AEmvyVfPzFTKxMimlZGRI5GuKzxPDPdwq0dJr4nLirt7fMUh0k5xV/m4Tx4VFkSMsziJ+kBUOA48cxVldpYM6it8GZP2c9bh1n5hUQtzv7fqV531wtrp+/6l8qpMZIbSz/ZqAvHC9OqeGOBjDfUVofbKYSlSVAJxvTJ+1OPqPZThbHv7z1Lrv0x7+89S+35U3/dAK0q/a9vd4+2nFCzuWe486sC0vcF+pdL1z33VepVRYVip1Cvuq9Ro9YwQlIMjUT2caGKtLwElKgOJCgKu6NdK0knjw8zVRsio5lyKbTqW5VFFGyqSWyUi6kzn2786nsZ1RjuHgKhsRloSNxx3cxM1JYhq+o+wGqkNj7VsK9E+FUbHbXGbHaltLUhYUwApOeKiD7Kv2rYX6J8KEH+o2oftMe8aqj3UEdaB360238U9+YfKu/Wi2finvzfyoOKWvROkL/rRbPxL35qYrpNbPxT356F1JYLGp1xLSMVKMDxJ7hJoAvHpLbDlan57FmaRXSO2DE2p8c1GPCvQNEaGZZ1EpCikayt5Jz+NG12FsjFAIOYI+FMDx1zpNbN1qf8AznnUB6T2z8U9/iH516J0j6FsutLWykNuJBULuyqNxHbjjurygjDLzj8fCkBtuimln32LcHnnHAltsgLUTErxiau6GGornQXoL9Tb/wB0179GtD7CudcOJ7i9fswqai9FdHnyadFLHnyKwIKWjz9CnGcxh2GpLFsjkPCorHalrCgtu4QARrBWBmCYyOBke2pLFsjkPAVUhsktJ1FeirwNCD/UrV6THv0XtJ1FeifCg7piw2vmx71VR7qCOtGYJpQagvfHzypwV/Lz316J0j1GifRfSAZtBUqSerWEgDeIV4A0GU8Kn0TaAm0Nk4C9yxIIHiPVQB6Lo3pAykpCl6yzw+0d3fRF3pXZQSguYg3TCTAjCSco7aAtqs6HWr+qLwXejAKGIxzxzonabIw+cZ1pVJRtQdYAnI78jIOGVMApYdONLCoUVJTMuAHq9+AVkcq8TdF4k8ST3EzXpvSC3XLI8ogIEFpCRdIvLwEDPVxM9hrzG9h55UMDVdBh9Fb/AN0379GNDDUVzoP0GP0Vv/ct+/RjQ2wrn8K4MTrXowqakEIroHn/AIpDSx2VgQC9Bz1JlBb1lm6SZxMziBAq7Ytkch4CqOgVJ6pQSW9pX1Ygdhic8Ku2Iag5Dwq55sbzJbQNRWQ1SPZQRw/9Fav/AA+/Rq0bCvRV4UFX/UbZya9+il3EEdaMgo+fPmabe89uGFL/AMeHj8KVsZHP58K9I6SJSvV58+qoyaIOImqxYJMJxJgDvwFAHoHRJlNpCVLUptaUDVSSkkTgvtBiJ7KOaTZQ1ErUonBKSqSd0xPbnWLTbwLRZ2GrzSWylhTwP0igTC9UiAm8TEg1qtOaQstgJCUfpFqgbaiopwwKzuwxCQBuypgY3p1ZrrrRMXlN3ojEaxAJ4ggYZbNZwq5jz59tELZanH3VOuqvLUZPDDAADcAMByppbBzikAc6C/V2/wDco9+jGhzqHPOh/Q9lKW7fdP8A2UYfx85iiGh9hXOuHE616MKmovxXY+TS10isCAXohYhQ6nqhAVt3pmcewdu+rdh2R3eAqroFq60RJOsrEkK9owwy51ZsB1Byq55jeZO9sqj7pyzoKoTYrYMzdaP+cUafGqrLI+FDbCwtyzWpDQJWoMhIG8lwernuxopdxBHWjHMs71DkPO6R409DZVJCSUjMgGATgMYivRWuj9lsDfW2tSXHTiAcUz91Cft8z7KBaR6YvOyhpQYb2UhIlZ4YZJnsFekdJmXUwYggjMHAzWg0DZAwyq1rAvqPVWVKt6lYKdjgkTH86qaI0al61obechKzeJJlajmUYkmVRmflWg6XaPfU6XUNAssouNpBGCQNYlPP2JFAAr+k/wBEJKBedW2UAncFEG+RvOcdp4TWeWoqJKiVEkqJOJJOJJ4maYtcypRkkzzpFFR/5oA4I8ZpVOBOJ7IGdMfcgYVWYWAZOdAGv6GLJat+EDqW4nPbolobYVz+FD+hv1Vu4dS375ohofYVz88q4cTrXowqakEDTYpaW6eysSAXoD6pUhCdZWCdnLsUYq1YNgd26qnR9sJaUE3YvKOoq8Dlvk4xh3dtXLCNQd3hVTzY3mTPbKuR8Kq6B0kbO1aXElIIS2JUJCQpYSVQMTAMx2Vbe2Vcju7KD6PtTSUOtvNqcQ6EghK7pwM5xShJRmmxJpSTYM0u0sqdceUHXEgSub15KsUKRBACY3R65qDRNmQ+oha2WiBfvOKIvD7meHP5VoLO5YUAAWRwgGcX1HdhuxA4HDCahdbsC1XlWR0k7zaVfAV28xT3N+JHcuMWdgZWWyrUDgpLwMcM8qPM2xZQbyEpHp3vbzoTZ9OsIAAs7hAyvPlXtKZp56Q2cmTZl5zHXGOcBMcKfMU9w4kdyrpLoiHCpTCg2VgAoUNXAhWqRsyQJwPdWOesqkkpIxBKSBxEz3YH1GvQG+lLKRAsyv8AGP8ApoYu02JSio2JUk3if0hec8qTxFLf7Dix3MJapxwPnDzzqKztg558IreddYfwSv8A2V4b8MPMmmKNg/AE87Qvu3c6XMU9/sOLDcq9Cz9Fb/3Lfv0R0NsK50xq22Zpt5NnspaLyQhSi+peAM7KhHqqTQ2wrn8K5a04zmnHYxnJSl0L8UkU6ujnWYgRoFJSysFKUEKVISZjAZ6yoPmKvWEag7vAVU0TglaA0toGVi8q8VTmcyQcsDVuw7A7vCrnmN5krxhKjhkaH2pxpClI6tZgxN5AmN/1WG+iFo2FT91XgaHPWJTtoWlI+1wnPIYZmod/BLIv0lr+yX+dH+zV6x2DrTCWF/mST3wzq/xRWt0J0TQ1CnMVcJ8SM+QgelnRq12Mlottw2FAgxhmDlA3mJPCd9dNPCyfWTNI0n5Me30RUoA3bvEKWj2EIPhU/wCpqRAU40knIGSTj2FE7hlR5+xK/wCnvLbSGikgFUBRCVJ3jtTEdvZUukNHuLdvpWlISi6nCVSZKt28huDmLs1vy1PY04cQAvoSBjfbHNCgPa5UK+hShldVyUPAt/Gjzmh3VAJU8bsFChJxBvRPaJHO7BNRK0e8ClBfgZpVegjGAIkX5KsNwwm9GLeHp7Bw4mVt2gltSSyuBvlMc5DZA7yKEuvJSYU0obtpEYYYHqoPdXpuj9GOIcC1vKUkJIuyYvKMqPaJyG4QBlJXSegmngQRdUd6RhPaDgfHtFYzwv8AlkSpbHl4tyP7NX5kf7VE7PspIBAUm9BjioZhI4cKj6QdHV2cyBKcThiI3kfI4jtAJp9j2G/QHvLrktJNqRkrp2ZLBpZ7K6uvecaBgHQBT9JdU8dTW6yY7pPwovYtkd1BtBXfpLriF/R4hKLsDdJjHM0ZseyMt3hzrSpmVLMme2VeiRl2Vq+i+jwkF0jWWTEjEbieZOHJI4msqRge+t1oN4KYQUkxBHDI8POda4ZJy6lU11L8V0V1ec6HttpaatSwh9Todd6oLQ6qUdY2BgRim6Tdjgvdl3tmxorfoxxWkUvFHWsGzFiJEIXfvEkE5EFOIx1OVCNLWm3MsBTjig4u0obATdyK3IuqmIUjq8DERxmrdi03bVqjqjgw86AWVJC1JccS23eOyVJCT3yBBqnpPT1vSw2tLIWpXWqgWdwlN1AKAUkSlV+8n2ZzSAtIZ0n1TkqPWhhi5rJuqcuw+MN+ZEwLwBymmaTsFuUpgply6AVKIQFD6ZJjazDcyd8DfUTvSHSAfeQlgqSltxTX0K4UoNhSU3stvDMTEZ1Lb9O29AZuNX74JJSw4cOsaSkKEC6binCQY2JyBoA3U0lYuy6Vt7rzzaUXAA51SlsqSk3XEhMqIjFBVHHPdNHeitsees4XaElDl9xJBQUYBRCTCtxSAZ3zTuBft1kS6goUOR4HcRXnjrNwlERdF3vvKvR2AkgchXpZFee6VfC3VkfeUct0kA98T31y4pKyZnUKs0vnOmwadBriMTOaDcWovqW11d5A+ytKTG4XiR6qN2XZHd8KGaM0UtkOFa0qlBGF+R+ZRopZBqjkPAVc2m+hTzJV4A5DCiPR7TobdU0vZJGXICQN5AwI4AcDI9RrP24/SH+HwFSpuDuifk49T2TrRdvAhSYvSDIIzwjOspYOkz7uj120BpI6t9xDd1UjqyQkE39cEJMxGdZ3Q3SdxnAmUzjvHbI+II760GirZYlNLaCLiHL6VISVKTC8V3UjWQk74SBnXfTxEJ/g2jUTInOldo/o5drhorSllQSW1pTKoCxBclSdYXVgwSDwplp6YWhNktDwDF9p5DaRCsUqu7Td+8gycMcYyo2zomxOtFlFxbZShspDhOqgkoTtSACSY7amX0asykLQWQUuKSteKpUU7JJmcOFbLrkaAjSnSV9lqzrHV/Svhsy2sEIUARKL8pWMcD2YVXtHS21IasqnGUtqefcZWlSFglKSbq0pUoFMxvnjka0bugGFhN5ubrnXCVKm/AAVnuAA5CpdKWFhy4u0BJ6tV9JUqAlXHMCaAMlZ+mdoVZLG8pLV599bLgCFEABSgLovzOG+c8q0PQzTLlrs3WuhIV1jiISCBCTAwJJnvqg61o5tttASkoaUXGwlRuBRzN8m7MzvzoC70jQyjqrIgNolSoBJxOZKjjzCY9Ksp1oQzZMppGq6UaeSygpSdY4GDMdgx2iPUDJ3A5Jh0qCVHMpB9qoHICAOwUAefUtUqPyHdRuxbCPQG7tVXDOs6jOdz+TJ5pKWuvcqzGMf2FeifA1HZBgO7wE1MUyCO6oLGdRPIU/AFiof0cbyecJnDD7vZU6vnSLpCK5sw4n1J/0039FTIx9YT/pqyflTYoAYQSIKlntMZ+rlT2nSnJSuRj4Ca5eBHbPwqJwxPog9+NO7QFhdsUcCoxh45YzvqJGBm8objl8u7vFcrP100H/69hgeyhybA5TQOJJJ4kCeHDv50vUDj7vyqSPhTkUgGdSPDh8vMUqU8/OVOG/zxpDvpgKDXXeVNNJS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data:image/jpeg;base64,/9j/4AAQSkZJRgABAQAAAQABAAD/2wCEAAkGBxQSEhUUEhQVFBUXGBgUFxgYGBwcFxwcHCAbGxgYIBwcHCgiGh8lHBwXITEhJSkrLi4uFx8zODMsNygtLiwBCgoKDg0OGxAQGy8lHyQsNywsLCw3MSwsLCwsNCwsLCwsLCw0LCwsLCwsLCwrLCwsLCwsLCwsLCwsLCwsLCwsLP/AABEIAKsAeQMBIgACEQEDEQH/xAAbAAABBQEBAAAAAAAAAAAAAAAFAQIDBAYAB//EAEgQAAEDAQQGBgYGBgkFAAAAAAECAxEABBIhMQUiMkFRcQYTYYGx8HKRobLB0SMzQlJUkhQWYnOC4RU0U2OTotLT8SRDg5TC/8QAGQEAAwEBAQAAAAAAAAAAAAAAAAECAwQF/8QAKBEAAgECBAYCAwEAAAAAAAAAAAECAxEEMTJRExQhM0FxErFh0fBS/9oADAMBAAIRAxEAPwDQE51DYtgchUVjtRVIKY1SRiST6yamsQ1RyGXKvI8HITRXRSOqhJPYfCaoWnSAStSbpMKKcVncY4UgbsX6Tz/OqTNqKwopRsgqMrOUE/A1Kes+6nImOsM4TI9Q9oNO1xE6hunzju85UxXnx4zlUa0uj7G8J2ic8J5TSraeGaI/iI+0UZH9oUfFjHAed3sy588MaUDzPf53VEpt7cEnEpi/jqwVYTuBE096zvJMEJzu7ZxMTx4UfFiJI8+TTgPM1Vh2QmE3iYAvKxMXoz4R665RdDZcKRdF37Sp1st/dSsBcrqEDSR+6PWr50Tsy5SDxSDGfEb+XtoTuCdx9dT6S7QMp2cKKiS0ptIQUiQYz7QJqaxbI5DwpLONQyAMDkZHOlsZ1RyFMCS0bKvRPhQLSH1rnpr8TRy0K1FYbjnvwoT/AEmvyVfPzFTKxMimlZGRI5GuKzxPDPdwq0dJr4nLirt7fMUh0k5xV/m4Tx4VFkSMsziJ+kBUOA48cxVldpYM6it8GZP2c9bh1n5hUQtzv7fqV531wtrp+/6l8qpMZIbSz/ZqAvHC9OqeGOBjDfUVofbKYSlSVAJxvTJ+1OPqPZThbHv7z1Lrv0x7+89S+35U3/dAK0q/a9vd4+2nFCzuWe486sC0vcF+pdL1z33VepVRYVip1Cvuq9Ro9YwQlIMjUT2caGKtLwElKgOJCgKu6NdK0knjw8zVRsio5lyKbTqW5VFFGyqSWyUi6kzn2786nsZ1RjuHgKhsRloSNxx3cxM1JYhq+o+wGqkNj7VsK9E+FUbHbXGbHaltLUhYUwApOeKiD7Kv2rYX6J8KEH+o2oftMe8aqj3UEdaB360238U9+YfKu/Wi2finvzfyoOKWvROkL/rRbPxL35qYrpNbPxT356F1JYLGp1xLSMVKMDxJ7hJoAvHpLbDlan57FmaRXSO2DE2p8c1GPCvQNEaGZZ1EpCikayt5Jz+NG12FsjFAIOYI+FMDx1zpNbN1qf8AznnUB6T2z8U9/iH516J0j6FsutLWykNuJBULuyqNxHbjjurygjDLzj8fCkBtuimln32LcHnnHAltsgLUTErxiau6GGornQXoL9Tb/wB0179GtD7CudcOJ7i9fswqai9FdHnyadFLHnyKwIKWjz9CnGcxh2GpLFsjkPCorHalrCgtu4QARrBWBmCYyOBke2pLFsjkPAVUhsktJ1FeirwNCD/UrV6THv0XtJ1FeifCg7piw2vmx71VR7qCOtGYJpQagvfHzypwV/Lz316J0j1GifRfSAZtBUqSerWEgDeIV4A0GU8Kn0TaAm0Nk4C9yxIIHiPVQB6Lo3pAykpCl6yzw+0d3fRF3pXZQSguYg3TCTAjCSco7aAtqs6HWr+qLwXejAKGIxzxzonabIw+cZ1pVJRtQdYAnI78jIOGVMApYdONLCoUVJTMuAHq9+AVkcq8TdF4k8ST3EzXpvSC3XLI8ogIEFpCRdIvLwEDPVxM9hrzG9h55UMDVdBh9Fb/AN0379GNDDUVzoP0GP0Vv/ct+/RjQ2wrn8K4MTrXowqakEIroHn/AIpDSx2VgQC9Bz1JlBb1lm6SZxMziBAq7Ytkch4CqOgVJ6pQSW9pX1Ygdhic8Ku2Iag5Dwq55sbzJbQNRWQ1SPZQRw/9Fav/AA+/Rq0bCvRV4UFX/UbZya9+il3EEdaMgo+fPmabe89uGFL/AMeHj8KVsZHP58K9I6SJSvV58+qoyaIOImqxYJMJxJgDvwFAHoHRJlNpCVLUptaUDVSSkkTgvtBiJ7KOaTZQ1ErUonBKSqSd0xPbnWLTbwLRZ2GrzSWylhTwP0igTC9UiAm8TEg1qtOaQstgJCUfpFqgbaiopwwKzuwxCQBuypgY3p1ZrrrRMXlN3ojEaxAJ4ggYZbNZwq5jz59tELZanH3VOuqvLUZPDDAADcAMByppbBzikAc6C/V2/wDco9+jGhzqHPOh/Q9lKW7fdP8A2UYfx85iiGh9hXOuHE616MKmovxXY+TS10isCAXohYhQ6nqhAVt3pmcewdu+rdh2R3eAqroFq60RJOsrEkK9owwy51ZsB1Byq55jeZO9sqj7pyzoKoTYrYMzdaP+cUafGqrLI+FDbCwtyzWpDQJWoMhIG8lwernuxopdxBHWjHMs71DkPO6R409DZVJCSUjMgGATgMYivRWuj9lsDfW2tSXHTiAcUz91Cft8z7KBaR6YvOyhpQYb2UhIlZ4YZJnsFekdJmXUwYggjMHAzWg0DZAwyq1rAvqPVWVKt6lYKdjgkTH86qaI0al61obechKzeJJlajmUYkmVRmflWg6XaPfU6XUNAssouNpBGCQNYlPP2JFAAr+k/wBEJKBedW2UAncFEG+RvOcdp4TWeWoqJKiVEkqJOJJOJJ4maYtcypRkkzzpFFR/5oA4I8ZpVOBOJ7IGdMfcgYVWYWAZOdAGv6GLJat+EDqW4nPbolobYVz+FD+hv1Vu4dS375ohofYVz88q4cTrXowqakEDTYpaW6eysSAXoD6pUhCdZWCdnLsUYq1YNgd26qnR9sJaUE3YvKOoq8Dlvk4xh3dtXLCNQd3hVTzY3mTPbKuR8Kq6B0kbO1aXElIIS2JUJCQpYSVQMTAMx2Vbe2Vcju7KD6PtTSUOtvNqcQ6EghK7pwM5xShJRmmxJpSTYM0u0sqdceUHXEgSub15KsUKRBACY3R65qDRNmQ+oha2WiBfvOKIvD7meHP5VoLO5YUAAWRwgGcX1HdhuxA4HDCahdbsC1XlWR0k7zaVfAV28xT3N+JHcuMWdgZWWyrUDgpLwMcM8qPM2xZQbyEpHp3vbzoTZ9OsIAAs7hAyvPlXtKZp56Q2cmTZl5zHXGOcBMcKfMU9w4kdyrpLoiHCpTCg2VgAoUNXAhWqRsyQJwPdWOesqkkpIxBKSBxEz3YH1GvQG+lLKRAsyv8AGP8ApoYu02JSio2JUk3if0hec8qTxFLf7Dix3MJapxwPnDzzqKztg558IreddYfwSv8A2V4b8MPMmmKNg/AE87Qvu3c6XMU9/sOLDcq9Cz9Fb/3Lfv0R0NsK50xq22Zpt5NnspaLyQhSi+peAM7KhHqqTQ2wrn8K5a04zmnHYxnJSl0L8UkU6ujnWYgRoFJSysFKUEKVISZjAZ6yoPmKvWEag7vAVU0TglaA0toGVi8q8VTmcyQcsDVuw7A7vCrnmN5krxhKjhkaH2pxpClI6tZgxN5AmN/1WG+iFo2FT91XgaHPWJTtoWlI+1wnPIYZmod/BLIv0lr+yX+dH+zV6x2DrTCWF/mST3wzq/xRWt0J0TQ1CnMVcJ8SM+QgelnRq12Mlottw2FAgxhmDlA3mJPCd9dNPCyfWTNI0n5Me30RUoA3bvEKWj2EIPhU/wCpqRAU40knIGSTj2FE7hlR5+xK/wCnvLbSGikgFUBRCVJ3jtTEdvZUukNHuLdvpWlISi6nCVSZKt28huDmLs1vy1PY04cQAvoSBjfbHNCgPa5UK+hShldVyUPAt/Gjzmh3VAJU8bsFChJxBvRPaJHO7BNRK0e8ClBfgZpVegjGAIkX5KsNwwm9GLeHp7Bw4mVt2gltSSyuBvlMc5DZA7yKEuvJSYU0obtpEYYYHqoPdXpuj9GOIcC1vKUkJIuyYvKMqPaJyG4QBlJXSegmngQRdUd6RhPaDgfHtFYzwv8AlkSpbHl4tyP7NX5kf7VE7PspIBAUm9BjioZhI4cKj6QdHV2cyBKcThiI3kfI4jtAJp9j2G/QHvLrktJNqRkrp2ZLBpZ7K6uvecaBgHQBT9JdU8dTW6yY7pPwovYtkd1BtBXfpLriF/R4hKLsDdJjHM0ZseyMt3hzrSpmVLMme2VeiRl2Vq+i+jwkF0jWWTEjEbieZOHJI4msqRge+t1oN4KYQUkxBHDI8POda4ZJy6lU11L8V0V1ec6HttpaatSwh9Todd6oLQ6qUdY2BgRim6Tdjgvdl3tmxorfoxxWkUvFHWsGzFiJEIXfvEkE5EFOIx1OVCNLWm3MsBTjig4u0obATdyK3IuqmIUjq8DERxmrdi03bVqjqjgw86AWVJC1JccS23eOyVJCT3yBBqnpPT1vSw2tLIWpXWqgWdwlN1AKAUkSlV+8n2ZzSAtIZ0n1TkqPWhhi5rJuqcuw+MN+ZEwLwBymmaTsFuUpgply6AVKIQFD6ZJjazDcyd8DfUTvSHSAfeQlgqSltxTX0K4UoNhSU3stvDMTEZ1Lb9O29AZuNX74JJSw4cOsaSkKEC6binCQY2JyBoA3U0lYuy6Vt7rzzaUXAA51SlsqSk3XEhMqIjFBVHHPdNHeitsees4XaElDl9xJBQUYBRCTCtxSAZ3zTuBft1kS6goUOR4HcRXnjrNwlERdF3vvKvR2AkgchXpZFee6VfC3VkfeUct0kA98T31y4pKyZnUKs0vnOmwadBriMTOaDcWovqW11d5A+ytKTG4XiR6qN2XZHd8KGaM0UtkOFa0qlBGF+R+ZRopZBqjkPAVc2m+hTzJV4A5DCiPR7TobdU0vZJGXICQN5AwI4AcDI9RrP24/SH+HwFSpuDuifk49T2TrRdvAhSYvSDIIzwjOspYOkz7uj120BpI6t9xDd1UjqyQkE39cEJMxGdZ3Q3SdxnAmUzjvHbI+II760GirZYlNLaCLiHL6VISVKTC8V3UjWQk74SBnXfTxEJ/g2jUTInOldo/o5drhorSllQSW1pTKoCxBclSdYXVgwSDwplp6YWhNktDwDF9p5DaRCsUqu7Td+8gycMcYyo2zomxOtFlFxbZShspDhOqgkoTtSACSY7amX0asykLQWQUuKSteKpUU7JJmcOFbLrkaAjSnSV9lqzrHV/Svhsy2sEIUARKL8pWMcD2YVXtHS21IasqnGUtqefcZWlSFglKSbq0pUoFMxvnjka0bugGFhN5ubrnXCVKm/AAVnuAA5CpdKWFhy4u0BJ6tV9JUqAlXHMCaAMlZ+mdoVZLG8pLV599bLgCFEABSgLovzOG+c8q0PQzTLlrs3WuhIV1jiISCBCTAwJJnvqg61o5tttASkoaUXGwlRuBRzN8m7MzvzoC70jQyjqrIgNolSoBJxOZKjjzCY9Ksp1oQzZMppGq6UaeSygpSdY4GDMdgx2iPUDJ3A5Jh0qCVHMpB9qoHICAOwUAefUtUqPyHdRuxbCPQG7tVXDOs6jOdz+TJ5pKWuvcqzGMf2FeifA1HZBgO7wE1MUyCO6oLGdRPIU/AFiof0cbyecJnDD7vZU6vnSLpCK5sw4n1J/0039FTIx9YT/pqyflTYoAYQSIKlntMZ+rlT2nSnJSuRj4Ca5eBHbPwqJwxPog9+NO7QFhdsUcCoxh45YzvqJGBm8objl8u7vFcrP100H/69hgeyhybA5TQOJJJ4kCeHDv50vUDj7vyqSPhTkUgGdSPDh8vMUqU8/OVOG/zxpDvpgKDXXeVNNJSA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3" y="1844824"/>
            <a:ext cx="1752600" cy="2609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11280" cy="763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65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196752"/>
            <a:ext cx="8147248" cy="4929411"/>
          </a:xfrm>
        </p:spPr>
        <p:txBody>
          <a:bodyPr/>
          <a:lstStyle/>
          <a:p>
            <a:pPr marL="0" lvl="0" indent="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altLang="ru-RU" sz="2800" b="1" kern="0" dirty="0">
                <a:solidFill>
                  <a:srgbClr val="663300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Ценные результаты в области собаководства дали исследования профессора Л.В. Крушинского. Собаки уничтожали танки противника во время боя, выносили с фронта раненых...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24944"/>
            <a:ext cx="2592288" cy="2733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292" y="260648"/>
            <a:ext cx="881993" cy="1044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614"/>
            <a:ext cx="611280" cy="763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19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260648"/>
            <a:ext cx="7632848" cy="6264696"/>
          </a:xfrm>
        </p:spPr>
        <p:txBody>
          <a:bodyPr/>
          <a:lstStyle/>
          <a:p>
            <a:pPr marL="0" lvl="0" indent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altLang="ru-RU" sz="2800" b="1" dirty="0">
                <a:solidFill>
                  <a:srgbClr val="004A4A"/>
                </a:solidFill>
                <a:latin typeface="Times New Roman" panose="02020603050405020304" pitchFamily="18" charset="0"/>
                <a:ea typeface="MS Gothic" charset="-128"/>
                <a:cs typeface="Times New Roman" panose="02020603050405020304" pitchFamily="18" charset="0"/>
              </a:rPr>
              <a:t>На кафедре физиологии животных, например, с конца 1940 года велись экспериментальные работы по выяснению изменений, наступающих в организме животных и человека при травматическом шоке.</a:t>
            </a:r>
          </a:p>
          <a:p>
            <a:pPr marL="0" lvl="0" indent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altLang="ru-RU" sz="2800" b="1" dirty="0">
                <a:solidFill>
                  <a:srgbClr val="355E00"/>
                </a:solidFill>
                <a:latin typeface="Times New Roman" panose="02020603050405020304" pitchFamily="18" charset="0"/>
                <a:ea typeface="MS Gothic" charset="-128"/>
                <a:cs typeface="Times New Roman" panose="02020603050405020304" pitchFamily="18" charset="0"/>
              </a:rPr>
              <a:t>Целью этих работ было найти химические средства, предупреждающие последствия шока.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33056"/>
            <a:ext cx="2016224" cy="1873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11280" cy="763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04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94</TotalTime>
  <Words>501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Биологи во время Великой Отечественной войны </vt:lpstr>
      <vt:lpstr>Презентация PowerPoint</vt:lpstr>
      <vt:lpstr>Презентация PowerPoint</vt:lpstr>
      <vt:lpstr>Наука и высшая школа, ее профессора, преподаватели, сотрудники и студенческая молодежь стояли перед лицом новых и сложных задач, серьезных трудностей и суровых испытаний. </vt:lpstr>
      <vt:lpstr>Презентация PowerPoint</vt:lpstr>
      <vt:lpstr>Презентация PowerPoint</vt:lpstr>
      <vt:lpstr>Таким эффективным средством борьбы с кровотечениями медицина до этого не располагала.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годы  войны  в связи с качественным ухудшением пищевого рациона и преобладанием углеводной пищи резко возросла  роль  витаминов, которые предотвращали возможные заболевания в армии и среди населения. </vt:lpstr>
      <vt:lpstr>Прежде всего возросли потребности в витамине С, предупреждающем цингу. Профессор В.А. Энгельгардт разработал способ получения витамина С из незрелого грецкого ореха. Был построен ряд заводов, изготавливающих витамин С из грецкого ореха. </vt:lpstr>
      <vt:lpstr>К великому сожалению, многих сотрудников университетов спасти не удалось.                                Голод, болезни и лишения вырвали из университетского коллектива многих талантливых ученых, видных представителей различных отраслей науки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</dc:creator>
  <cp:lastModifiedBy>Борис</cp:lastModifiedBy>
  <cp:revision>20</cp:revision>
  <dcterms:created xsi:type="dcterms:W3CDTF">2015-01-18T18:07:56Z</dcterms:created>
  <dcterms:modified xsi:type="dcterms:W3CDTF">2015-01-18T19:51:05Z</dcterms:modified>
</cp:coreProperties>
</file>