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20519985833579E-2"/>
          <c:y val="0.13534007413418728"/>
          <c:w val="0.57062146892655363"/>
          <c:h val="0.75428571428571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26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11.5</c:v>
                </c:pt>
                <c:pt idx="1">
                  <c:v>13.8</c:v>
                </c:pt>
                <c:pt idx="2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993366"/>
            </a:solidFill>
            <a:ln w="126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26.3</c:v>
                </c:pt>
                <c:pt idx="1">
                  <c:v>24.1</c:v>
                </c:pt>
                <c:pt idx="2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CC"/>
            </a:solidFill>
            <a:ln w="126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39.9</c:v>
                </c:pt>
                <c:pt idx="1">
                  <c:v>44.8</c:v>
                </c:pt>
                <c:pt idx="2">
                  <c:v>45.5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CCFFFF"/>
            </a:solidFill>
            <a:ln w="126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d\-mmm">
                  <c:v>17.8</c:v>
                </c:pt>
                <c:pt idx="1">
                  <c:v>13.8</c:v>
                </c:pt>
                <c:pt idx="2">
                  <c:v>9.1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660066"/>
            </a:solidFill>
            <a:ln w="126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4.5</c:v>
                </c:pt>
                <c:pt idx="1">
                  <c:v>3.4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368"/>
        <c:axId val="39232256"/>
      </c:barChart>
      <c:catAx>
        <c:axId val="392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9232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32256"/>
        <c:scaling>
          <c:orientation val="minMax"/>
        </c:scaling>
        <c:delete val="0"/>
        <c:axPos val="l"/>
        <c:majorGridlines>
          <c:spPr>
            <a:ln w="31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9226368"/>
        <c:crosses val="autoZero"/>
        <c:crossBetween val="between"/>
      </c:valAx>
      <c:spPr>
        <a:solidFill>
          <a:srgbClr val="C0C0C0"/>
        </a:solidFill>
        <a:ln w="1266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201362306606305"/>
          <c:y val="0.33770798148838638"/>
          <c:w val="0.31073446327683618"/>
          <c:h val="0.41714285714285715"/>
        </c:manualLayout>
      </c:layout>
      <c:overlay val="0"/>
      <c:spPr>
        <a:noFill/>
        <a:ln w="3166">
          <a:solidFill>
            <a:srgbClr val="000000"/>
          </a:solidFill>
          <a:prstDash val="solid"/>
        </a:ln>
      </c:spPr>
      <c:txPr>
        <a:bodyPr/>
        <a:lstStyle/>
        <a:p>
          <a:pPr>
            <a:defRPr sz="1396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9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Диагностика отношения </a:t>
            </a:r>
            <a:r>
              <a:rPr lang="ru-RU" dirty="0" smtClean="0"/>
              <a:t>детей </a:t>
            </a:r>
            <a:r>
              <a:rPr lang="ru-RU" dirty="0"/>
              <a:t>к ЗОЖ за 2009 и 2012гг.</a:t>
            </a:r>
          </a:p>
        </c:rich>
      </c:tx>
      <c:layout>
        <c:manualLayout>
          <c:xMode val="edge"/>
          <c:yMode val="edge"/>
          <c:x val="0.1464226289517471"/>
          <c:y val="1.876675603217158E-2"/>
        </c:manualLayout>
      </c:layout>
      <c:overlay val="0"/>
      <c:spPr>
        <a:noFill/>
        <a:ln w="253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916195213732488E-2"/>
          <c:y val="0.17856563741050691"/>
          <c:w val="0.47020202671065464"/>
          <c:h val="0.7520770636654711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66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высокий уровень</c:v>
                </c:pt>
                <c:pt idx="1">
                  <c:v>достаточный уровень</c:v>
                </c:pt>
                <c:pt idx="2">
                  <c:v>недостаточный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59.4</c:v>
                </c:pt>
                <c:pt idx="2">
                  <c:v>7.5</c:v>
                </c:pt>
                <c:pt idx="3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66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высокий уровень</c:v>
                </c:pt>
                <c:pt idx="1">
                  <c:v>достаточный уровень</c:v>
                </c:pt>
                <c:pt idx="2">
                  <c:v>недостаточный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</c:v>
                </c:pt>
                <c:pt idx="1">
                  <c:v>59.1</c:v>
                </c:pt>
                <c:pt idx="2">
                  <c:v>5.0999999999999996</c:v>
                </c:pt>
                <c:pt idx="3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FFCC"/>
            </a:solidFill>
            <a:ln w="1266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66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высокий уровень</c:v>
                </c:pt>
                <c:pt idx="1">
                  <c:v>достаточный уровень</c:v>
                </c:pt>
                <c:pt idx="2">
                  <c:v>недостаточный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rgbClr val="C0C0C0"/>
        </a:solidFill>
        <a:ln w="1266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056572379367717"/>
          <c:y val="0.29490616621983912"/>
          <c:w val="0.33277870216306155"/>
          <c:h val="0.63538873994638068"/>
        </c:manualLayout>
      </c:layout>
      <c:overlay val="0"/>
      <c:spPr>
        <a:noFill/>
        <a:ln w="3167">
          <a:solidFill>
            <a:srgbClr val="000000"/>
          </a:solidFill>
          <a:prstDash val="solid"/>
        </a:ln>
      </c:spPr>
      <c:txPr>
        <a:bodyPr/>
        <a:lstStyle/>
        <a:p>
          <a:pPr>
            <a:defRPr sz="151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52777777777781E-2"/>
          <c:y val="3.0274827155946933E-2"/>
          <c:w val="0.59925093632958804"/>
          <c:h val="0.74556213017751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9999FF"/>
            </a:solidFill>
            <a:ln w="126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47</c:v>
                </c:pt>
                <c:pt idx="1">
                  <c:v>48.1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rgbClr val="993366"/>
            </a:solidFill>
            <a:ln w="126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44.8</c:v>
                </c:pt>
                <c:pt idx="1">
                  <c:v>44.4</c:v>
                </c:pt>
                <c:pt idx="2">
                  <c:v>43.2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удовлетвори-тельно</c:v>
                </c:pt>
              </c:strCache>
            </c:strRef>
          </c:tx>
          <c:spPr>
            <a:solidFill>
              <a:srgbClr val="FFFFCC"/>
            </a:solidFill>
            <a:ln w="126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7.5</c:v>
                </c:pt>
                <c:pt idx="2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74528"/>
        <c:axId val="39176064"/>
      </c:barChart>
      <c:catAx>
        <c:axId val="3917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9176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76064"/>
        <c:scaling>
          <c:orientation val="minMax"/>
        </c:scaling>
        <c:delete val="0"/>
        <c:axPos val="l"/>
        <c:majorGridlines>
          <c:spPr>
            <a:ln w="31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9174528"/>
        <c:crosses val="autoZero"/>
        <c:crossBetween val="between"/>
      </c:valAx>
      <c:spPr>
        <a:solidFill>
          <a:srgbClr val="C0C0C0"/>
        </a:solidFill>
        <a:ln w="1266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973782771535576"/>
          <c:y val="0.21893491124260356"/>
          <c:w val="0.28277153558052437"/>
          <c:h val="0.47337278106508873"/>
        </c:manualLayout>
      </c:layout>
      <c:overlay val="0"/>
      <c:spPr>
        <a:noFill/>
        <a:ln w="3166">
          <a:solidFill>
            <a:srgbClr val="000000"/>
          </a:solidFill>
          <a:prstDash val="solid"/>
        </a:ln>
      </c:spPr>
      <c:txPr>
        <a:bodyPr/>
        <a:lstStyle/>
        <a:p>
          <a:pPr>
            <a:defRPr sz="135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6D1F-DEB0-4E2D-83CE-734CCCF962D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BC452-49DC-4B93-A623-A108FEF18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5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 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2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7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>
              <a:effectLst/>
              <a:latin typeface="Arial CYR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4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/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>
              <a:effectLst/>
              <a:latin typeface="Arial CYR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1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2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>
              <a:effectLst/>
              <a:latin typeface="Arial CYR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4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3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+mj-lt"/>
              <a:buNone/>
              <a:tabLst>
                <a:tab pos="31877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29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+mj-lt"/>
              <a:buNone/>
              <a:tabLst>
                <a:tab pos="31877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94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  <a:tabLst>
                <a:tab pos="31877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4800" algn="l"/>
              </a:tabLst>
            </a:pP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Из гистограммы видно, что количество детей, имеющих оценку «</a:t>
            </a: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удовлетворительно»,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за последние 3 года менее 10%, качество знаний – выше 90%. 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  <a:tabLst>
                <a:tab pos="31877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5.</a:t>
            </a:r>
            <a:r>
              <a:rPr lang="ru-RU" sz="1200" baseline="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Добиваюсь 100% присутствия детей на уроке. </a:t>
            </a: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8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78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91050" algn="l"/>
              </a:tabLst>
            </a:pPr>
            <a:r>
              <a:rPr lang="ru-RU" sz="1200" b="1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9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9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9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7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22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3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440502-454E-41CB-9BB7-0C3B41C4BA5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6C38B-F1C8-4BD9-91B6-DD1C5A1334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dirty="0" smtClean="0"/>
              <a:t>Автор: </a:t>
            </a:r>
          </a:p>
          <a:p>
            <a:r>
              <a:rPr lang="ru-RU" sz="1800" dirty="0" smtClean="0"/>
              <a:t>Учитель физкультуры 1 квалификационной категории</a:t>
            </a:r>
          </a:p>
          <a:p>
            <a:r>
              <a:rPr lang="ru-RU" sz="1800" dirty="0" smtClean="0"/>
              <a:t>Место работы:</a:t>
            </a:r>
          </a:p>
          <a:p>
            <a:r>
              <a:rPr lang="ru-RU" sz="1800" dirty="0" smtClean="0"/>
              <a:t>МБОУ «Булатниковская СОШ»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Сумкин</a:t>
            </a:r>
            <a:r>
              <a:rPr lang="ru-RU" dirty="0" smtClean="0"/>
              <a:t> Андрей Геннадьевич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1" y="1143000"/>
            <a:ext cx="3732887" cy="3127806"/>
          </a:xfrm>
        </p:spPr>
      </p:pic>
    </p:spTree>
    <p:extLst>
      <p:ext uri="{BB962C8B-B14F-4D97-AF65-F5344CB8AC3E}">
        <p14:creationId xmlns:p14="http://schemas.microsoft.com/office/powerpoint/2010/main" val="3169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Содержание учебной и воспитательной работы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5" y="1484783"/>
            <a:ext cx="3240000" cy="241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240000" cy="243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240000" cy="243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86" y="4144849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136904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Размечая станции, нужно учитывать, что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61123"/>
            <a:ext cx="434465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идти следует от простого к сложному;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81369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нужно чередовать работу одних мышечных групп с отдыхом других;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90129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после сложного и тяжелого упражнения давать более легкое, способствующее восстановлению сил, успокаивающее дыхание;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84984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для выполнения упражнений целесообразно использовать снаряды, находящиеся в зале, причем так, чтобы не передвигать их далеко;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53442"/>
            <a:ext cx="82809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комплексы упражнений составляются с учётом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физической подготовленности класса, полового состава класса, возраста.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02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«Круговую тренировку» можно планировать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3808" y="2996952"/>
            <a:ext cx="352839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 основной части урока</a:t>
            </a:r>
            <a:endParaRPr lang="ru-RU" sz="20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148064" y="4725144"/>
            <a:ext cx="352839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 заключительной части урока</a:t>
            </a:r>
            <a:endParaRPr lang="ru-RU" sz="2000" b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1268760"/>
            <a:ext cx="352839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подготовительной части урока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Круговая тренировка</a:t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3346704" cy="639762"/>
          </a:xfrm>
        </p:spPr>
        <p:txBody>
          <a:bodyPr/>
          <a:lstStyle/>
          <a:p>
            <a:r>
              <a:rPr lang="ru-RU" dirty="0" smtClean="0"/>
              <a:t>развитие физических качеств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3212976"/>
            <a:ext cx="3346704" cy="2743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силы</a:t>
            </a:r>
          </a:p>
          <a:p>
            <a:r>
              <a:rPr lang="ru-RU" sz="2400" dirty="0" smtClean="0"/>
              <a:t>быстроты</a:t>
            </a:r>
          </a:p>
          <a:p>
            <a:r>
              <a:rPr lang="ru-RU" sz="2400" dirty="0" smtClean="0"/>
              <a:t>выносливости</a:t>
            </a:r>
          </a:p>
          <a:p>
            <a:r>
              <a:rPr lang="ru-RU" sz="2400" dirty="0" smtClean="0"/>
              <a:t>гибкости</a:t>
            </a:r>
          </a:p>
          <a:p>
            <a:r>
              <a:rPr lang="ru-RU" sz="2400" dirty="0" smtClean="0"/>
              <a:t>ловкости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6056" y="1916832"/>
            <a:ext cx="3346704" cy="1071810"/>
          </a:xfrm>
        </p:spPr>
        <p:txBody>
          <a:bodyPr/>
          <a:lstStyle/>
          <a:p>
            <a:r>
              <a:rPr lang="ru-RU" dirty="0" smtClean="0"/>
              <a:t>совершенствование двигательных навыков на уроках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148064" y="3284984"/>
            <a:ext cx="3346704" cy="2743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лёгкой атлетики</a:t>
            </a:r>
          </a:p>
          <a:p>
            <a:r>
              <a:rPr lang="ru-RU" sz="2400" dirty="0" smtClean="0"/>
              <a:t>спортивных игр</a:t>
            </a:r>
          </a:p>
          <a:p>
            <a:r>
              <a:rPr lang="ru-RU" sz="2400" dirty="0" smtClean="0"/>
              <a:t>лыжной подготовки</a:t>
            </a:r>
          </a:p>
          <a:p>
            <a:r>
              <a:rPr lang="ru-RU" sz="2400" dirty="0" smtClean="0"/>
              <a:t>гимнастики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7744" y="141277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4168" y="141277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«круговой тренировки» на развитие силовых качеств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старшеклассников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1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165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68760"/>
            <a:ext cx="165600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16" y="1916832"/>
            <a:ext cx="1662359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36" y="3429000"/>
            <a:ext cx="165600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23" y="4939758"/>
            <a:ext cx="1076005" cy="156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62" y="5517232"/>
            <a:ext cx="165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54" y="4797151"/>
            <a:ext cx="165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" y="3140968"/>
            <a:ext cx="1656000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с вырезом 2"/>
          <p:cNvSpPr/>
          <p:nvPr/>
        </p:nvSpPr>
        <p:spPr>
          <a:xfrm rot="21130978">
            <a:off x="3134258" y="1676233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7915440">
            <a:off x="750007" y="2731778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979862">
            <a:off x="5679448" y="1736812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011931">
            <a:off x="2641454" y="5856740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9900414">
            <a:off x="5677132" y="6013045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3311505">
            <a:off x="7802459" y="3045992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7420820">
            <a:off x="7668342" y="4791746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4314332">
            <a:off x="558977" y="4442118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Комплекс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«круговой тренировки»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по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баскетболу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1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129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08" y="1454626"/>
            <a:ext cx="129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3" y="1954714"/>
            <a:ext cx="129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89" y="3573016"/>
            <a:ext cx="129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129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47" y="5770791"/>
            <a:ext cx="1296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2" y="5182965"/>
            <a:ext cx="129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0830"/>
            <a:ext cx="1296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право 11"/>
          <p:cNvSpPr/>
          <p:nvPr/>
        </p:nvSpPr>
        <p:spPr>
          <a:xfrm rot="20234018">
            <a:off x="3082639" y="1973278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705857">
            <a:off x="5640473" y="6124132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391590">
            <a:off x="7323523" y="4750139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947723">
            <a:off x="7217076" y="3115295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13052">
            <a:off x="5347676" y="1922614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333952">
            <a:off x="1411124" y="4794739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8337680">
            <a:off x="1565191" y="3177868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1490806">
            <a:off x="3217385" y="6156376"/>
            <a:ext cx="622367" cy="2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92904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640960" cy="1440160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 Анализ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тестирования позволяет мне “выравнивать” недостатки физической подготовленности школьников, подводя их к показателям зоны “высокого», «выше среднего»  и «среднего»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уровней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r">
              <a:buNone/>
            </a:pPr>
            <a:r>
              <a:rPr lang="ru-RU" sz="1800" i="1" dirty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Диаграмма №1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54710"/>
              </p:ext>
            </p:extLst>
          </p:nvPr>
        </p:nvGraphicFramePr>
        <p:xfrm>
          <a:off x="1619672" y="2420888"/>
          <a:ext cx="580109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3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511" y="40466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2. Такого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результата добиваюсь на основе взаимосвязи урочных форм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занятий,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домашних заданий, активного участия учащихся в спортивно массовых мероприятиях школы, а также в спортивно массовых мероприятиях с участием родителей и учителей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школы.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2" y="1697970"/>
            <a:ext cx="3060000" cy="2091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17" y="1697970"/>
            <a:ext cx="3060000" cy="2091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2" y="4077072"/>
            <a:ext cx="3060000" cy="229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06000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749" y="188640"/>
            <a:ext cx="87129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3.  Ведя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работу в таком направлении, стараюсь добиться укрепления здоровья детей, сформировать потребность систематически заниматься физической культурой и спортом, добиваться успехов и вести здоровый образ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жизни.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96809"/>
              </p:ext>
            </p:extLst>
          </p:nvPr>
        </p:nvGraphicFramePr>
        <p:xfrm>
          <a:off x="1635345" y="1822075"/>
          <a:ext cx="581977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32239" y="129784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/>
                <a:ea typeface="Times New Roman"/>
              </a:rPr>
              <a:t>Диаграмма №2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589240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2009г. – по внутреннему кругу;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2012г. – по внешнему кругу.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61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6228184" y="764704"/>
            <a:ext cx="1677293" cy="503237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i="1" dirty="0">
                <a:latin typeface="Times New Roman" pitchFamily="18" charset="0"/>
                <a:ea typeface="Times New Roman"/>
                <a:cs typeface="Times New Roman" pitchFamily="18" charset="0"/>
              </a:rPr>
              <a:t>Диаграмма  №3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907704" y="1052736"/>
            <a:ext cx="4320480" cy="72008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Качество знаний учащихся по физкультуре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(в процентах от общего количества детей)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44419"/>
              </p:ext>
            </p:extLst>
          </p:nvPr>
        </p:nvGraphicFramePr>
        <p:xfrm>
          <a:off x="1619672" y="1916833"/>
          <a:ext cx="590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1663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Добиваюсь 100% успеваемости и высокого уровня качества знаний по предмету</a:t>
            </a:r>
            <a:r>
              <a:rPr lang="ru-RU" i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0730"/>
            <a:ext cx="6678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18770" algn="l"/>
              </a:tabLs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5. Добиваюсь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100% присутствия детей на уроке.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4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78217" cy="439042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Применение  метода круговой тренировки на уроках физической культуры для развития физических качеств и совершенствования  двигательных навыков учащихся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04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5904656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Проведённый анализ результатов педагогической деятельности позволяет сделать вывод об эффективности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выбранного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мною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метода.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Уроки по круговой тренировке являются очень эффективными: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обеспечивают оптимальный уровень нагрузки, адекватный физическому состоянию учащегося, что способствует положительной динамике показателей физической подготовленности,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воспитывают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устойчивый интерес учащихся к уроку физической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культуры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решают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вопросы оздоровительной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направленности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помогают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привить интерес к физическим упражнениям, желание не только увлеченно заниматься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уроках физкультуры, но и во внеурочное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время, а также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вести здоровый образ жизни.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0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Актуальность проблемы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944" y="1340768"/>
            <a:ext cx="7272808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Факторы, влияющие на снижение качества физического воспитания в школе: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-  возрастание гиподинамии школьников, обусловленное дальнейшей интенсификацией их умственного труда, с одной стороны, и снижение двигательной активности – с другой;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 массовое падение интереса школьников к физической культуре в связи с появлением других, более сильных интересов;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 слабая материальная база школ.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1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346704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Противоречие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1412777"/>
            <a:ext cx="3528392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 между </a:t>
            </a:r>
            <a:r>
              <a:rPr lang="ru-RU" dirty="0"/>
              <a:t>заказом государства </a:t>
            </a:r>
            <a:r>
              <a:rPr lang="ru-RU" dirty="0" smtClean="0"/>
              <a:t>–  </a:t>
            </a:r>
            <a:r>
              <a:rPr lang="ru-RU" dirty="0"/>
              <a:t>воспитание  здорового поколения  - </a:t>
            </a:r>
            <a:r>
              <a:rPr lang="ru-RU" dirty="0" smtClean="0"/>
              <a:t>и  </a:t>
            </a:r>
            <a:r>
              <a:rPr lang="ru-RU" dirty="0"/>
              <a:t>реальным положением дел в </a:t>
            </a:r>
            <a:r>
              <a:rPr lang="ru-RU" dirty="0" smtClean="0"/>
              <a:t>школе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346704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Выход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292080" y="2348880"/>
            <a:ext cx="3312368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на уроках физической культуры и внеклассных занятиях создавать благоприятные условия для повышения мотивации учащихся к занятиям физической культурой и спортом через воспитание волевых качеств и формирование двигательных умений и </a:t>
            </a:r>
            <a:r>
              <a:rPr lang="ru-RU" dirty="0" smtClean="0"/>
              <a:t>навыков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741368"/>
            <a:ext cx="6512511" cy="147464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3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</a:rPr>
              <a:t>Цель работы</a:t>
            </a:r>
            <a:r>
              <a:rPr lang="ru-RU" sz="2400" b="0" dirty="0" smtClean="0"/>
              <a:t>: </a:t>
            </a:r>
            <a:r>
              <a:rPr lang="ru-RU" sz="2400" b="0" dirty="0" smtClean="0">
                <a:effectLst/>
              </a:rPr>
              <a:t>создание </a:t>
            </a:r>
            <a:r>
              <a:rPr lang="ru-RU" sz="2400" b="0" dirty="0">
                <a:effectLst/>
              </a:rPr>
              <a:t>условий для улучшения физического развития и физического состояния учащихся.</a:t>
            </a:r>
            <a:br>
              <a:rPr lang="ru-RU" sz="2400" b="0" dirty="0">
                <a:effectLst/>
              </a:rPr>
            </a:br>
            <a:endParaRPr lang="ru-RU" sz="24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40769"/>
            <a:ext cx="3960440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Оздоровительные задачи: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Формировать правильное отношение к занятиям физической культурой и спортом.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Формировать на доступном уровне необходимые знания в области гигиены, медицины, физической культуры.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Формировать жизненно важные двигательные навыки и умения, способствующие укреплению здоровья.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412776"/>
            <a:ext cx="4572000" cy="228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  <a:cs typeface="Times New Roman"/>
              </a:rPr>
              <a:t>Образовательные задачи: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1. Увеличивать моторную плотность урока.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2. Создавать условия для самостоятельного решения двигательных задач, осуществляя дифференцированный подход.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3. Обращать внимание на постановку частных задач при обучении отдельным двигательным действиям.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118452"/>
            <a:ext cx="4572000" cy="2658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  <a:cs typeface="Times New Roman"/>
              </a:rPr>
              <a:t>Воспитательные задачи: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1. Способствовать проявлению смелости, решительности, уверенности в своих силах.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2. Создавать условия для выполнения упражнений, направленных на преодоление трудностей.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3. Учить бережному отношению к инвентарю.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4. Создавать условия для проявления положительных эмоций.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4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2297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Метод круговой тренировки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5970494" cy="8354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922" y="2060848"/>
            <a:ext cx="678239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Позволяет избежать монотонности урока.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7922" y="2420888"/>
            <a:ext cx="829455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Позволяет большому количеству учащихся упражняться одновременно и самостоятельно, используя максимальное количество инвентаря и оборудования.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776" y="3429248"/>
            <a:ext cx="82807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Быстрая смена физических упражнений дает возможность получить физическую нагрузку на все мышечные группы и избежать при этом местного утомления.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7922" y="4365104"/>
            <a:ext cx="829455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урок включаются простые и доступные упражнения, не требующие сложного оборудования и инвентаря.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776" y="5087429"/>
            <a:ext cx="82807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Этот метод позволяет учащимся регулярно проверять свои физические возможности.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921" y="5775908"/>
            <a:ext cx="829455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Урок отличается высокой моторной плотностью.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8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52927" cy="1512168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Ведущая педагогическая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идея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7920880" cy="2734051"/>
          </a:xfrm>
        </p:spPr>
        <p:txBody>
          <a:bodyPr>
            <a:normAutofit fontScale="925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Arial CYR"/>
              </a:rPr>
              <a:t>Использование  метода круговой тренировки, благодаря  достижению высокой моторной плотности урока, способствует не только совершенствованию двигательных навыков и физических качеств, но и повышает их устойчивость. 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Теоретическая база опыта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85184"/>
            <a:ext cx="8280920" cy="1584176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руговая тренировка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это наиболее прогрессивная организационно-методическая форма занятий, направленная на 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закрепление и совершенствование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двигательных умений и навыков, развитие двигательных качеств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это поточное, последовательное выполнение комплекса физических упражнений.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2" y="1412776"/>
            <a:ext cx="5128865" cy="34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748" y="509642"/>
            <a:ext cx="6512511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Новизна опыта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70485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адаптирую   разработки и рекомендации И. А. Гуревича и опыт учителей физкультуры, опубликованный в журнале «Физическая культура в школе» и сети «Интернет» к условиям сельской школы,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подготавливаю и провожу уроки по методу круговой тренировки,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создаю карточки с комплексами упражнений по разным разделам программы,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изготавливаю нестандартное оборудование.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1156</TotalTime>
  <Words>747</Words>
  <Application>Microsoft Office PowerPoint</Application>
  <PresentationFormat>Экран (4:3)</PresentationFormat>
  <Paragraphs>129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Сумкин Андрей Геннадьевич</vt:lpstr>
      <vt:lpstr>Применение  метода круговой тренировки на уроках физической культуры для развития физических качеств и совершенствования  двигательных навыков учащихся</vt:lpstr>
      <vt:lpstr>Актуальность проблемы</vt:lpstr>
      <vt:lpstr>Презентация PowerPoint</vt:lpstr>
      <vt:lpstr>Цель работы: создание условий для улучшения физического развития и физического состояния учащихся. </vt:lpstr>
      <vt:lpstr>Метод круговой тренировки</vt:lpstr>
      <vt:lpstr>Ведущая педагогическая идея  </vt:lpstr>
      <vt:lpstr>Теоретическая база опыта</vt:lpstr>
      <vt:lpstr>Новизна опыта</vt:lpstr>
      <vt:lpstr>Содержание учебной и воспитательной работы</vt:lpstr>
      <vt:lpstr>Презентация PowerPoint</vt:lpstr>
      <vt:lpstr>Презентация PowerPoint</vt:lpstr>
      <vt:lpstr>Круговая тренировка направлена на:</vt:lpstr>
      <vt:lpstr>Комплекс «круговой тренировки» на развитие силовых качеств старшеклассников </vt:lpstr>
      <vt:lpstr>Комплекс «круговой тренировки»  по баскетболу</vt:lpstr>
      <vt:lpstr>Результативность </vt:lpstr>
      <vt:lpstr>Презентация PowerPoint</vt:lpstr>
      <vt:lpstr>Презентация PowerPoint</vt:lpstr>
      <vt:lpstr>Качество знаний учащихся по физкультуре (в процентах от общего количества детей)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Сумкин андрей геннадьевич</dc:title>
  <dc:creator>Сумкины</dc:creator>
  <cp:lastModifiedBy>Сумкины</cp:lastModifiedBy>
  <cp:revision>59</cp:revision>
  <dcterms:created xsi:type="dcterms:W3CDTF">2013-03-20T07:04:14Z</dcterms:created>
  <dcterms:modified xsi:type="dcterms:W3CDTF">2013-04-11T07:42:00Z</dcterms:modified>
</cp:coreProperties>
</file>