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63" r:id="rId11"/>
    <p:sldId id="262" r:id="rId12"/>
    <p:sldId id="26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2400"/>
    <a:srgbClr val="66462C"/>
    <a:srgbClr val="BAE36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4DEC-9449-4359-833B-ED725FEF718F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B200-7804-471F-812D-2450A69F7E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4DEC-9449-4359-833B-ED725FEF718F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B200-7804-471F-812D-2450A69F7E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4DEC-9449-4359-833B-ED725FEF718F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B200-7804-471F-812D-2450A69F7E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4DEC-9449-4359-833B-ED725FEF718F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B200-7804-471F-812D-2450A69F7E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4DEC-9449-4359-833B-ED725FEF718F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B200-7804-471F-812D-2450A69F7E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4DEC-9449-4359-833B-ED725FEF718F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B200-7804-471F-812D-2450A69F7E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4DEC-9449-4359-833B-ED725FEF718F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B200-7804-471F-812D-2450A69F7E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4DEC-9449-4359-833B-ED725FEF718F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B200-7804-471F-812D-2450A69F7E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4DEC-9449-4359-833B-ED725FEF718F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B200-7804-471F-812D-2450A69F7E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4DEC-9449-4359-833B-ED725FEF718F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B200-7804-471F-812D-2450A69F7E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4DEC-9449-4359-833B-ED725FEF718F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B200-7804-471F-812D-2450A69F7E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B4DEC-9449-4359-833B-ED725FEF718F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8B200-7804-471F-812D-2450A69F7E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214290"/>
            <a:ext cx="5715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u="sng" dirty="0" smtClean="0">
                <a:solidFill>
                  <a:srgbClr val="66462C"/>
                </a:solidFill>
                <a:latin typeface="Times New Roman" pitchFamily="18" charset="0"/>
                <a:cs typeface="Times New Roman" pitchFamily="18" charset="0"/>
              </a:rPr>
              <a:t>Обмен веществ</a:t>
            </a:r>
            <a:endParaRPr lang="ru-RU" sz="5400" b="1" u="sng" dirty="0">
              <a:solidFill>
                <a:srgbClr val="66462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1428736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Возможные превращения веществ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2348880"/>
            <a:ext cx="235745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Вариант 1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1+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2-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3+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4+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5+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040" y="2348880"/>
            <a:ext cx="235745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Вариант 2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1+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2+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3-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4+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5+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C:\Users\user\Documents\работа\интегрир.урок\витамины\мой интегр.урок\1329902318_rebenok-kusha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725144"/>
            <a:ext cx="2483768" cy="191013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59293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Биологические задачи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95536" y="1124744"/>
            <a:ext cx="835292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пищевой рацион обязательно должны входить белки, жиры, углеводы, однако полным людям не рекомендуется употреблять много углеводов. Объясните, почему?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980728"/>
            <a:ext cx="80648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Оказывается, в нормах питания для работников тяжелого физического труда предусматривается относительное увеличение углеводов. Почему?</a:t>
            </a:r>
            <a:endParaRPr lang="ru-RU" sz="28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980728"/>
            <a:ext cx="84249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Современная медицинская наука считает. Что в рацион питания всех людей должны входить в достаточном количестве сырые овощи и фрукты. Объясните, почему?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996952"/>
            <a:ext cx="220024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996952"/>
            <a:ext cx="2088232" cy="189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068960"/>
            <a:ext cx="2286000" cy="170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2924944"/>
            <a:ext cx="1753909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2996952"/>
            <a:ext cx="2351385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08104" y="2996951"/>
            <a:ext cx="2448272" cy="2040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C:\Users\user\Documents\работа\интегрир.урок\витамины\мой интегр.урок\80453415_carbohydrates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51720" y="2996952"/>
            <a:ext cx="4468044" cy="345638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  <p:bldP spid="3073" grpId="1"/>
      <p:bldP spid="4" grpId="0"/>
      <p:bldP spid="4" grpId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57158" y="590668"/>
            <a:ext cx="850112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66462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«Если чрезмерное и исключительное увлечение едой есть животность, то высокомерное невнимание к еде есть неблагоразумие, и истина здесь, как и всюду лежит в середине».  </a:t>
            </a:r>
          </a:p>
          <a:p>
            <a:pPr marR="0" lvl="0" indent="0" algn="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dirty="0" smtClean="0">
                <a:solidFill>
                  <a:srgbClr val="66462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И.П.Павлов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7" descr="Демокри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841776"/>
            <a:ext cx="1990409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3593341"/>
            <a:ext cx="7992888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800" b="1" dirty="0" smtClean="0">
                <a:solidFill>
                  <a:srgbClr val="66462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«Здоровье выпрашивают себе люди у богов, но то, что в их собственной власти – сохранить его, об этом они не задумываются» </a:t>
            </a:r>
          </a:p>
          <a:p>
            <a:pPr algn="r"/>
            <a:r>
              <a:rPr lang="ru-RU" sz="2400" b="1" i="1" dirty="0" err="1" smtClean="0">
                <a:solidFill>
                  <a:srgbClr val="66462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Демокрит</a:t>
            </a:r>
            <a:r>
              <a:rPr lang="ru-RU" sz="2400" b="1" i="1" dirty="0" smtClean="0">
                <a:solidFill>
                  <a:srgbClr val="66462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460-370 гг. до н. э.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66462C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79512" y="836712"/>
            <a:ext cx="8678198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rgbClr val="4824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Рефлексия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Сегодня на уроке я узнал …?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уроке у меня возникли трудности..?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После урока мое настроение стало лучше </a:t>
            </a:r>
          </a:p>
          <a:p>
            <a:pPr marL="514350" lvl="0" indent="-51435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(или нет)..?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4.   Кого из одноклассников ты бы отметил на уроке и за что?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4" descr="Нажмите, чтобы посмотреть в полный разме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723344"/>
            <a:ext cx="2943187" cy="1949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Нажмите, чтобы посмотреть в полный размер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60648"/>
            <a:ext cx="3208983" cy="186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user\Documents\работа\интегрир.урок\витамины\мой интегр.урок\В-школьной-столовой-дети-не-покупают-здоровую-пищу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581128"/>
            <a:ext cx="2088232" cy="20882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44824"/>
            <a:ext cx="84296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66462C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dirty="0">
                <a:solidFill>
                  <a:srgbClr val="66462C"/>
                </a:solidFill>
                <a:latin typeface="Times New Roman" pitchFamily="18" charset="0"/>
                <a:cs typeface="Times New Roman" pitchFamily="18" charset="0"/>
              </a:rPr>
              <a:t>Свет – это вечно натянутая пружина, приводящая в действие механизмы земной </a:t>
            </a:r>
            <a:r>
              <a:rPr lang="ru-RU" sz="4000" b="1" dirty="0" smtClean="0">
                <a:solidFill>
                  <a:srgbClr val="66462C"/>
                </a:solidFill>
                <a:latin typeface="Times New Roman" pitchFamily="18" charset="0"/>
                <a:cs typeface="Times New Roman" pitchFamily="18" charset="0"/>
              </a:rPr>
              <a:t>жизни»   </a:t>
            </a:r>
          </a:p>
          <a:p>
            <a:pPr algn="r"/>
            <a:r>
              <a:rPr lang="ru-RU" sz="2400" b="1" i="1" dirty="0" err="1" smtClean="0">
                <a:solidFill>
                  <a:srgbClr val="66462C"/>
                </a:solidFill>
                <a:latin typeface="Times New Roman" pitchFamily="18" charset="0"/>
                <a:cs typeface="Times New Roman" pitchFamily="18" charset="0"/>
              </a:rPr>
              <a:t>Юлиус</a:t>
            </a:r>
            <a:r>
              <a:rPr lang="ru-RU" sz="2400" b="1" i="1" dirty="0" smtClean="0">
                <a:solidFill>
                  <a:srgbClr val="66462C"/>
                </a:solidFill>
                <a:latin typeface="Times New Roman" pitchFamily="18" charset="0"/>
                <a:cs typeface="Times New Roman" pitchFamily="18" charset="0"/>
              </a:rPr>
              <a:t> Майер </a:t>
            </a:r>
            <a:endParaRPr lang="ru-RU" sz="2400" dirty="0">
              <a:solidFill>
                <a:srgbClr val="66462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7092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 smtClean="0">
                <a:solidFill>
                  <a:srgbClr val="66462C"/>
                </a:solidFill>
                <a:latin typeface="Times New Roman" pitchFamily="18" charset="0"/>
                <a:cs typeface="Times New Roman" pitchFamily="18" charset="0"/>
              </a:rPr>
              <a:t>Обмен веществ и превращение энергии</a:t>
            </a:r>
          </a:p>
        </p:txBody>
      </p:sp>
      <p:pic>
        <p:nvPicPr>
          <p:cNvPr id="5" name="Рисунок 4" descr="102302834_1305027634_10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3789040"/>
            <a:ext cx="4392488" cy="2924142"/>
          </a:xfrm>
          <a:prstGeom prst="rect">
            <a:avLst/>
          </a:prstGeom>
        </p:spPr>
      </p:pic>
      <p:pic>
        <p:nvPicPr>
          <p:cNvPr id="6" name="Рисунок 5" descr="82184637f10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4288" y="260648"/>
            <a:ext cx="1763688" cy="17636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260648"/>
            <a:ext cx="824672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чего может зависеть обмен веществ?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Почему в меню механизатора /строителя обязательно входит борщ или суп, котлеты, сметана, компот? А в меню служащего - отварная курица, салат, чай?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Почему жители северных областей употребляют больше жирной пищи, чем жители юга?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Почему, когда получаешь «2» или случается что-то неприятное, тогда пропадает аппетит?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Позавтракав, солдаты совершили марш-бросок на 8 км, после стреляли по мишеням. Чистили оружие. Почему учения были проведены в таком порядке?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user\Documents\работа\интегрир.урок\витамины\мой интегр.урок\rech1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36712"/>
            <a:ext cx="8647777" cy="58326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4324" y="285728"/>
            <a:ext cx="91196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47875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Примерные нормы затраты энергии людей разных профессий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928670"/>
          <a:ext cx="8358278" cy="2804160"/>
        </p:xfrm>
        <a:graphic>
          <a:graphicData uri="http://schemas.openxmlformats.org/drawingml/2006/table">
            <a:tbl>
              <a:tblPr/>
              <a:tblGrid>
                <a:gridCol w="4316160"/>
                <a:gridCol w="4042118"/>
              </a:tblGrid>
              <a:tr h="696521"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Профессия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0" marR="62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Общая энергетическая ценность пищевого рациона (кДж)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0" marR="62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60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Не связанная с физическим трудом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0" marR="62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13 474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0" marR="62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60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Связанная с физическим трудом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0" marR="62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15 086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0" marR="62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521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Связанная с механизированным или частично механизированным трудом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0" marR="62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17 270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0" marR="62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521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Связанная с тяжелым не механизированным трудом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0" marR="62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19 942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0" marR="62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187624" y="4714884"/>
            <a:ext cx="77420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482400"/>
                </a:solidFill>
                <a:latin typeface="Times New Roman" pitchFamily="18" charset="0"/>
                <a:cs typeface="Times New Roman" pitchFamily="18" charset="0"/>
              </a:rPr>
              <a:t>обмен </a:t>
            </a:r>
            <a:r>
              <a:rPr lang="ru-RU" sz="2400" b="1" i="1" dirty="0" smtClean="0">
                <a:solidFill>
                  <a:srgbClr val="482400"/>
                </a:solidFill>
                <a:latin typeface="Times New Roman" pitchFamily="18" charset="0"/>
                <a:cs typeface="Times New Roman" pitchFamily="18" charset="0"/>
              </a:rPr>
              <a:t>веществ и  </a:t>
            </a:r>
            <a:r>
              <a:rPr lang="ru-RU" sz="2400" b="1" i="1" dirty="0">
                <a:solidFill>
                  <a:srgbClr val="482400"/>
                </a:solidFill>
                <a:latin typeface="Times New Roman" pitchFamily="18" charset="0"/>
                <a:cs typeface="Times New Roman" pitchFamily="18" charset="0"/>
              </a:rPr>
              <a:t>энергии постоянно меняется в зависимости от </a:t>
            </a:r>
            <a:r>
              <a:rPr lang="ru-RU" sz="2400" b="1" i="1" dirty="0" smtClean="0">
                <a:solidFill>
                  <a:srgbClr val="482400"/>
                </a:solidFill>
                <a:latin typeface="Times New Roman" pitchFamily="18" charset="0"/>
                <a:cs typeface="Times New Roman" pitchFamily="18" charset="0"/>
              </a:rPr>
              <a:t>: мышечной </a:t>
            </a:r>
            <a:r>
              <a:rPr lang="ru-RU" sz="2400" b="1" i="1" dirty="0">
                <a:solidFill>
                  <a:srgbClr val="482400"/>
                </a:solidFill>
                <a:latin typeface="Times New Roman" pitchFamily="18" charset="0"/>
                <a:cs typeface="Times New Roman" pitchFamily="18" charset="0"/>
              </a:rPr>
              <a:t>работы, климатических условий, эмоционального состояния, </a:t>
            </a:r>
            <a:r>
              <a:rPr lang="ru-RU" sz="2400" b="1" i="1" dirty="0" smtClean="0">
                <a:solidFill>
                  <a:srgbClr val="482400"/>
                </a:solidFill>
                <a:latin typeface="Times New Roman" pitchFamily="18" charset="0"/>
                <a:cs typeface="Times New Roman" pitchFamily="18" charset="0"/>
              </a:rPr>
              <a:t>пола, возраста и </a:t>
            </a:r>
            <a:r>
              <a:rPr lang="ru-RU" sz="2400" b="1" i="1" dirty="0">
                <a:solidFill>
                  <a:srgbClr val="482400"/>
                </a:solidFill>
                <a:latin typeface="Times New Roman" pitchFamily="18" charset="0"/>
                <a:cs typeface="Times New Roman" pitchFamily="18" charset="0"/>
              </a:rPr>
              <a:t>многих других </a:t>
            </a:r>
            <a:r>
              <a:rPr lang="ru-RU" sz="2400" b="1" i="1" dirty="0" smtClean="0">
                <a:solidFill>
                  <a:srgbClr val="482400"/>
                </a:solidFill>
                <a:latin typeface="Times New Roman" pitchFamily="18" charset="0"/>
                <a:cs typeface="Times New Roman" pitchFamily="18" charset="0"/>
              </a:rPr>
              <a:t>факторов</a:t>
            </a:r>
            <a:endParaRPr lang="ru-RU" sz="2400" b="1" dirty="0">
              <a:solidFill>
                <a:srgbClr val="4824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4005064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bo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50357" y="2852936"/>
            <a:ext cx="1993643" cy="183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88640"/>
            <a:ext cx="54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u="sng" dirty="0" smtClean="0">
                <a:solidFill>
                  <a:srgbClr val="66462C"/>
                </a:solidFill>
                <a:latin typeface="Times New Roman" pitchFamily="18" charset="0"/>
                <a:cs typeface="Times New Roman" pitchFamily="18" charset="0"/>
              </a:rPr>
              <a:t>Норма </a:t>
            </a:r>
            <a:r>
              <a:rPr lang="ru-RU" sz="5400" b="1" u="sng" dirty="0">
                <a:solidFill>
                  <a:srgbClr val="66462C"/>
                </a:solidFill>
                <a:latin typeface="Times New Roman" pitchFamily="18" charset="0"/>
                <a:cs typeface="Times New Roman" pitchFamily="18" charset="0"/>
              </a:rPr>
              <a:t>питания</a:t>
            </a:r>
          </a:p>
        </p:txBody>
      </p:sp>
      <p:sp>
        <p:nvSpPr>
          <p:cNvPr id="17411" name="AutoShape 3"/>
          <p:cNvSpPr>
            <a:spLocks noChangeShapeType="1"/>
          </p:cNvSpPr>
          <p:nvPr/>
        </p:nvSpPr>
        <p:spPr bwMode="auto">
          <a:xfrm>
            <a:off x="1907704" y="1844824"/>
            <a:ext cx="1071570" cy="28575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2" name="AutoShape 4"/>
          <p:cNvSpPr>
            <a:spLocks noChangeShapeType="1"/>
          </p:cNvSpPr>
          <p:nvPr/>
        </p:nvSpPr>
        <p:spPr bwMode="auto">
          <a:xfrm>
            <a:off x="5508104" y="1916832"/>
            <a:ext cx="1571636" cy="28575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23528" y="1484784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пища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59832" y="1484784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организм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88224" y="1484784"/>
            <a:ext cx="1928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работа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03848" y="220486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44008" y="220486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79912" y="2060848"/>
            <a:ext cx="357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323528" y="2863389"/>
            <a:ext cx="8572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Баланс между пищей содержащей энергию и работой, на которую затрачивается энергия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5536" y="4221088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Суточное потребление пищи в %</a:t>
            </a:r>
          </a:p>
          <a:p>
            <a:endParaRPr lang="ru-RU" sz="3600" b="1" u="sng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25% - завтрак;                 50% - обед;</a:t>
            </a:r>
          </a:p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15% - полдник;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10% - ужин;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4" descr="C:\Users\user\Documents\работа\интегрир.урок\витамины\мой интегр.урок\1251970676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12776"/>
            <a:ext cx="8777697" cy="51978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411" grpId="0" animBg="1"/>
      <p:bldP spid="17412" grpId="0" animBg="1"/>
      <p:bldP spid="12" grpId="0"/>
      <p:bldP spid="13" grpId="0"/>
      <p:bldP spid="14" grpId="0"/>
      <p:bldP spid="15" grpId="0"/>
      <p:bldP spid="16" grpId="0"/>
      <p:bldP spid="17" grpId="0"/>
      <p:bldP spid="17417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260648"/>
            <a:ext cx="29523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47875" algn="l"/>
              </a:tabLst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 №2</a:t>
            </a:r>
            <a:r>
              <a:rPr kumimoji="0" lang="ru-RU" sz="11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1196752"/>
          <a:ext cx="7776864" cy="4968552"/>
        </p:xfrm>
        <a:graphic>
          <a:graphicData uri="http://schemas.openxmlformats.org/drawingml/2006/table">
            <a:tbl>
              <a:tblPr/>
              <a:tblGrid>
                <a:gridCol w="7776864"/>
              </a:tblGrid>
              <a:tr h="5520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47875" algn="l"/>
                        </a:tabLst>
                      </a:pPr>
                      <a:r>
                        <a:rPr lang="ru-RU" sz="2800" b="1" kern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Удельная теплота сгорания, кДж/кг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64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2047875" algn="l"/>
                        </a:tabLst>
                      </a:pPr>
                      <a:r>
                        <a:rPr lang="ru-RU" sz="2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Арбуз…………………………………….1650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47875" algn="l"/>
                        </a:tabLst>
                      </a:pPr>
                      <a:r>
                        <a:rPr lang="ru-RU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Жир свиной……………………………38 700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47875" algn="l"/>
                        </a:tabLst>
                      </a:pPr>
                      <a:r>
                        <a:rPr lang="ru-RU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Масло подсолнечное………………….38 900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47875" algn="l"/>
                        </a:tabLst>
                      </a:pPr>
                      <a:r>
                        <a:rPr lang="ru-RU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Огурцы……………………………………572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47875" algn="l"/>
                        </a:tabLst>
                      </a:pPr>
                      <a:r>
                        <a:rPr lang="ru-RU" sz="2800" b="1" dirty="0"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Сахар…………………………………..17 150</a:t>
                      </a:r>
                      <a:endParaRPr lang="ru-RU" sz="2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47875" algn="l"/>
                        </a:tabLst>
                      </a:pPr>
                      <a:r>
                        <a:rPr lang="ru-RU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Сливки…………………………………..8900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47875" algn="l"/>
                        </a:tabLst>
                      </a:pPr>
                      <a:r>
                        <a:rPr lang="ru-RU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Сметана………………………………..14 790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47875" algn="l"/>
                        </a:tabLst>
                      </a:pPr>
                      <a:r>
                        <a:rPr lang="ru-RU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Яйца……………………………………...6904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51520" y="0"/>
            <a:ext cx="8388424" cy="125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i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Таблица№3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“Расход энергии человеком массой 70 кг в повседневной жизни”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11560" y="1412776"/>
          <a:ext cx="7828040" cy="4626864"/>
        </p:xfrm>
        <a:graphic>
          <a:graphicData uri="http://schemas.openxmlformats.org/drawingml/2006/table">
            <a:tbl>
              <a:tblPr/>
              <a:tblGrid>
                <a:gridCol w="5542168"/>
                <a:gridCol w="228587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Вид деятельности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Расход энергии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Еда, 30 мин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Ходьба, 10 мин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Работа за письменным столом, 1 час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Спуск по лестнице, 5 мин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Подъём по лестнице, 10 мин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Вождение автомобиля, 2 часа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Подметание пола, 2 часа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Глажение одежды, 1 час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Мытье окон, 1 час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Сон, 8 часов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 ккал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 ккал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110 ккал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 ккал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180 ккал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350 ккал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560 ккал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270 ккал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250 ккал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580 ккал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51520" y="0"/>
            <a:ext cx="8496944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 №4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«Энерготраты  человека массой 60 кг при различных видах деятельности, ккал/ч».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1340768"/>
          <a:ext cx="8640960" cy="5047488"/>
        </p:xfrm>
        <a:graphic>
          <a:graphicData uri="http://schemas.openxmlformats.org/drawingml/2006/table">
            <a:tbl>
              <a:tblPr/>
              <a:tblGrid>
                <a:gridCol w="6222461"/>
                <a:gridCol w="2418499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Вид деятельности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энерготраты ккал/ч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Сон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Отдых лежа без сна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Чтение вслух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Делопроизводство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Работа в лаборатории сидя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Домашняя </a:t>
                      </a: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работа: мытьё </a:t>
                      </a: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посуды, </a:t>
                      </a: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глаженее, уборка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Работа в </a:t>
                      </a: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стоя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Спокойная ходьба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Быстрая ходьба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Бег трусцой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Ходьба на лыжах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Гребля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Езда на велосипеде	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Катание на коньках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50</a:t>
                      </a:r>
                    </a:p>
                    <a:p>
                      <a:pPr indent="666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</a:t>
                      </a:r>
                    </a:p>
                    <a:p>
                      <a:pPr indent="666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</a:t>
                      </a:r>
                    </a:p>
                    <a:p>
                      <a:pPr indent="666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</a:p>
                    <a:p>
                      <a:pPr indent="666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110</a:t>
                      </a:r>
                    </a:p>
                    <a:p>
                      <a:pPr indent="666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120—240</a:t>
                      </a:r>
                    </a:p>
                    <a:p>
                      <a:pPr indent="666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160—170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666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190</a:t>
                      </a:r>
                    </a:p>
                    <a:p>
                      <a:pPr indent="666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300</a:t>
                      </a:r>
                    </a:p>
                    <a:p>
                      <a:pPr indent="666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360</a:t>
                      </a:r>
                    </a:p>
                    <a:p>
                      <a:pPr indent="666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420</a:t>
                      </a:r>
                    </a:p>
                    <a:p>
                      <a:pPr indent="666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150-360</a:t>
                      </a:r>
                    </a:p>
                    <a:p>
                      <a:pPr indent="666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210—540</a:t>
                      </a:r>
                    </a:p>
                    <a:p>
                      <a:pPr indent="666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180—600</a:t>
                      </a:r>
                    </a:p>
                    <a:p>
                      <a:pPr indent="666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180—400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u="sng" dirty="0" smtClean="0">
                <a:solidFill>
                  <a:srgbClr val="66462C"/>
                </a:solidFill>
                <a:latin typeface="Times New Roman" pitchFamily="18" charset="0"/>
                <a:cs typeface="Times New Roman" pitchFamily="18" charset="0"/>
              </a:rPr>
              <a:t>Общие выводы по теме:</a:t>
            </a:r>
            <a:endParaRPr lang="ru-RU" sz="4000" b="1" u="sng" dirty="0">
              <a:solidFill>
                <a:srgbClr val="66462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412776"/>
            <a:ext cx="842493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3200" b="1" i="1" dirty="0" smtClean="0">
                <a:solidFill>
                  <a:srgbClr val="4824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Обмен веществ – </a:t>
            </a:r>
            <a:r>
              <a:rPr lang="ru-RU" sz="3200" b="1" i="1" u="sng" dirty="0" smtClean="0">
                <a:solidFill>
                  <a:srgbClr val="4824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важное свойство </a:t>
            </a:r>
            <a:r>
              <a:rPr lang="ru-RU" sz="3200" b="1" i="1" dirty="0" smtClean="0">
                <a:solidFill>
                  <a:srgbClr val="4824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любого живого организма;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200" b="1" i="1" dirty="0" smtClean="0">
                <a:solidFill>
                  <a:srgbClr val="4824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Пища – это </a:t>
            </a:r>
            <a:r>
              <a:rPr lang="ru-RU" sz="3200" b="1" i="1" u="sng" dirty="0" smtClean="0">
                <a:solidFill>
                  <a:srgbClr val="4824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источник</a:t>
            </a:r>
            <a:r>
              <a:rPr lang="ru-RU" sz="3200" b="1" i="1" dirty="0" smtClean="0">
                <a:solidFill>
                  <a:srgbClr val="4824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необходимых веществ и энергии для человека;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200" b="1" i="1" dirty="0" smtClean="0">
                <a:solidFill>
                  <a:srgbClr val="4824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Нормы питания важно учитывать при составлении </a:t>
            </a:r>
            <a:r>
              <a:rPr lang="ru-RU" sz="3200" b="1" i="1" u="sng" dirty="0" smtClean="0">
                <a:solidFill>
                  <a:srgbClr val="4824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пищевого  рациона</a:t>
            </a:r>
            <a:r>
              <a:rPr lang="ru-RU" sz="3200" b="1" i="1" dirty="0" smtClean="0">
                <a:solidFill>
                  <a:srgbClr val="4824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200" b="1" i="1" dirty="0" smtClean="0">
                <a:solidFill>
                  <a:srgbClr val="4824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Рациональное питание - важное слагаемое </a:t>
            </a:r>
            <a:r>
              <a:rPr lang="ru-RU" sz="3200" b="1" i="1" u="sng" dirty="0" smtClean="0">
                <a:solidFill>
                  <a:srgbClr val="4824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здорового образа жизни;</a:t>
            </a:r>
          </a:p>
          <a:p>
            <a:endParaRPr lang="ru-RU" u="sng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682</Words>
  <Application>Microsoft Office PowerPoint</Application>
  <PresentationFormat>Экран (4:3)</PresentationFormat>
  <Paragraphs>139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Илья</dc:creator>
  <cp:lastModifiedBy>Мурзи</cp:lastModifiedBy>
  <cp:revision>53</cp:revision>
  <dcterms:created xsi:type="dcterms:W3CDTF">2014-04-07T06:41:58Z</dcterms:created>
  <dcterms:modified xsi:type="dcterms:W3CDTF">2014-04-11T18:09:55Z</dcterms:modified>
</cp:coreProperties>
</file>