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332EC-C8B5-4807-ACA2-552B80537F7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124213-90D0-4011-B562-DA2EB4C063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5436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</a:rPr>
              <a:t>ДВИЖЕНИЕ КРОВИ ПО СОСУДАМ</a:t>
            </a:r>
            <a:endParaRPr lang="ru-RU" sz="4800" b="1" dirty="0">
              <a:solidFill>
                <a:srgbClr val="C0000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5" name="Рисунок 4" descr="1986_html_233e78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786058"/>
            <a:ext cx="4429156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3300"/>
                </a:solidFill>
                <a:latin typeface="Times New Roman" pitchFamily="18" charset="0"/>
              </a:rPr>
              <a:t>Кровяное давление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571612"/>
            <a:ext cx="8207375" cy="46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Артериальное давление зависит от многих факторов: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времени суток,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психологического состояния человека (при стрессе давление повышается),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приёма различных стимулирующих веществ (кофе, чай,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амфитамины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повышают давление) или медикаментов.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3300"/>
                </a:solidFill>
                <a:latin typeface="Times New Roman" pitchFamily="18" charset="0"/>
              </a:rPr>
              <a:t>Пульс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85720" y="1412874"/>
            <a:ext cx="8643998" cy="49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 частоту пульса влияет рост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(чем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выше рост, тем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меньше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количество сердечных сокращений в минуту), 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возраст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пол (у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мужчин пульс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ниже, чем у женщин), 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натренированность организма (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при постоянной активной физической нагрузке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пульс в состоянии покоя уменьшается)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3300"/>
                </a:solidFill>
                <a:latin typeface="Times New Roman" pitchFamily="18" charset="0"/>
              </a:rPr>
              <a:t>Пульс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2910" y="1484313"/>
            <a:ext cx="81439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Частота пульса зависит от возраста:</a:t>
            </a:r>
          </a:p>
          <a:p>
            <a:endParaRPr lang="ru-RU" sz="28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* Ребенок 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теле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матери – 160 ударов в минуту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* Ребенок после рождения – 140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* От рождения до года – 130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* От года до двух лет – 100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* От трех до семи лет – 95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* От 8 до 14 лет – 80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* Средний возраст – 72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* Преклонный возраст – 65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* При болезни – 120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* Время смерти – 160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835150" y="476250"/>
            <a:ext cx="7069138" cy="647700"/>
          </a:xfrm>
        </p:spPr>
        <p:txBody>
          <a:bodyPr>
            <a:normAutofit fontScale="90000"/>
          </a:bodyPr>
          <a:lstStyle/>
          <a:p>
            <a:r>
              <a:rPr lang="ru-RU" sz="3600" b="1" smtClean="0">
                <a:solidFill>
                  <a:srgbClr val="663300"/>
                </a:solidFill>
                <a:latin typeface="Times New Roman" pitchFamily="18" charset="0"/>
              </a:rPr>
              <a:t>Приборы для измерения пульса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15621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12875"/>
            <a:ext cx="14747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412875"/>
            <a:ext cx="157321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970463"/>
            <a:ext cx="18732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412875"/>
            <a:ext cx="16351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1412875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3068638"/>
            <a:ext cx="289877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3068638"/>
            <a:ext cx="17891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3141663"/>
            <a:ext cx="23749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4663" y="4724400"/>
            <a:ext cx="24479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6100" y="3141663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4" name="Rectangle 28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24863" cy="1143000"/>
          </a:xfrm>
          <a:noFill/>
          <a:ln/>
        </p:spPr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r>
              <a:rPr lang="ru-RU" sz="4000" b="1" smtClean="0">
                <a:solidFill>
                  <a:srgbClr val="663300"/>
                </a:solidFill>
                <a:latin typeface="Times New Roman" pitchFamily="18" charset="0"/>
              </a:rPr>
              <a:t>Функциональная сердечно-сосудистая проба: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4824413" cy="3024187"/>
          </a:xfrm>
          <a:noFill/>
          <a:ln/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ЧСС в состоянии покоя – 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ЧСС после физической нагрузки:</a:t>
            </a:r>
          </a:p>
          <a:p>
            <a:r>
              <a:rPr lang="ru-RU" sz="1800" b="1" smtClean="0">
                <a:latin typeface="Arial" charset="0"/>
              </a:rPr>
              <a:t>	1 мин – </a:t>
            </a:r>
          </a:p>
          <a:p>
            <a:r>
              <a:rPr lang="ru-RU" sz="1800" b="1" smtClean="0">
                <a:latin typeface="Arial" charset="0"/>
              </a:rPr>
              <a:t>	2 мин – </a:t>
            </a:r>
          </a:p>
          <a:p>
            <a:r>
              <a:rPr lang="ru-RU" sz="1800" b="1" smtClean="0">
                <a:latin typeface="Arial" charset="0"/>
              </a:rPr>
              <a:t>	3 мин – </a:t>
            </a:r>
          </a:p>
          <a:p>
            <a:r>
              <a:rPr lang="ru-RU" sz="1800" b="1" smtClean="0">
                <a:latin typeface="Arial" charset="0"/>
              </a:rPr>
              <a:t>	4 мин – </a:t>
            </a:r>
          </a:p>
          <a:p>
            <a:pPr>
              <a:buFont typeface="Arial" charset="0"/>
              <a:buNone/>
            </a:pPr>
            <a:endParaRPr lang="ru-RU" sz="1800" b="1" smtClean="0">
              <a:solidFill>
                <a:schemeClr val="bg1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9388" y="3789363"/>
            <a:ext cx="3744912" cy="244792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Если ЧСС увеличилась меньше,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pPr algn="ctr"/>
            <a:r>
              <a:rPr lang="ru-RU">
                <a:solidFill>
                  <a:schemeClr val="bg1"/>
                </a:solidFill>
              </a:rPr>
              <a:t> чем на 1/3, - результаты хорошие, 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pPr algn="ctr"/>
            <a:r>
              <a:rPr lang="ru-RU">
                <a:solidFill>
                  <a:schemeClr val="bg1"/>
                </a:solidFill>
              </a:rPr>
              <a:t>если больше – то плохие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4643438" y="3429000"/>
            <a:ext cx="0" cy="24479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643438" y="5876925"/>
            <a:ext cx="33131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932363" y="580548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5292725" y="580548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651500" y="580548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940425" y="580548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300788" y="580548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019925" y="6021388"/>
            <a:ext cx="1296988" cy="4318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Время (мин)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708400" y="3141663"/>
            <a:ext cx="720725" cy="503237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ЧСС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4787900" y="6021388"/>
            <a:ext cx="1944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663300"/>
                </a:solidFill>
              </a:rPr>
              <a:t>1    2   3   4   5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4067175" y="3716338"/>
            <a:ext cx="3603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663300"/>
                </a:solidFill>
              </a:rPr>
              <a:t>90</a:t>
            </a:r>
          </a:p>
          <a:p>
            <a:pPr algn="ctr"/>
            <a:r>
              <a:rPr lang="ru-RU" sz="1400" b="1">
                <a:solidFill>
                  <a:srgbClr val="663300"/>
                </a:solidFill>
              </a:rPr>
              <a:t>80</a:t>
            </a:r>
          </a:p>
          <a:p>
            <a:pPr algn="ctr"/>
            <a:r>
              <a:rPr lang="ru-RU" sz="1400" b="1">
                <a:solidFill>
                  <a:srgbClr val="663300"/>
                </a:solidFill>
              </a:rPr>
              <a:t>70</a:t>
            </a:r>
          </a:p>
          <a:p>
            <a:pPr algn="ctr"/>
            <a:r>
              <a:rPr lang="ru-RU" sz="1400" b="1">
                <a:solidFill>
                  <a:srgbClr val="663300"/>
                </a:solidFill>
              </a:rPr>
              <a:t>60</a:t>
            </a:r>
          </a:p>
          <a:p>
            <a:pPr algn="ctr"/>
            <a:r>
              <a:rPr lang="ru-RU" sz="1400" b="1">
                <a:solidFill>
                  <a:srgbClr val="663300"/>
                </a:solidFill>
              </a:rPr>
              <a:t>50</a:t>
            </a:r>
          </a:p>
          <a:p>
            <a:pPr algn="ctr"/>
            <a:r>
              <a:rPr lang="ru-RU" sz="1400" b="1">
                <a:solidFill>
                  <a:srgbClr val="663300"/>
                </a:solidFill>
              </a:rPr>
              <a:t>40</a:t>
            </a:r>
          </a:p>
          <a:p>
            <a:pPr algn="ctr"/>
            <a:r>
              <a:rPr lang="ru-RU" sz="1400" b="1">
                <a:solidFill>
                  <a:srgbClr val="663300"/>
                </a:solidFill>
              </a:rPr>
              <a:t>30</a:t>
            </a:r>
          </a:p>
          <a:p>
            <a:pPr algn="ctr"/>
            <a:r>
              <a:rPr lang="ru-RU" sz="1400" b="1">
                <a:solidFill>
                  <a:srgbClr val="663300"/>
                </a:solidFill>
              </a:rPr>
              <a:t>20</a:t>
            </a:r>
          </a:p>
          <a:p>
            <a:pPr algn="ctr"/>
            <a:r>
              <a:rPr lang="ru-RU" sz="1400" b="1">
                <a:solidFill>
                  <a:srgbClr val="663300"/>
                </a:solidFill>
              </a:rPr>
              <a:t>10</a:t>
            </a:r>
          </a:p>
          <a:p>
            <a:pPr algn="ctr"/>
            <a:endParaRPr lang="ru-RU" sz="1400" b="1">
              <a:solidFill>
                <a:srgbClr val="6633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572000" y="5589588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572000" y="530066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4572000" y="508476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4572000" y="486886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4572000" y="465296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4572000" y="443706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4572000" y="422116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4572000" y="400526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4572000" y="378936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932363" y="2852738"/>
            <a:ext cx="322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ru-RU" b="1"/>
              <a:t>График динамики ЧСС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60" grpId="0" build="p"/>
      <p:bldP spid="19461" grpId="0" animBg="1"/>
      <p:bldP spid="19462" grpId="0" animBg="1"/>
      <p:bldP spid="19463" grpId="0" animBg="1"/>
      <p:bldP spid="19470" grpId="0" animBg="1"/>
      <p:bldP spid="19471" grpId="0" animBg="1"/>
      <p:bldP spid="19472" grpId="0"/>
      <p:bldP spid="194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68538" y="908050"/>
            <a:ext cx="4537075" cy="158432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dirty="0">
                <a:latin typeface="Times New Roman" pitchFamily="18" charset="0"/>
              </a:rPr>
              <a:t>Артериальное</a:t>
            </a:r>
          </a:p>
          <a:p>
            <a:pPr algn="ctr"/>
            <a:r>
              <a:rPr lang="ru-RU" sz="4400" dirty="0" smtClean="0">
                <a:latin typeface="Times New Roman" pitchFamily="18" charset="0"/>
              </a:rPr>
              <a:t>давление </a:t>
            </a:r>
            <a:r>
              <a:rPr lang="ru-RU" sz="4400" dirty="0">
                <a:latin typeface="Times New Roman" pitchFamily="18" charset="0"/>
              </a:rPr>
              <a:t>крови 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2051050" y="2492375"/>
            <a:ext cx="1800225" cy="1008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003800" y="2492375"/>
            <a:ext cx="1873250" cy="1008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95288" y="3573463"/>
            <a:ext cx="3671887" cy="15113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Верхнее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Соответствует систолическому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(110 – 125 </a:t>
            </a:r>
            <a:r>
              <a:rPr lang="ru-RU" sz="2000" dirty="0" err="1">
                <a:latin typeface="Times New Roman" pitchFamily="18" charset="0"/>
              </a:rPr>
              <a:t>мм.рт.ст</a:t>
            </a:r>
            <a:r>
              <a:rPr lang="ru-RU" sz="2000" dirty="0">
                <a:latin typeface="Times New Roman" pitchFamily="18" charset="0"/>
              </a:rPr>
              <a:t>.)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859338" y="3573463"/>
            <a:ext cx="3816350" cy="15113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Нижнее 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Соответствует </a:t>
            </a:r>
            <a:r>
              <a:rPr lang="ru-RU" sz="2000" dirty="0" err="1">
                <a:latin typeface="Times New Roman" pitchFamily="18" charset="0"/>
              </a:rPr>
              <a:t>диастолическому</a:t>
            </a:r>
            <a:endParaRPr lang="ru-RU" sz="2000" dirty="0">
              <a:latin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</a:rPr>
              <a:t>(60 – 80 </a:t>
            </a:r>
            <a:r>
              <a:rPr lang="ru-RU" sz="2000" dirty="0" err="1">
                <a:latin typeface="Times New Roman" pitchFamily="18" charset="0"/>
              </a:rPr>
              <a:t>мм.рт.ст</a:t>
            </a:r>
            <a:r>
              <a:rPr lang="ru-RU" sz="2000" dirty="0">
                <a:latin typeface="Times New Roman" pitchFamily="18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  <p:bldP spid="225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663300"/>
                </a:solidFill>
                <a:latin typeface="Times New Roman" pitchFamily="18" charset="0"/>
              </a:rPr>
              <a:t>Нарушения артериального давления</a:t>
            </a:r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1357290" y="2000240"/>
            <a:ext cx="6429419" cy="2652723"/>
          </a:xfrm>
          <a:noFill/>
          <a:ln/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endParaRPr lang="ru-RU" sz="5400" b="1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Гипертония </a:t>
            </a:r>
          </a:p>
          <a:p>
            <a:pPr>
              <a:buFont typeface="Wingdings" pitchFamily="2" charset="2"/>
              <a:buNone/>
            </a:pPr>
            <a:endParaRPr lang="ru-RU" sz="5400" b="1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Гипотония</a:t>
            </a:r>
            <a:endParaRPr lang="ru-RU" sz="5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663300"/>
                </a:solidFill>
                <a:latin typeface="Times New Roman" pitchFamily="18" charset="0"/>
              </a:rPr>
              <a:t>Распределение крови в организме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0034" y="1557338"/>
            <a:ext cx="8358246" cy="41910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Мышцы – 25%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Почки - 25%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Кишечник – 15%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Печень – 10%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Мозг – 8%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Сосуды сердца – 4%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Легкие и другие органы – 13%.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643050"/>
            <a:ext cx="62151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Домашнее задание</a:t>
            </a: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Стр. 108 – 110,  читать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1.На уроке я работал...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2.Своей работой на уроке я…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3.Урок для меня показался…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4.За урок я…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5.Мое настроение…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6.Материал урока мне был…</a:t>
            </a:r>
          </a:p>
          <a:p>
            <a:endParaRPr lang="ru-RU" sz="2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7.Домашнее задание мне кажется…</a:t>
            </a:r>
            <a:endParaRPr lang="ru-RU" sz="29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активно / пассивно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доволен / не доволен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коротким / длинным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не устал / </a:t>
            </a:r>
            <a:r>
              <a:rPr lang="ru-RU" b="1" dirty="0" err="1" smtClean="0">
                <a:solidFill>
                  <a:srgbClr val="FF0000"/>
                </a:solidFill>
              </a:rPr>
              <a:t>устал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стало лучше / стало хуже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понятен / не понятен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полезен / бесполезен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интересен / скучен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легким / трудным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интересно / не интересно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1308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</a:rPr>
              <a:t>Цель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42910" y="2133600"/>
            <a:ext cx="81439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Формирование новых понятий: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кровяное давление, пульс</a:t>
            </a:r>
          </a:p>
          <a:p>
            <a:endParaRPr lang="ru-RU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Выяснить: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причины движения крови и её перераспределение в организме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071546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РЕЧЕВАЯ   ЗАРЯДКА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2143116"/>
            <a:ext cx="66437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ТОНОМЕТР</a:t>
            </a: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РАЗНОСТЬ ДАВЛЕНИЯ</a:t>
            </a: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ПУЛЬСИРУЮЩИЙ  ЗВУК</a:t>
            </a: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АРТЕРИЯ 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3300"/>
                </a:solidFill>
                <a:latin typeface="Times New Roman" pitchFamily="18" charset="0"/>
              </a:rPr>
              <a:t>Проверка знаний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idx="1"/>
          </p:nvPr>
        </p:nvSpPr>
        <p:spPr>
          <a:xfrm>
            <a:off x="1" y="1285860"/>
            <a:ext cx="9144000" cy="535785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1600" dirty="0" smtClean="0">
              <a:solidFill>
                <a:srgbClr val="CC6600"/>
              </a:solidFill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1. Кровь, межклеточное вещество и лимфа образуют - …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2. Жидкая соединительная ткань - …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3. Безъядерные форменные элементы крови, содержащие гемоглобин,-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4. Состояние организма, при котором в крови уменьшается количество эритроцитов либо содержание гемоглобина в них, - …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5. Человек, дающий свою кровь для переливания, - …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6. Защитная реакция организма, например, против инфекций - …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7. Способность организмов защищать себя от болезнетворных микробов и вирусов - …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8. Культура ослабленных или убитых микробов, вводимых в организм человека, - …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9. К органам кровообращения относятся - …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10. Сосуды, по которым кровь течет от сердца - …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11. Мельчайшие кровеносные сосуды, в которых происходит  обмен веществ между кровью и тканями - …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  12. Путь крови от левого желудочка до правого предсердия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14282" y="1357298"/>
            <a:ext cx="8561418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Известно, что за сутки у человека заменяется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около 25000 миллиграмм крови.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Сколько крови образуется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за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70 лет?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663300"/>
                </a:solidFill>
                <a:latin typeface="Times New Roman" pitchFamily="18" charset="0"/>
              </a:rPr>
              <a:t>Причины движения крови по сосудам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84213" y="2000240"/>
            <a:ext cx="7993062" cy="44291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Работа сердца.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Разность давления крови в сосудах.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Наличие клапанов в венах.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Сокращение близлежащих скелетных мышц.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Разность давления в грудной и брюшной полостях при вдохе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4000" b="1" smtClean="0">
                <a:solidFill>
                  <a:srgbClr val="663300"/>
                </a:solidFill>
                <a:latin typeface="Times New Roman" pitchFamily="18" charset="0"/>
              </a:rPr>
              <a:t>Сердце - насос</a:t>
            </a:r>
          </a:p>
        </p:txBody>
      </p:sp>
      <p:sp>
        <p:nvSpPr>
          <p:cNvPr id="9225" name="Автофигура 9"/>
          <p:cNvSpPr>
            <a:spLocks noChangeArrowheads="1"/>
          </p:cNvSpPr>
          <p:nvPr/>
        </p:nvSpPr>
        <p:spPr bwMode="auto">
          <a:xfrm>
            <a:off x="827088" y="1989138"/>
            <a:ext cx="4465637" cy="1223962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/>
              <a:t>Систола - </a:t>
            </a:r>
            <a:r>
              <a:rPr lang="ru-RU" sz="3200" dirty="0"/>
              <a:t> (сокращение)</a:t>
            </a:r>
          </a:p>
        </p:txBody>
      </p:sp>
      <p:sp>
        <p:nvSpPr>
          <p:cNvPr id="9226" name="Автофигура 10"/>
          <p:cNvSpPr>
            <a:spLocks noChangeArrowheads="1"/>
          </p:cNvSpPr>
          <p:nvPr/>
        </p:nvSpPr>
        <p:spPr bwMode="auto">
          <a:xfrm>
            <a:off x="3419475" y="4005263"/>
            <a:ext cx="4319588" cy="1296987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Диастола</a:t>
            </a:r>
            <a:r>
              <a:rPr lang="ru-RU" sz="2800" dirty="0"/>
              <a:t> - (расслабление)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3300"/>
                </a:solidFill>
                <a:latin typeface="Times New Roman" pitchFamily="18" charset="0"/>
              </a:rPr>
              <a:t>Скорость движения крови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42910" y="1916113"/>
            <a:ext cx="800105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аорте                       50 см/с</a:t>
            </a:r>
          </a:p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полых венах           25 см/с</a:t>
            </a:r>
          </a:p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капиллярах              0,05 мм/с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Кровяное давление – это давление крови на стенки кровеносных сосудов и камер сердца, возникающее в результате сокращения сердца и сопротивления сосудов.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Кровяное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давление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наиболее высоко в аорте; по мере продвижения крови по сосудам оно постепенно уменьшается.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Артериальный пульс – ритмическое колебание стенки артерии в период сокращения желудочков сердца.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Каждый удар пульса соответствует одному сердечному сокращению.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650</Words>
  <Application>Microsoft Office PowerPoint</Application>
  <PresentationFormat>Экран (4:3)</PresentationFormat>
  <Paragraphs>140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Цель</vt:lpstr>
      <vt:lpstr>Слайд 3</vt:lpstr>
      <vt:lpstr>Проверка знаний</vt:lpstr>
      <vt:lpstr>Слайд 5</vt:lpstr>
      <vt:lpstr>Причины движения крови по сосудам</vt:lpstr>
      <vt:lpstr>Сердце - насос</vt:lpstr>
      <vt:lpstr>Скорость движения крови</vt:lpstr>
      <vt:lpstr>Слайд 9</vt:lpstr>
      <vt:lpstr>Кровяное давление</vt:lpstr>
      <vt:lpstr>Пульс</vt:lpstr>
      <vt:lpstr>Пульс</vt:lpstr>
      <vt:lpstr>Приборы для измерения пульса</vt:lpstr>
      <vt:lpstr>Функциональная сердечно-сосудистая проба:</vt:lpstr>
      <vt:lpstr>Слайд 15</vt:lpstr>
      <vt:lpstr>Нарушения артериального давления</vt:lpstr>
      <vt:lpstr>Распределение крови в организме</vt:lpstr>
      <vt:lpstr>Слайд 18</vt:lpstr>
      <vt:lpstr>Рефлексия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2015-02-23T14:42:33Z</dcterms:created>
  <dcterms:modified xsi:type="dcterms:W3CDTF">2015-02-23T15:54:28Z</dcterms:modified>
</cp:coreProperties>
</file>