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drawings/legacyDiagramText4.bin" ContentType="application/vnd.ms-office.legacyDiagramText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rawings/legacyDiagramText5.bin" ContentType="application/vnd.ms-office.legacyDiagramText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rawings/legacyDiagramText2.bin" ContentType="application/vnd.ms-office.legacyDiagramText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31" r:id="rId2"/>
    <p:sldMasterId id="2147483745" r:id="rId3"/>
    <p:sldMasterId id="2147483747" r:id="rId4"/>
    <p:sldMasterId id="2147483749" r:id="rId5"/>
    <p:sldMasterId id="2147483753" r:id="rId6"/>
    <p:sldMasterId id="2147483759" r:id="rId7"/>
    <p:sldMasterId id="2147483837" r:id="rId8"/>
  </p:sldMasterIdLst>
  <p:notesMasterIdLst>
    <p:notesMasterId r:id="rId46"/>
  </p:notesMasterIdLst>
  <p:sldIdLst>
    <p:sldId id="256" r:id="rId9"/>
    <p:sldId id="291" r:id="rId10"/>
    <p:sldId id="292" r:id="rId11"/>
    <p:sldId id="257" r:id="rId12"/>
    <p:sldId id="294" r:id="rId13"/>
    <p:sldId id="295" r:id="rId14"/>
    <p:sldId id="296" r:id="rId15"/>
    <p:sldId id="297" r:id="rId16"/>
    <p:sldId id="269" r:id="rId17"/>
    <p:sldId id="298" r:id="rId18"/>
    <p:sldId id="264" r:id="rId19"/>
    <p:sldId id="302" r:id="rId20"/>
    <p:sldId id="307" r:id="rId21"/>
    <p:sldId id="258" r:id="rId22"/>
    <p:sldId id="260" r:id="rId23"/>
    <p:sldId id="259" r:id="rId24"/>
    <p:sldId id="261" r:id="rId25"/>
    <p:sldId id="262" r:id="rId26"/>
    <p:sldId id="263" r:id="rId27"/>
    <p:sldId id="304" r:id="rId28"/>
    <p:sldId id="305" r:id="rId29"/>
    <p:sldId id="300" r:id="rId30"/>
    <p:sldId id="301" r:id="rId31"/>
    <p:sldId id="282" r:id="rId32"/>
    <p:sldId id="270" r:id="rId33"/>
    <p:sldId id="303" r:id="rId34"/>
    <p:sldId id="299" r:id="rId35"/>
    <p:sldId id="274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CCFF66"/>
    <a:srgbClr val="FFFF00"/>
    <a:srgbClr val="3366CC"/>
    <a:srgbClr val="FF0000"/>
    <a:srgbClr val="13ED4C"/>
    <a:srgbClr val="191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234" autoAdjust="0"/>
  </p:normalViewPr>
  <p:slideViewPr>
    <p:cSldViewPr>
      <p:cViewPr varScale="1">
        <p:scale>
          <a:sx n="72" d="100"/>
          <a:sy n="72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6ED313E-E29F-48D4-8912-C507C5DF036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74BE105-608C-4566-9386-938660FFE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7119858-ACDA-4C58-9EA5-A890988EA505}" type="slidenum">
              <a:rPr lang="ru-RU" sz="1200">
                <a:latin typeface="Tahoma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sz="1200">
              <a:latin typeface="Tahoma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3735388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62F2-1BE2-455C-A797-096AFAF6B11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BA3A-B517-4BBD-9EEA-867FC749B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CD819-7BD3-4FC5-AEE7-0F93912E5EF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03C4-A7DB-44FA-ABD3-8FEEDE1D7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CC81-3581-4DBC-9542-4B438DC530B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15EE-E182-41FE-A112-658232399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C9A8-FD1D-4FF5-A692-D3CB5675D6B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468AF-E837-46C3-9D28-DE122D50F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/>
            </a:p>
          </p:txBody>
        </p:sp>
      </p:grpSp>
      <p:sp>
        <p:nvSpPr>
          <p:cNvPr id="1095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375D-1C24-4513-96D3-755F651C3E7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2700-FB72-463D-BE88-52280C1F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C9EB-0553-4B1E-9F27-840820B6E66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DA21-CDD3-40FC-AA37-5FB8A08E2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DACE-7882-481C-87C4-DA3F50D0DC2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13C4-B646-490D-8CBB-9E0C8DB3D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0C6F8-75E2-4F5B-98CF-9F2EB1D39A5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AD93E-5502-43A0-A346-175B0A6A9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F3EA-BE15-41C7-8443-CD41A914270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2B59-D3A4-4D48-99D6-DC40E1B08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AA60-F1AD-4D84-A9EB-1AE6AE772A3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F448-1071-4468-8768-6B25FB723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AADC-1853-4365-9E0D-7864D274F70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CB65-93E8-4EAA-8F94-E6EDE65B7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BA9E-5C47-4CD1-BC14-8C6E735462B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8CD5-522B-4737-A733-1A336DA1B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7554-B62B-495E-B3F9-C6500596539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D615-DDFD-4B58-8E6D-D1D206F3B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934E-4C3B-4DAE-B411-832A6198F93E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D920-3606-4620-9DB1-3CE0DFCE5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6256-70E0-4720-B234-92F616EFEAE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847C-5BF8-482A-9680-4281C46F1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4926-0FE9-47A6-A0F3-B24BECEBBDC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30EB-3980-497C-A292-F51AC65E6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EE88-0F91-40C2-94F3-B00CA444CC7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EF03-93A6-48BC-A878-E832D0DB6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16784-427D-43DA-A018-3110A473C68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087E-9A06-42B4-97D7-A021ADD99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E141-84F9-44E5-BEB7-B1665AC7588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5C72-4F3D-4433-897C-B6FEA749A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D051-CAAA-46E6-A60C-F9685AE21D5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6AE2-3A7E-49D1-903D-C1D261AFD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2FDE-93C8-4A6C-9D71-9179D82100F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66A4-A827-4D14-87B9-E8BAC57F4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602F-3308-4690-8272-FFD92BBB59E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342C8-10C6-4B50-8F28-944C28B9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EC14-05B3-4229-901C-33329EF633E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55CE-0189-49C0-B707-266E7B735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8705-72C5-44AF-ADD4-88482CC578BE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88F82-BCEB-4634-AF0C-4E9816A18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7C42-4510-4352-BBC8-40056B9C152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EFF11-7354-48C6-8BC6-08ACDCA21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F81D-6BA1-459D-B9AE-E7E478E6ABBE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62F8-956A-4E44-AEF9-EC232FE57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1180-B038-4AB7-9662-88AFF8BF5B1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B472-E60D-47C7-9C7F-8FC168CEA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5197-92F4-44E0-82C7-4DCF7B6D0B9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DAC8-4A3D-4091-9CA4-6DC6078B2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9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95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55C189-63C3-45AB-A9DF-78448AF738E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EB4FF2F-F015-4010-B060-7E58ACB27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9DAC-BA41-408D-989A-0F6874E77E32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B569-D9E6-46E3-A641-FF37F701A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AB0C-6A5E-486B-A2EA-80CC8238CBA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BD4A-DEAA-43F7-8AC4-2A06FB70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9CB3-9CF6-4453-A3DA-3DF027EAA56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DC10-34B2-49B1-9F61-6EB8FEB5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B6FD-A9F5-45AC-A413-74988270980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AD4D-FC61-41E4-B57F-8FC07417D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589F-DD49-4D21-828A-C6708B7BDEE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CE48-6F78-463F-AFC7-9A842EAC2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620C1-BCFD-4315-903A-887D26C61E6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5B8A-B2CA-4662-AC28-85A49F2AC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065A-E572-4662-B482-12295927634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2073-DA43-4871-910B-1CFA87206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8AA91-8DF7-4FA5-BF22-18E54F01B35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A015-8ECE-49EB-ACE8-14258A6F8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6866-2408-4B25-99B3-81E94F4EC210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FE6F-68C3-49F5-82D8-3ECE2B112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9B97-FCBF-409A-8A20-432CD806E3B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C4B8-2B3D-4221-BF1B-EAA8BC8C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569D-4665-4D57-B796-531F9A95287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C2B1-CA48-4A76-9F2F-636725AFA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66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7490-4205-4357-BC25-7B043291BC1B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6402-7FB8-41D1-8B88-751A25280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4EAB-E62C-4AF7-839E-C78984FFB19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D627-BE14-4C81-A7B0-E58BC5350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5E25-A88D-4B8B-A0B4-F08FB2A5881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DD27-E605-4413-A08E-B7916153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6130-EA92-44E2-8BDF-FAA69629E22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3D45-9975-452A-B613-BF7AFE408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8086-EE4A-4DD0-A21A-236564BBD7A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78EF-1E19-4779-98DF-C85A53A9B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7C9F-302F-4828-A586-C1C8974002F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FB86-D81A-482C-87C3-2F57F6B10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4CEA-9159-41E7-979A-E58966EDB8B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13DD-8C97-49CA-93CB-88BBF2F1C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F7AC-EDDF-4996-B0AE-047FF0605E5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CEA3-0F30-4A06-A87E-66F4F9CF4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C3DB-F12E-49F5-9E31-207E1F6E748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AF0D-CF2C-44F4-9915-2A622CF91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29D8-9227-43DB-A50F-E90AB612932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4B6F-0730-432F-A360-1FB8E8442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DA88-0A25-45E7-8605-04F34F72ED4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E925-492F-412B-8F8A-3F1FBECFC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560A-D256-4D04-8A5B-F4FD479ED19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5855-C460-4ADF-81B7-ADC1FB20D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2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2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F6A62-D6BE-44A5-BC98-7D9761E8856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2F6B-86D7-4C8E-93C8-C9F0067A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9E11-D653-415D-895A-A314BE716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47E3D-B8E7-4CC8-8CEA-46F6085384F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6901-9691-4241-9343-379228EC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E6E1-C415-46DB-8C8C-B296FE2FB7E2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284B-5315-421F-9253-4BD6E8B480A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9C0C-ABD1-445A-9DAF-1DC2FD305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D745-C5B7-4EB5-98A9-FC4325D4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54B8-D81F-41B8-9774-4D8A669364B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7BAC-B972-46D7-A561-6A41CCD4B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3C79-025A-4C7B-BE8A-3241EAB6A18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F6B4-8979-4037-8B81-305E6AACB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66023-A7C8-40C3-AFF3-30A89579FE5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BDFC-97EB-4F38-8FE7-DB7D7FB92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527F-FD01-4FE0-8ADA-74E5DF41F51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01D27-1FEF-40A0-824B-13C9F42E1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64EF-6EDB-4C83-B4BC-D0CD4F34734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DD48-5DC7-4B40-B42A-C41144008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4668B-A359-46BF-97E4-14496C1A363E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EF7A-00E6-4C6D-AEA7-925E9BE3F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FE670-7947-48DA-959A-E828066AE7F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808B-78E8-4476-B5E6-C1EABD59B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245A-56B7-4A17-9490-E01BAEB527A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17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17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F45A-7066-4C81-A4F5-9933CD437BB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1A98-CEC5-4C45-9831-9060BECA8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41DAC-EB62-4DA4-BAAB-2A2B63962B3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78F2-5F09-40BE-9560-9190F7BE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A2DB-68D7-4531-B7D5-3518852A258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0C4B-8810-4C57-99D8-15A02A0E7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067E-BF7C-430E-A7FA-AEDE7F1BB4F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DF03-974F-4F02-B0AC-83AA749FC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515C-6801-4B45-981F-56277B7D854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CCC9-1826-4EC7-9EEB-0EEDFA18D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C6011-AD3A-4119-B662-87D5CF584BA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221B-A610-4158-9851-552D09808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A3CE-0115-43F8-BA50-04F2C81D852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62923-CBDB-4E61-879D-B610DD2E0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12DF-7C47-4425-B822-A9F95AFC8310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9FF57-2682-45B9-A308-57011252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546B-0472-49C4-A947-A8FBBE971D6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1A0AB-CF78-4907-80F5-93479031C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BF794-0D4D-4441-A04F-64D2AD74AB6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CC4D-F2F4-4601-8B99-542D773CE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2E72-403C-47B8-B818-1C4DD298A57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096B-A6F1-4E97-95DC-0A574D392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EC2F-DCCF-4789-A284-5EA5D357B32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A70C-0063-4135-833A-F964D0EAB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A66E-2DF6-4199-A3FA-798EC5EA2AE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F209-7B36-4818-ACEE-B0441C773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EE9A-D823-4838-8E66-072610855A5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8737-D152-4396-B13C-0330109F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D95F-3D0E-44E3-900C-379F36F3BAD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00089-2079-40CC-8B09-A857C2470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D32-769C-402C-8108-A6A1CFDBF51E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4AC9-584F-41B8-A491-9C3633D2E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F7D1-D429-4479-9599-7648EFDD919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BAF0-0ED6-4105-BC2B-A277F0961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/>
            </a:p>
          </p:txBody>
        </p:sp>
      </p:grpSp>
      <p:sp>
        <p:nvSpPr>
          <p:cNvPr id="378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5648-CF7D-4E7D-9D1A-65096E7F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C794-D49B-4AC2-BB35-9AB90CEDFB2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C0B5-9FDD-4011-87E0-A10E40E6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DB445BA9-B921-4E26-86BE-92B99A77FBA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30B0AE4B-8A55-449C-810F-0E38752D2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854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854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/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2A7FBDF3-912B-4549-8EA0-DC53D8A913E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7E5409F1-B9C0-4DFE-9548-143AA5DEE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80514AB7-2B95-49AF-AEE0-2D69CD3E116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6F86E54-6EB8-461A-A1E9-F45058D6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5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25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3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25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922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922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23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33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484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24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4848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4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371C6C61-A290-4CD2-A2DF-8CE2FAD8924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48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739A2C-66F7-41BC-B510-CEDCD437A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5565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565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565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E7CB40F3-1D57-4C18-BD39-67A1FE55FC2F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556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A72C56E-4456-4EB5-B0C9-0E67E29E9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0AF60FB-94B8-407B-A535-756FB73D6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12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12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812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812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812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812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12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812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8A355321-8D1B-4EA4-A00E-2EB0C8204D1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07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7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7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7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7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7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7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07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FCF548-A09B-451B-9FE8-AB01338E425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2007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1C39F36-C42A-4E49-A508-DCF679718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07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07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316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FA1112E-C606-482B-A547-50DDCB7A1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Microsoft_Office_Word_97_-_20031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800" dirty="0"/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endParaRPr lang="ru-RU" sz="1800" dirty="0"/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</a:t>
            </a:r>
            <a:r>
              <a:rPr 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Здоровьесберегающие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технологии </a:t>
            </a:r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учебно-воспитательном процессе»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МОУ ООШ №30 п.Большой Исток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Здоровьесберегающие образовательные технологии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334375" cy="2366963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системно организованная совокупность программ, приемов и методов организации образовательного процесса, не наносящего ущерба здоровью его участников;</a:t>
            </a:r>
          </a:p>
          <a:p>
            <a:pPr eaLnBrk="1" hangingPunct="1">
              <a:defRPr/>
            </a:pPr>
            <a:r>
              <a:rPr lang="ru-RU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качественная характеристика педагогических технологий по критерию их воздействия на здоровье учащихся и педагогов;</a:t>
            </a:r>
          </a:p>
          <a:p>
            <a:pPr eaLnBrk="1" hangingPunct="1">
              <a:defRPr/>
            </a:pPr>
            <a:r>
              <a:rPr lang="ru-RU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технологическая основа здоровьесберегающей педагогики.</a:t>
            </a:r>
          </a:p>
        </p:txBody>
      </p:sp>
      <p:graphicFrame>
        <p:nvGraphicFramePr>
          <p:cNvPr id="70656" name="Organization Chart 0"/>
          <p:cNvGraphicFramePr>
            <a:graphicFrameLocks/>
          </p:cNvGraphicFramePr>
          <p:nvPr>
            <p:ph sz="half" idx="4294967295"/>
          </p:nvPr>
        </p:nvGraphicFramePr>
        <p:xfrm>
          <a:off x="327025" y="3948113"/>
          <a:ext cx="8561388" cy="2382837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  <p:bldDgm spid="706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E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smtClean="0"/>
              <a:t>Педагогическая технология</a:t>
            </a:r>
          </a:p>
        </p:txBody>
      </p:sp>
      <p:grpSp>
        <p:nvGrpSpPr>
          <p:cNvPr id="28675" name="Group 15"/>
          <p:cNvGrpSpPr>
            <a:grpSpLocks/>
          </p:cNvGrpSpPr>
          <p:nvPr/>
        </p:nvGrpSpPr>
        <p:grpSpPr bwMode="auto">
          <a:xfrm>
            <a:off x="2971800" y="1905000"/>
            <a:ext cx="3505200" cy="4343400"/>
            <a:chOff x="2208" y="864"/>
            <a:chExt cx="1344" cy="3792"/>
          </a:xfrm>
        </p:grpSpPr>
        <p:sp>
          <p:nvSpPr>
            <p:cNvPr id="28677" name="Rectangle 4"/>
            <p:cNvSpPr>
              <a:spLocks noChangeArrowheads="1"/>
            </p:cNvSpPr>
            <p:nvPr/>
          </p:nvSpPr>
          <p:spPr bwMode="auto">
            <a:xfrm>
              <a:off x="2208" y="864"/>
              <a:ext cx="134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1"/>
                <a:t>Почему и для чего?</a:t>
              </a:r>
            </a:p>
          </p:txBody>
        </p:sp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2208" y="1536"/>
              <a:ext cx="134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1"/>
                <a:t>Что?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2208" y="2208"/>
              <a:ext cx="134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1"/>
                <a:t>Как?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2208" y="2880"/>
              <a:ext cx="134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1"/>
                <a:t>С помощью чего?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2208" y="3552"/>
              <a:ext cx="134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1"/>
                <a:t>Кто?</a:t>
              </a:r>
            </a:p>
          </p:txBody>
        </p:sp>
        <p:sp>
          <p:nvSpPr>
            <p:cNvPr id="28682" name="Rectangle 9"/>
            <p:cNvSpPr>
              <a:spLocks noChangeArrowheads="1"/>
            </p:cNvSpPr>
            <p:nvPr/>
          </p:nvSpPr>
          <p:spPr bwMode="auto">
            <a:xfrm>
              <a:off x="2208" y="4224"/>
              <a:ext cx="134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1"/>
                <a:t>Так ли это?</a:t>
              </a:r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 flipH="1">
              <a:off x="2880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2880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>
              <a:off x="2880" y="26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2880" y="33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2880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6" name="Picture 16" descr="thezis_4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562600" cy="5029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3058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Функции здоровьесберегающей технологии:</a:t>
            </a:r>
            <a:r>
              <a:rPr lang="ru-RU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900" b="1" smtClean="0"/>
              <a:t>формирующая</a:t>
            </a:r>
            <a:r>
              <a:rPr lang="ru-RU" sz="19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900" smtClean="0"/>
          </a:p>
          <a:p>
            <a:pPr eaLnBrk="1" hangingPunct="1">
              <a:lnSpc>
                <a:spcPct val="90000"/>
              </a:lnSpc>
            </a:pPr>
            <a:r>
              <a:rPr lang="ru-RU" sz="1900" b="1" smtClean="0"/>
              <a:t>информативно-коммуникативная</a:t>
            </a:r>
            <a:r>
              <a:rPr lang="ru-RU" sz="19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900" smtClean="0"/>
          </a:p>
          <a:p>
            <a:pPr eaLnBrk="1" hangingPunct="1">
              <a:lnSpc>
                <a:spcPct val="90000"/>
              </a:lnSpc>
            </a:pPr>
            <a:r>
              <a:rPr lang="ru-RU" sz="1900" b="1" smtClean="0"/>
              <a:t>диагностическая</a:t>
            </a:r>
            <a:r>
              <a:rPr lang="ru-RU" sz="19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900" smtClean="0"/>
          </a:p>
          <a:p>
            <a:pPr eaLnBrk="1" hangingPunct="1">
              <a:lnSpc>
                <a:spcPct val="90000"/>
              </a:lnSpc>
            </a:pPr>
            <a:r>
              <a:rPr lang="ru-RU" sz="1900" b="1" smtClean="0"/>
              <a:t>адаптивная</a:t>
            </a:r>
            <a:r>
              <a:rPr lang="ru-RU" sz="19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900" smtClean="0"/>
          </a:p>
          <a:p>
            <a:pPr eaLnBrk="1" hangingPunct="1">
              <a:lnSpc>
                <a:spcPct val="90000"/>
              </a:lnSpc>
            </a:pPr>
            <a:r>
              <a:rPr lang="ru-RU" sz="1900" b="1" smtClean="0"/>
              <a:t>рефлексивная</a:t>
            </a:r>
            <a:r>
              <a:rPr lang="ru-RU" sz="19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900" smtClean="0"/>
          </a:p>
          <a:p>
            <a:pPr eaLnBrk="1" hangingPunct="1">
              <a:lnSpc>
                <a:spcPct val="90000"/>
              </a:lnSpc>
            </a:pPr>
            <a:r>
              <a:rPr lang="ru-RU" sz="1900" b="1" smtClean="0"/>
              <a:t>интегративная</a:t>
            </a:r>
            <a:r>
              <a:rPr lang="ru-RU" sz="19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ru-RU" sz="1800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15900"/>
            <a:ext cx="8229600" cy="5903913"/>
          </a:xfrm>
        </p:spPr>
        <p:txBody>
          <a:bodyPr lIns="90000" tIns="46800" rIns="90000" bIns="46800"/>
          <a:lstStyle/>
          <a:p>
            <a:pPr marL="339725" indent="-339725" algn="ctr" defTabSz="449263" eaLnBrk="1" hangingPunct="1">
              <a:buClr>
                <a:srgbClr val="CC0099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buClr>
                <a:srgbClr val="0000FF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200" i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90600" y="609600"/>
          <a:ext cx="6946900" cy="15770225"/>
        </p:xfrm>
        <a:graphic>
          <a:graphicData uri="http://schemas.openxmlformats.org/presentationml/2006/ole">
            <p:oleObj spid="_x0000_s5122" name="Документ" r:id="rId4" imgW="4070993" imgH="921528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3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Правило 1.</a:t>
            </a:r>
            <a:r>
              <a:rPr lang="ru-RU" sz="3000" smtClean="0"/>
              <a:t> Организация урока на основе принципов здоровьесбережения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1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100" b="1" i="1" smtClean="0">
                <a:solidFill>
                  <a:srgbClr val="3366CC"/>
                </a:solidFill>
              </a:rPr>
              <a:t>Правильная организация урока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100" b="1" i="1" smtClean="0">
              <a:solidFill>
                <a:srgbClr val="3366CC"/>
              </a:solidFill>
            </a:endParaRPr>
          </a:p>
          <a:p>
            <a:pPr eaLnBrk="1" hangingPunct="1">
              <a:defRPr/>
            </a:pPr>
            <a:r>
              <a:rPr lang="ru-RU" sz="2500" smtClean="0">
                <a:latin typeface="Times New Roman" pitchFamily="18" charset="0"/>
              </a:rPr>
              <a:t>учет критериев здоровьесбережения</a:t>
            </a:r>
            <a:r>
              <a:rPr lang="ru-RU" sz="2500" smtClean="0"/>
              <a:t>,</a:t>
            </a:r>
          </a:p>
          <a:p>
            <a:pPr eaLnBrk="1" hangingPunct="1">
              <a:defRPr/>
            </a:pPr>
            <a:r>
              <a:rPr lang="ru-RU" sz="2500" smtClean="0">
                <a:latin typeface="Times New Roman" pitchFamily="18" charset="0"/>
              </a:rPr>
              <a:t>мотивация к обучению</a:t>
            </a:r>
            <a:r>
              <a:rPr lang="ru-RU" sz="2500" smtClean="0"/>
              <a:t>,</a:t>
            </a:r>
          </a:p>
          <a:p>
            <a:pPr eaLnBrk="1" hangingPunct="1">
              <a:defRPr/>
            </a:pPr>
            <a:r>
              <a:rPr lang="ru-RU" sz="2500" smtClean="0">
                <a:latin typeface="Times New Roman" pitchFamily="18" charset="0"/>
              </a:rPr>
              <a:t>взаимный интерес в процессе урока.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5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3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Правило 2.</a:t>
            </a:r>
            <a:r>
              <a:rPr lang="ru-RU" sz="3000" smtClean="0"/>
              <a:t>  </a:t>
            </a:r>
            <a:br>
              <a:rPr lang="ru-RU" sz="3000" smtClean="0"/>
            </a:br>
            <a:r>
              <a:rPr lang="ru-RU" sz="3000" smtClean="0"/>
              <a:t>Использование каналов восприятия</a:t>
            </a:r>
          </a:p>
        </p:txBody>
      </p:sp>
      <p:graphicFrame>
        <p:nvGraphicFramePr>
          <p:cNvPr id="11286" name="Group 22"/>
          <p:cNvGraphicFramePr>
            <a:graphicFrameLocks noGrp="1"/>
          </p:cNvGraphicFramePr>
          <p:nvPr>
            <p:ph idx="4294967295"/>
          </p:nvPr>
        </p:nvGraphicFramePr>
        <p:xfrm>
          <a:off x="381000" y="1371600"/>
          <a:ext cx="8229600" cy="4660392"/>
        </p:xfrm>
        <a:graphic>
          <a:graphicData uri="http://schemas.openxmlformats.org/drawingml/2006/table">
            <a:tbl>
              <a:tblPr/>
              <a:tblGrid>
                <a:gridCol w="2286000"/>
                <a:gridCol w="27432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Левополушарные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учащиеся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Характерен: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словесно-логический стиль познавательных процессов;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склонность к абстрагированию и обобщению.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Необходимо на уроке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ясные и четкие инструкции;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изложение информации линейное: от  части к целому;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неоднократное повторение;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проверка выполнения задания;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тишина на уроке.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Правополушарные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учащиеся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Развито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конкретно-образное мышление и воображение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Необходимо на уроке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связь информации с практикой,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анализ от целого к частному,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задачи зрительно-пространственного анализа,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творческие задания,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эмоции,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эксперименты,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¡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речевой и музыкальный ритм.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59" name="Group 91"/>
          <p:cNvGraphicFramePr>
            <a:graphicFrameLocks noGrp="1"/>
          </p:cNvGraphicFramePr>
          <p:nvPr>
            <p:ph idx="4294967295"/>
          </p:nvPr>
        </p:nvGraphicFramePr>
        <p:xfrm>
          <a:off x="457200" y="609600"/>
          <a:ext cx="8229600" cy="5791200"/>
        </p:xfrm>
        <a:graphic>
          <a:graphicData uri="http://schemas.openxmlformats.org/drawingml/2006/table">
            <a:tbl>
              <a:tblPr/>
              <a:tblGrid>
                <a:gridCol w="1981200"/>
                <a:gridCol w="6248400"/>
              </a:tblGrid>
              <a:tr h="177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Визуальное восприятие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33"/>
                        </a:gs>
                        <a:gs pos="100000">
                          <a:srgbClr val="FFFF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выделение на доске цветом различных пунктов;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выполнение письменных упражнений, составление опорных конспектов;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использование письменных инструкций;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использование таблиц, схем, видео, наглядных пособий.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33"/>
                        </a:gs>
                        <a:gs pos="100000">
                          <a:srgbClr val="FFFFCC"/>
                        </a:gs>
                      </a:gsLst>
                      <a:lin ang="18900000" scaled="1"/>
                    </a:gra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Аудиальное восприятие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33"/>
                        </a:gs>
                        <a:gs pos="100000">
                          <a:srgbClr val="FFFF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использование вариаций голоса: громкость, паузы, высота;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использование сигнальных слов: говорить, слушать, другими словами и т.д.;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рекомендуются дискуссии, устные задачи, упражнения, просмотр видеофильмов.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33"/>
                        </a:gs>
                        <a:gs pos="100000">
                          <a:srgbClr val="FFFFCC"/>
                        </a:gs>
                      </a:gsLst>
                      <a:lin ang="18900000" scaled="1"/>
                    </a:grad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Кинестетическое восприятие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33"/>
                        </a:gs>
                        <a:gs pos="100000">
                          <a:srgbClr val="FFFF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использование жестов, прикосновения, сигнальных слов: ощущаю, управляю, действую;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передача информации в игре, при выполнении практического эксперимента;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смена видов деятельности.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33"/>
                        </a:gs>
                        <a:gs pos="100000">
                          <a:srgbClr val="FFFFCC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Правило 3.</a:t>
            </a:r>
            <a:r>
              <a:rPr lang="ru-RU" sz="2600" smtClean="0"/>
              <a:t/>
            </a:r>
            <a:br>
              <a:rPr lang="ru-RU" sz="2600" smtClean="0"/>
            </a:br>
            <a:r>
              <a:rPr lang="ru-RU" sz="2600" smtClean="0"/>
              <a:t>Учет зоны работоспособности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482725" y="1827213"/>
          <a:ext cx="3363913" cy="1985962"/>
        </p:xfrm>
        <a:graphic>
          <a:graphicData uri="http://schemas.openxmlformats.org/presentationml/2006/ole">
            <p:oleObj spid="_x0000_s6146" name="Диаграмма" r:id="rId3" imgW="7572375" imgH="4371975" progId="MSGraph.Chart.8">
              <p:embed followColorScheme="full"/>
            </p:oleObj>
          </a:graphicData>
        </a:graphic>
      </p:graphicFrame>
      <p:graphicFrame>
        <p:nvGraphicFramePr>
          <p:cNvPr id="6147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51375" y="1533525"/>
          <a:ext cx="3879850" cy="2011363"/>
        </p:xfrm>
        <a:graphic>
          <a:graphicData uri="http://schemas.openxmlformats.org/presentationml/2006/ole">
            <p:oleObj spid="_x0000_s6147" name="Диаграмма" r:id="rId4" imgW="5419898" imgH="2809783" progId="MSGraph.Chart.8">
              <p:embed followColorScheme="full"/>
            </p:oleObj>
          </a:graphicData>
        </a:graphic>
      </p:graphicFrame>
      <p:graphicFrame>
        <p:nvGraphicFramePr>
          <p:cNvPr id="6148" name="Object 1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706563" y="3956050"/>
          <a:ext cx="2909887" cy="1960563"/>
        </p:xfrm>
        <a:graphic>
          <a:graphicData uri="http://schemas.openxmlformats.org/presentationml/2006/ole">
            <p:oleObj spid="_x0000_s6148" name="Диаграмма" r:id="rId5" imgW="6096000" imgH="4067175" progId="MSGraph.Chart.8">
              <p:embed followColorScheme="full"/>
            </p:oleObj>
          </a:graphicData>
        </a:graphic>
      </p:graphicFrame>
      <p:graphicFrame>
        <p:nvGraphicFramePr>
          <p:cNvPr id="6149" name="Object 1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432425" y="3952875"/>
          <a:ext cx="2913063" cy="1989138"/>
        </p:xfrm>
        <a:graphic>
          <a:graphicData uri="http://schemas.openxmlformats.org/presentationml/2006/ole">
            <p:oleObj spid="_x0000_s6149" name="Диаграмма" r:id="rId6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7162800" cy="9144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Правило 4.</a:t>
            </a:r>
            <a:r>
              <a:rPr lang="ru-RU" sz="2600" smtClean="0"/>
              <a:t>  Распределение интенсивности умственной деятельности</a:t>
            </a:r>
          </a:p>
        </p:txBody>
      </p:sp>
      <p:graphicFrame>
        <p:nvGraphicFramePr>
          <p:cNvPr id="13343" name="Group 31"/>
          <p:cNvGraphicFramePr>
            <a:graphicFrameLocks noGrp="1"/>
          </p:cNvGraphicFramePr>
          <p:nvPr>
            <p:ph idx="4294967295"/>
          </p:nvPr>
        </p:nvGraphicFramePr>
        <p:xfrm>
          <a:off x="1370013" y="1827213"/>
          <a:ext cx="7313612" cy="3482024"/>
        </p:xfrm>
        <a:graphic>
          <a:graphicData uri="http://schemas.openxmlformats.org/drawingml/2006/table">
            <a:tbl>
              <a:tblPr/>
              <a:tblGrid>
                <a:gridCol w="2030412"/>
                <a:gridCol w="923925"/>
                <a:gridCol w="1582738"/>
                <a:gridCol w="27765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Часть урока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Время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Нагрузка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Деятельность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Врабатывание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мин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Относительно невелика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Репродуктивная, переходящая в продуктивную. Повторение.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Максимальная работоспособность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– 25 мин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Максимальное снижение на 15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Продуктивная, творческая, знакомство с новым материалом.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 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Конечный порыв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– 15 мин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Небольшое повышение работоспо-собности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Репродуктивная, отработка узловых моментов пройденного.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smtClean="0"/>
              <a:t>Эффективность усвоения знаний в течение урока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2125" y="2482850"/>
            <a:ext cx="5775325" cy="18065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5 – 25 минута – 80%</a:t>
            </a:r>
          </a:p>
          <a:p>
            <a:pPr eaLnBrk="1" hangingPunct="1">
              <a:defRPr/>
            </a:pPr>
            <a:r>
              <a:rPr lang="ru-RU" smtClean="0"/>
              <a:t> 25 – 35 минута – 60 – 40%</a:t>
            </a:r>
          </a:p>
          <a:p>
            <a:pPr eaLnBrk="1" hangingPunct="1">
              <a:defRPr/>
            </a:pPr>
            <a:r>
              <a:rPr lang="ru-RU" smtClean="0"/>
              <a:t> 35 – 40 минута – 10%</a:t>
            </a:r>
          </a:p>
        </p:txBody>
      </p:sp>
      <p:pic>
        <p:nvPicPr>
          <p:cNvPr id="34820" name="Picture 6" descr="clipart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29200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По данным Минздрава России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type="chart" idx="4294967295"/>
          </p:nvPr>
        </p:nvGraphicFramePr>
        <p:xfrm>
          <a:off x="409575" y="1447800"/>
          <a:ext cx="8734425" cy="4811713"/>
        </p:xfrm>
        <a:graphic>
          <a:graphicData uri="http://schemas.openxmlformats.org/presentationml/2006/ole">
            <p:oleObj spid="_x0000_s1026" name="Диаграмма" r:id="rId3" imgW="8229600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633413"/>
          </a:xfrm>
        </p:spPr>
        <p:txBody>
          <a:bodyPr/>
          <a:lstStyle/>
          <a:p>
            <a:pPr eaLnBrk="1" hangingPunct="1"/>
            <a:r>
              <a:rPr lang="ru-RU" sz="2100" smtClean="0"/>
              <a:t>Педагогу в организации и проведении  урока необходимо учитывать: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обстановку и гигиенические условия в классе (кабинете)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число видов учебной деятельности Норма – 4-7 видов за урок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среднюю продолжительность и частоту чередования различных видов учебной деятельности. Ориентировочная норма – 7-10 минут;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чередование видов преподавания. Норма – не позже чем через 10-15 минут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наличие и выбор места на уроке методов, способствующих активизации инициативы и творческого самовыражения самих учащихся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место и длительность применения ТСО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позы учащихся, чередование поз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физкультминутки и другие оздоровительные моменты на уроке – их место, содержание и продолжительность. Норма – на 15-20 минут урока по 1 минутке из 3-х легких упражнений с 3 – повторениями каждого упражнения;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наличие у учащихся мотивации к учебной деятельности на уроке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наличие в содержательной части урока вопросов, связанных со здоровьем и здоровым образом жизни;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психологический климат на уроке;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наличие на уроке эмоциональных разрядок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/>
          <a:lstStyle/>
          <a:p>
            <a:pPr eaLnBrk="1" hangingPunct="1"/>
            <a:r>
              <a:rPr lang="ru-RU" sz="2100" smtClean="0"/>
              <a:t>В конце урока следует обратить внимание на следующее</a:t>
            </a:r>
            <a:r>
              <a:rPr lang="ru-RU" sz="38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плотность урока, т.е. количество времени, затраченного школьниками на учебную работу. Норма - не менее 60 % и не более 75-80 %;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/>
            <a:r>
              <a:rPr lang="ru-RU" sz="2400" smtClean="0"/>
              <a:t>момент наступления утомления учащихся и снижения их учебной активности;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/>
            <a:r>
              <a:rPr lang="ru-RU" sz="2400" smtClean="0"/>
              <a:t>темп и особенности окончания урока.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степени утомления при умственном труде</a:t>
            </a:r>
          </a:p>
        </p:txBody>
      </p:sp>
      <p:graphicFrame>
        <p:nvGraphicFramePr>
          <p:cNvPr id="145455" name="Group 47"/>
          <p:cNvGraphicFramePr>
            <a:graphicFrameLocks noGrp="1"/>
          </p:cNvGraphicFramePr>
          <p:nvPr>
            <p:ph idx="4294967295"/>
          </p:nvPr>
        </p:nvGraphicFramePr>
        <p:xfrm>
          <a:off x="457200" y="1447800"/>
          <a:ext cx="8229600" cy="481552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Объекты наблюдения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Незначительная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Значительная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Редкие отвлечения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Рассеянное, частые отвлечения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Ослабленное, реакция на новые словесные указания отсутствуют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Поза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Непостоянная, потягивание ног и выпрямление туловища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Частая смена поворота головы, облокачивание, поддерживание головы руками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Стремление положить голову на стол, вытянуться, отклонившись на спинку стула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Движения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Точные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Неуверенные, замедленные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Суетливые движения рук и пальцев (ухудшение почерка)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Интерес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Живой интерес, задавание вопросов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Слабый интерес, отсутствие вопросов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Полное отсутствие интереса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-358775"/>
            <a:ext cx="8229600" cy="1420813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Профилактика переутомления учащихся на уроках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3716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повысить умственную работоспособность и сократить период адаптации к содержанию материала в начале урока;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выбрать оптимальный ритм и темп урока;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эмоциональность, артистизм педагога;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исключить шумовое раздражение на уроке;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использовать приемы поощрения, подбадривания учащихся;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проводить смену деятельности, практиковать нестандартные уроки;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использовать основные эколого-медико-психолого-педагогические методы преподавания: внушение, погружение, ритмическую стимуляцию органов чувств, аудиовизуализацию, аудиолингвализацию;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проводить динамические паузы;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заканчивать урок за 1-2 минуты до звонка;</a:t>
            </a:r>
          </a:p>
          <a:p>
            <a:pPr eaLnBrk="1" hangingPunct="1"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 задерживать учащихся на перемену.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Утомление чаще всего возникает в следующие периоды: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/>
              <a:t>начало учебного года и недели;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/>
              <a:t> возникает ежедневно к 3-4-му урокам;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/>
              <a:t> сначала проявляется слабо, а затем усиливается к концу учебного дня;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/>
              <a:t> окончание четверти, учебного года, недели.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45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300" smtClean="0"/>
              <a:t>Каким должен быть урок, помогающий сохранять и укреплять здоровье школьников?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снижение утомления школьников,</a:t>
            </a:r>
          </a:p>
          <a:p>
            <a:pPr eaLnBrk="1" hangingPunct="1">
              <a:defRPr/>
            </a:pPr>
            <a:r>
              <a:rPr lang="ru-RU" sz="2800" smtClean="0"/>
              <a:t>создание благоприятного психологического климата,</a:t>
            </a:r>
          </a:p>
          <a:p>
            <a:pPr eaLnBrk="1" hangingPunct="1">
              <a:defRPr/>
            </a:pPr>
            <a:r>
              <a:rPr lang="ru-RU" sz="2800" smtClean="0"/>
              <a:t>обеспечение индивидуального и дифференцированного подходов в процессе обучения,</a:t>
            </a:r>
          </a:p>
          <a:p>
            <a:pPr eaLnBrk="1" hangingPunct="1">
              <a:defRPr/>
            </a:pPr>
            <a:r>
              <a:rPr lang="ru-RU" sz="2800" smtClean="0"/>
              <a:t>выполнение санитарно-гигиенических условий.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90" name="Rectangle 13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69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191800"/>
                </a:solidFill>
              </a:rPr>
              <a:t>Анализ проведения урока с позиций </a:t>
            </a:r>
            <a:r>
              <a:rPr lang="ru-RU" sz="1800" dirty="0" err="1" smtClean="0">
                <a:solidFill>
                  <a:srgbClr val="191800"/>
                </a:solidFill>
              </a:rPr>
              <a:t>здоровьесбережения</a:t>
            </a:r>
            <a:endParaRPr lang="ru-RU" sz="1800" dirty="0" smtClean="0">
              <a:solidFill>
                <a:srgbClr val="191800"/>
              </a:solidFill>
            </a:endParaRP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	</a:t>
            </a:r>
          </a:p>
        </p:txBody>
      </p:sp>
      <p:graphicFrame>
        <p:nvGraphicFramePr>
          <p:cNvPr id="151731" name="Group 179"/>
          <p:cNvGraphicFramePr>
            <a:graphicFrameLocks noGrp="1"/>
          </p:cNvGraphicFramePr>
          <p:nvPr/>
        </p:nvGraphicFramePr>
        <p:xfrm>
          <a:off x="304800" y="762000"/>
          <a:ext cx="8458200" cy="5928360"/>
        </p:xfrm>
        <a:graphic>
          <a:graphicData uri="http://schemas.openxmlformats.org/drawingml/2006/table">
            <a:tbl>
              <a:tblPr/>
              <a:tblGrid>
                <a:gridCol w="304800"/>
                <a:gridCol w="6138863"/>
                <a:gridCol w="1062037"/>
                <a:gridCol w="952500"/>
              </a:tblGrid>
              <a:tr h="381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 балл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Факт. балл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направленность целей и задач урока: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формирование отношения к человеку и его здоровью как к ценности;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выработка понимания сущности здорового образа жизни;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формирование потребности в здоровом образе жизни.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6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оптимальных психофизиологических условий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Symbol" pitchFamily="18" charset="2"/>
                        <a:buChar char=""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норм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СанПиНов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(проветривание, освещенность, чистота, озеленение кабинета);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Symbol" pitchFamily="18" charset="2"/>
                        <a:buChar char=""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динамики работоспособности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Symbol" pitchFamily="18" charset="2"/>
                        <a:buChar char=""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Смена видов деятельности учащихся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Symbol" pitchFamily="18" charset="2"/>
                        <a:buChar char=""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оздоровительных моментов на уроке: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физкультминутки, динамические паузы,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минутки релаксации,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дыхательная гимнастика,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гимнастика для глаз,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массаж активных точек,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положительный эмоциональный настрой на урок,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контроль осанки;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Symbol" pitchFamily="18" charset="2"/>
                        <a:buChar char=""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Наглядность, использование ТСО;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Symbol" pitchFamily="18" charset="2"/>
                        <a:buChar char=""/>
                        <a:tabLst>
                          <a:tab pos="46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 учащихся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эмоционального комфорта на уроке (атмосфера доброжелательности, открытые невербальные средства общения, похвала обучающихся)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применение здоровьесберегающих технологий (дифференцированное, проблемное, диалоговое обучение, игра и т.д.);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применение здоровьесберегающих методов (работа в группах, дискуссия, исследование, диалог и т.д.).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баллов: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8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8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Задачи педагогической деятельности по осуществлению здоровьесберегающих технологий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научить учителей использовать знания, навыки и умения по пропаганде здорового образа жизни в своей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освоить методы валеологического обеспечения педагогической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освоить методы оценки условий организации и обеспечения УВП с позиций ЗОЖ;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освоить здоровьесберегающие технологии, способствующие выявлению, использованию и активизации резервных возможностей учащихся;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сформировать умения оценивать и корректировать методические приемы с позиций сохранения и укрепления здоровья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smtClean="0"/>
              <a:t>Сохранение и укрепление здоровья учащихся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    </a:t>
            </a:r>
            <a:r>
              <a:rPr lang="ru-RU" sz="2000" b="1" smtClean="0"/>
              <a:t>Этому способствуют следующие моменты: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проведение ежегодной диспансеризации обучаемых,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учёт санитарно-гигиенических требований при составлении расписания учебной и внеурочной работы,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обязательные физкультминутки на уроках в начальной школе и в 5 классе,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нормализация учебной нагрузки учащихся,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организация горячего питания,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введение в учебный план дополнительного третьего часа физической культуры и полное соответствие требованиям стандарта технического обеспечения спортивной базы,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применение здоровьесберегающих технологий в учебном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Цель работы:</a:t>
            </a:r>
            <a:br>
              <a:rPr lang="ru-RU" smtClean="0"/>
            </a:br>
            <a:endParaRPr lang="ru-RU" smtClean="0"/>
          </a:p>
        </p:txBody>
      </p:sp>
      <p:sp>
        <p:nvSpPr>
          <p:cNvPr id="205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Способствовать формированию познавательного отношения к поддержанию, укреплению и развитию психического и физического здоровья, формировать понятие здоровый образ жизни.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600" b="0" dirty="0" smtClean="0"/>
              <a:t>Здоровье – это самое ценное, что есть у человека. </a:t>
            </a:r>
            <a:br>
              <a:rPr lang="ru-RU" sz="3600" b="0" dirty="0" smtClean="0"/>
            </a:br>
            <a:r>
              <a:rPr lang="ru-RU" sz="2800" b="0" dirty="0" smtClean="0"/>
              <a:t>Н.А. Семашко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Здоровье – это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800" dirty="0" smtClean="0"/>
              <a:t>состояние полного физического, психического и социального благополучия человека.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800" dirty="0" smtClean="0"/>
              <a:t>динамично меняющееся состояние, характеризующееся высокими адаптационными возможностями организма, оптимальным функционированием систем и органов, а также гармоничными взаимоотношениями с природной средой и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Задачи: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Способствовать формированию познавательного отношения к поддержанию, укреплению и развитию психического и физического здоровья.</a:t>
            </a:r>
          </a:p>
          <a:p>
            <a:pPr eaLnBrk="1" hangingPunct="1">
              <a:defRPr/>
            </a:pPr>
            <a:r>
              <a:rPr lang="ru-RU" smtClean="0"/>
              <a:t>Формировать понятие здоровый образ жизни.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Урок “Строение мышц. Обзор мышц человека” </a:t>
            </a:r>
          </a:p>
        </p:txBody>
      </p:sp>
      <p:sp>
        <p:nvSpPr>
          <p:cNvPr id="20787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67818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Упражнение “</a:t>
            </a:r>
            <a:r>
              <a:rPr lang="ru-RU" sz="2800" i="1" smtClean="0"/>
              <a:t>Любопытная Варвара</a:t>
            </a:r>
            <a:r>
              <a:rPr lang="ru-RU" sz="2800" smtClean="0"/>
              <a:t>” </a:t>
            </a:r>
          </a:p>
        </p:txBody>
      </p:sp>
      <p:pic>
        <p:nvPicPr>
          <p:cNvPr id="47108" name="Picture 6" descr="Изображение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628900"/>
            <a:ext cx="5410200" cy="4059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Урок </a:t>
            </a:r>
            <a:br>
              <a:rPr lang="ru-RU" sz="2400" smtClean="0"/>
            </a:br>
            <a:r>
              <a:rPr lang="ru-RU" sz="2400" smtClean="0"/>
              <a:t>“Осанка. Предупреждение плоскостопия”</a:t>
            </a:r>
            <a:r>
              <a:rPr lang="ru-RU" sz="4000" smtClean="0"/>
              <a:t> </a:t>
            </a:r>
          </a:p>
        </p:txBody>
      </p:sp>
      <p:sp>
        <p:nvSpPr>
          <p:cNvPr id="20992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391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Упражнение “</a:t>
            </a:r>
            <a:r>
              <a:rPr lang="ru-RU" sz="2800" i="1" smtClean="0"/>
              <a:t>Птица перед взлетом</a:t>
            </a:r>
            <a:r>
              <a:rPr lang="ru-RU" sz="2800" smtClean="0"/>
              <a:t>” </a:t>
            </a:r>
          </a:p>
        </p:txBody>
      </p:sp>
      <p:pic>
        <p:nvPicPr>
          <p:cNvPr id="48132" name="Picture 7" descr="Изображение 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3048000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0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44475"/>
            <a:ext cx="85375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smtClean="0"/>
              <a:t>Урок «Зрительный анализатор</a:t>
            </a:r>
            <a:r>
              <a:rPr lang="ru-RU" sz="3600" smtClean="0"/>
              <a:t>»</a:t>
            </a:r>
          </a:p>
        </p:txBody>
      </p:sp>
      <p:sp>
        <p:nvSpPr>
          <p:cNvPr id="213007" name="Rectangle 1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685800" y="1905000"/>
            <a:ext cx="84582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Упражнение для глаз по методике доктора  А. Базарного </a:t>
            </a:r>
          </a:p>
        </p:txBody>
      </p:sp>
      <p:pic>
        <p:nvPicPr>
          <p:cNvPr id="49157" name="Picture 17" descr="Изображение 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2743200"/>
            <a:ext cx="4114800" cy="308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u="sng" smtClean="0"/>
              <a:t>Урок «Слуховой анализатор»</a:t>
            </a:r>
            <a:r>
              <a:rPr lang="ru-RU" smtClean="0"/>
              <a:t> </a:t>
            </a:r>
          </a:p>
        </p:txBody>
      </p:sp>
      <p:sp>
        <p:nvSpPr>
          <p:cNvPr id="2170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315200" cy="53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u="sng" smtClean="0"/>
              <a:t>Упражнение «Я-Чебурашка»</a:t>
            </a:r>
            <a:r>
              <a:rPr lang="ru-RU" sz="2800" smtClean="0"/>
              <a:t> </a:t>
            </a:r>
          </a:p>
        </p:txBody>
      </p:sp>
      <p:pic>
        <p:nvPicPr>
          <p:cNvPr id="50180" name="Picture 7" descr="Изображение 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438400"/>
            <a:ext cx="51816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Урок: “Значение дыхания. Органы дыхательной системы. Заболевания дыхательных путей”.</a:t>
            </a:r>
          </a:p>
        </p:txBody>
      </p:sp>
      <p:sp>
        <p:nvSpPr>
          <p:cNvPr id="21914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1628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по методике А. Стрельниковой </a:t>
            </a:r>
          </a:p>
        </p:txBody>
      </p:sp>
      <p:pic>
        <p:nvPicPr>
          <p:cNvPr id="51204" name="Picture 6" descr="Изображение 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2438400"/>
            <a:ext cx="5105400" cy="3830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Урок: Механизм вдоха и выдоха. Регуляция дыхания</a:t>
            </a:r>
            <a:r>
              <a:rPr lang="ru-RU" smtClean="0"/>
              <a:t> </a:t>
            </a:r>
          </a:p>
        </p:txBody>
      </p:sp>
      <p:sp>
        <p:nvSpPr>
          <p:cNvPr id="221189" name="Rectangle 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1219200" y="1905000"/>
            <a:ext cx="762635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Сильное сжатие  с задержкой дыхания</a:t>
            </a:r>
          </a:p>
        </p:txBody>
      </p:sp>
      <p:pic>
        <p:nvPicPr>
          <p:cNvPr id="52228" name="Picture 9" descr="Изображение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74320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Урок “Скелет поясов и свободных  конечностей</a:t>
            </a:r>
            <a:r>
              <a:rPr lang="ru-RU" smtClean="0"/>
              <a:t> </a:t>
            </a:r>
          </a:p>
        </p:txBody>
      </p:sp>
      <p:sp>
        <p:nvSpPr>
          <p:cNvPr id="22426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1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Потирание рук              Повороты туловища</a:t>
            </a:r>
          </a:p>
        </p:txBody>
      </p:sp>
      <p:pic>
        <p:nvPicPr>
          <p:cNvPr id="53252" name="Picture 7" descr="Изображение 0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048000"/>
            <a:ext cx="3857625" cy="2924175"/>
          </a:xfrm>
        </p:spPr>
      </p:pic>
      <p:pic>
        <p:nvPicPr>
          <p:cNvPr id="53253" name="Picture 10" descr="Изображение 0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895600"/>
            <a:ext cx="4114800" cy="308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200" smtClean="0"/>
              <a:t>Внешние факторы риска</a:t>
            </a:r>
            <a:r>
              <a:rPr lang="ru-RU" sz="3800" smtClean="0"/>
              <a:t>: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aseline="30000" smtClean="0"/>
              <a:t>(за пределами образовательного учреждения)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07350" cy="183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latin typeface="Times New Roman" pitchFamily="18" charset="0"/>
              </a:rPr>
              <a:t>экология;</a:t>
            </a:r>
          </a:p>
          <a:p>
            <a:pPr eaLnBrk="1" hangingPunct="1">
              <a:defRPr/>
            </a:pPr>
            <a:r>
              <a:rPr lang="ru-RU" sz="2800" b="1" smtClean="0">
                <a:latin typeface="Times New Roman" pitchFamily="18" charset="0"/>
              </a:rPr>
              <a:t>семья и микроклимат в ней;</a:t>
            </a:r>
          </a:p>
          <a:p>
            <a:pPr eaLnBrk="1" hangingPunct="1">
              <a:defRPr/>
            </a:pPr>
            <a:r>
              <a:rPr lang="ru-RU" sz="2800" b="1" smtClean="0">
                <a:latin typeface="Times New Roman" pitchFamily="18" charset="0"/>
              </a:rPr>
              <a:t>круг общения, вредные привычки;</a:t>
            </a:r>
          </a:p>
          <a:p>
            <a:pPr eaLnBrk="1" hangingPunct="1">
              <a:defRPr/>
            </a:pPr>
            <a:r>
              <a:rPr lang="ru-RU" sz="2800" b="1" smtClean="0">
                <a:latin typeface="Times New Roman" pitchFamily="18" charset="0"/>
              </a:rPr>
              <a:t>питание;</a:t>
            </a:r>
          </a:p>
          <a:p>
            <a:pPr eaLnBrk="1" hangingPunct="1">
              <a:defRPr/>
            </a:pPr>
            <a:r>
              <a:rPr lang="ru-RU" sz="2800" b="1" smtClean="0">
                <a:latin typeface="Times New Roman" pitchFamily="18" charset="0"/>
              </a:rPr>
              <a:t>здоровый образ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4445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2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Внутришкольные факторы, влияющие на здоровье учащихся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132138" y="2924175"/>
            <a:ext cx="2954337" cy="8604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 учащихся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2138" y="3789363"/>
            <a:ext cx="2954337" cy="2952750"/>
            <a:chOff x="1973" y="2387"/>
            <a:chExt cx="1861" cy="1860"/>
          </a:xfrm>
        </p:grpSpPr>
        <p:sp>
          <p:nvSpPr>
            <p:cNvPr id="25624" name="Text Box 5"/>
            <p:cNvSpPr txBox="1">
              <a:spLocks noChangeArrowheads="1"/>
            </p:cNvSpPr>
            <p:nvPr/>
          </p:nvSpPr>
          <p:spPr bwMode="auto">
            <a:xfrm>
              <a:off x="1973" y="3484"/>
              <a:ext cx="1861" cy="7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учебный план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выбор УМК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выбор программ</a:t>
              </a:r>
            </a:p>
          </p:txBody>
        </p:sp>
        <p:sp>
          <p:nvSpPr>
            <p:cNvPr id="25625" name="Line 6"/>
            <p:cNvSpPr>
              <a:spLocks noChangeShapeType="1"/>
            </p:cNvSpPr>
            <p:nvPr/>
          </p:nvSpPr>
          <p:spPr bwMode="auto">
            <a:xfrm>
              <a:off x="2925" y="2387"/>
              <a:ext cx="0" cy="10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9388" y="3789363"/>
            <a:ext cx="4032250" cy="2814637"/>
            <a:chOff x="113" y="2387"/>
            <a:chExt cx="2540" cy="1773"/>
          </a:xfrm>
        </p:grpSpPr>
        <p:sp>
          <p:nvSpPr>
            <p:cNvPr id="25622" name="Text Box 8"/>
            <p:cNvSpPr txBox="1">
              <a:spLocks noChangeArrowheads="1"/>
            </p:cNvSpPr>
            <p:nvPr/>
          </p:nvSpPr>
          <p:spPr bwMode="auto">
            <a:xfrm>
              <a:off x="113" y="3484"/>
              <a:ext cx="1678" cy="6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уроки физкультуры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спортивные секции и кружки</a:t>
              </a:r>
            </a:p>
          </p:txBody>
        </p:sp>
        <p:sp>
          <p:nvSpPr>
            <p:cNvPr id="25623" name="Line 9"/>
            <p:cNvSpPr>
              <a:spLocks noChangeShapeType="1"/>
            </p:cNvSpPr>
            <p:nvPr/>
          </p:nvSpPr>
          <p:spPr bwMode="auto">
            <a:xfrm flipH="1">
              <a:off x="1791" y="2387"/>
              <a:ext cx="862" cy="10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76825" y="3789363"/>
            <a:ext cx="3743325" cy="2676525"/>
            <a:chOff x="3198" y="2387"/>
            <a:chExt cx="2358" cy="1686"/>
          </a:xfrm>
        </p:grpSpPr>
        <p:sp>
          <p:nvSpPr>
            <p:cNvPr id="25620" name="Text Box 11"/>
            <p:cNvSpPr txBox="1">
              <a:spLocks noChangeArrowheads="1"/>
            </p:cNvSpPr>
            <p:nvPr/>
          </p:nvSpPr>
          <p:spPr bwMode="auto">
            <a:xfrm>
              <a:off x="4150" y="3657"/>
              <a:ext cx="1406" cy="4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sz="1800" b="1">
                  <a:solidFill>
                    <a:schemeClr val="hlink"/>
                  </a:solidFill>
                </a:rPr>
                <a:t>досуговая деятельность</a:t>
              </a:r>
            </a:p>
          </p:txBody>
        </p:sp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3198" y="2387"/>
              <a:ext cx="952" cy="127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30550" y="692150"/>
            <a:ext cx="2954338" cy="2232025"/>
            <a:chOff x="1972" y="436"/>
            <a:chExt cx="1861" cy="1406"/>
          </a:xfrm>
        </p:grpSpPr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1972" y="436"/>
              <a:ext cx="1861" cy="9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 взаимоотношения с одноклассниками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 отношение учителей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Char char="•"/>
              </a:pPr>
              <a:r>
                <a:rPr lang="ru-RU" sz="1800" b="1">
                  <a:solidFill>
                    <a:schemeClr val="hlink"/>
                  </a:solidFill>
                </a:rPr>
                <a:t> здоровье учителей</a:t>
              </a:r>
            </a:p>
          </p:txBody>
        </p:sp>
        <p:sp>
          <p:nvSpPr>
            <p:cNvPr id="25619" name="Line 15"/>
            <p:cNvSpPr>
              <a:spLocks noChangeShapeType="1"/>
            </p:cNvSpPr>
            <p:nvPr/>
          </p:nvSpPr>
          <p:spPr bwMode="auto">
            <a:xfrm flipV="1">
              <a:off x="2925" y="1390"/>
              <a:ext cx="0" cy="45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1438" y="1328738"/>
            <a:ext cx="3060700" cy="3521075"/>
            <a:chOff x="45" y="837"/>
            <a:chExt cx="1928" cy="2218"/>
          </a:xfrm>
        </p:grpSpPr>
        <p:grpSp>
          <p:nvGrpSpPr>
            <p:cNvPr id="25614" name="Group 17"/>
            <p:cNvGrpSpPr>
              <a:grpSpLocks/>
            </p:cNvGrpSpPr>
            <p:nvPr/>
          </p:nvGrpSpPr>
          <p:grpSpPr bwMode="auto">
            <a:xfrm>
              <a:off x="45" y="837"/>
              <a:ext cx="1746" cy="2218"/>
              <a:chOff x="45" y="837"/>
              <a:chExt cx="1746" cy="2218"/>
            </a:xfrm>
          </p:grpSpPr>
          <p:sp>
            <p:nvSpPr>
              <p:cNvPr id="25616" name="Text Box 18"/>
              <p:cNvSpPr txBox="1">
                <a:spLocks noChangeArrowheads="1"/>
              </p:cNvSpPr>
              <p:nvPr/>
            </p:nvSpPr>
            <p:spPr bwMode="auto">
              <a:xfrm>
                <a:off x="45" y="837"/>
                <a:ext cx="1610" cy="416"/>
              </a:xfrm>
              <a:prstGeom prst="rect">
                <a:avLst/>
              </a:prstGeom>
              <a:noFill/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sz="1800" b="1">
                    <a:solidFill>
                      <a:srgbClr val="009900"/>
                    </a:solidFill>
                  </a:rPr>
                  <a:t>Организация</a:t>
                </a:r>
                <a:r>
                  <a:rPr lang="ru-RU" sz="1800" b="1">
                    <a:solidFill>
                      <a:srgbClr val="FFFF00"/>
                    </a:solidFill>
                  </a:rPr>
                  <a:t> </a:t>
                </a:r>
                <a:r>
                  <a:rPr lang="ru-RU" sz="1800" b="1">
                    <a:solidFill>
                      <a:srgbClr val="009900"/>
                    </a:solidFill>
                  </a:rPr>
                  <a:t>занятий</a:t>
                </a:r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111" y="1253"/>
                <a:ext cx="1680" cy="180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вид учебной деятельности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технологии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стиль преподавания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отметка, оценка знаний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объем домашних заданий</a:t>
                </a:r>
              </a:p>
            </p:txBody>
          </p:sp>
        </p:grpSp>
        <p:sp>
          <p:nvSpPr>
            <p:cNvPr id="25615" name="Line 20"/>
            <p:cNvSpPr>
              <a:spLocks noChangeShapeType="1"/>
            </p:cNvSpPr>
            <p:nvPr/>
          </p:nvSpPr>
          <p:spPr bwMode="auto">
            <a:xfrm rot="-5400000" flipH="1" flipV="1">
              <a:off x="1882" y="2024"/>
              <a:ext cx="0" cy="18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083300" y="1054100"/>
            <a:ext cx="2989263" cy="4344988"/>
            <a:chOff x="3832" y="664"/>
            <a:chExt cx="1883" cy="2737"/>
          </a:xfrm>
        </p:grpSpPr>
        <p:grpSp>
          <p:nvGrpSpPr>
            <p:cNvPr id="25610" name="Group 22"/>
            <p:cNvGrpSpPr>
              <a:grpSpLocks/>
            </p:cNvGrpSpPr>
            <p:nvPr/>
          </p:nvGrpSpPr>
          <p:grpSpPr bwMode="auto">
            <a:xfrm>
              <a:off x="4012" y="664"/>
              <a:ext cx="1703" cy="2737"/>
              <a:chOff x="4012" y="664"/>
              <a:chExt cx="1703" cy="2737"/>
            </a:xfrm>
          </p:grpSpPr>
          <p:sp>
            <p:nvSpPr>
              <p:cNvPr id="25612" name="Text Box 23"/>
              <p:cNvSpPr txBox="1">
                <a:spLocks noChangeArrowheads="1"/>
              </p:cNvSpPr>
              <p:nvPr/>
            </p:nvSpPr>
            <p:spPr bwMode="auto">
              <a:xfrm>
                <a:off x="4105" y="664"/>
                <a:ext cx="1610" cy="589"/>
              </a:xfrm>
              <a:prstGeom prst="rect">
                <a:avLst/>
              </a:prstGeom>
              <a:noFill/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sz="1800" b="1">
                    <a:solidFill>
                      <a:srgbClr val="009900"/>
                    </a:solidFill>
                  </a:rPr>
                  <a:t>Режим функционирования школы</a:t>
                </a:r>
              </a:p>
            </p:txBody>
          </p:sp>
          <p:sp>
            <p:nvSpPr>
              <p:cNvPr id="25613" name="Text Box 24"/>
              <p:cNvSpPr txBox="1">
                <a:spLocks noChangeArrowheads="1"/>
              </p:cNvSpPr>
              <p:nvPr/>
            </p:nvSpPr>
            <p:spPr bwMode="auto">
              <a:xfrm>
                <a:off x="4012" y="1253"/>
                <a:ext cx="1680" cy="21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режим дня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расписание учебных занятий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питание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санитарно-гигиенические условия (мебель, освещение, проветривание и др.)</a:t>
                </a:r>
              </a:p>
              <a:p>
                <a:pPr>
                  <a:spcBef>
                    <a:spcPct val="50000"/>
                  </a:spcBef>
                  <a:buClrTx/>
                  <a:buSzTx/>
                  <a:buFontTx/>
                  <a:buChar char="•"/>
                </a:pPr>
                <a:r>
                  <a:rPr lang="ru-RU" sz="1800" b="1">
                    <a:solidFill>
                      <a:schemeClr val="hlink"/>
                    </a:solidFill>
                  </a:rPr>
                  <a:t>режим перемен</a:t>
                </a:r>
              </a:p>
            </p:txBody>
          </p:sp>
        </p:grpSp>
        <p:sp>
          <p:nvSpPr>
            <p:cNvPr id="25611" name="Line 25"/>
            <p:cNvSpPr>
              <a:spLocks noChangeShapeType="1"/>
            </p:cNvSpPr>
            <p:nvPr/>
          </p:nvSpPr>
          <p:spPr bwMode="auto">
            <a:xfrm rot="5400000" flipV="1">
              <a:off x="3923" y="2024"/>
              <a:ext cx="0" cy="18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60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1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7200" y="304800"/>
          <a:ext cx="8237538" cy="5715000"/>
        </p:xfrm>
        <a:graphic>
          <a:graphicData uri="http://schemas.openxmlformats.org/presentationml/2006/ole">
            <p:oleObj spid="_x0000_s2050" name="Диаграмма" r:id="rId3" imgW="5715000" imgH="39624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/>
            <a:r>
              <a:rPr lang="ru-RU" sz="2000" b="1" smtClean="0"/>
              <a:t>СТАТИСТИКА ЗАБОЛЕВАНИЙ УЧАЩИХСЯ</a:t>
            </a:r>
            <a:br>
              <a:rPr lang="ru-RU" sz="2000" b="1" smtClean="0"/>
            </a:br>
            <a:r>
              <a:rPr lang="ru-RU" sz="2000" b="1" smtClean="0"/>
              <a:t>(данные по итогам диспансеризации 2009 г)</a:t>
            </a:r>
          </a:p>
        </p:txBody>
      </p:sp>
      <p:graphicFrame>
        <p:nvGraphicFramePr>
          <p:cNvPr id="113805" name="Group 141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81800" cy="4927918"/>
        </p:xfrm>
        <a:graphic>
          <a:graphicData uri="http://schemas.openxmlformats.org/drawingml/2006/table">
            <a:tbl>
              <a:tblPr/>
              <a:tblGrid>
                <a:gridCol w="2890838"/>
                <a:gridCol w="1692275"/>
                <a:gridCol w="2198687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заболевания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кол-во случаев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сколиоз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гастрит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кариес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близорукость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гипертония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ожирение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пиелонефрит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бронхиальная астма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анемия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9248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ГРУППЫ ЗДОРОВЬЯ УЧАЩИХСЯ МОУ №30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066800" y="1676400"/>
          <a:ext cx="7543800" cy="4910138"/>
        </p:xfrm>
        <a:graphic>
          <a:graphicData uri="http://schemas.openxmlformats.org/presentationml/2006/ole">
            <p:oleObj spid="_x0000_s3074" name="Диаграмма" r:id="rId3" imgW="2743200" imgH="18288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600">
                <a:solidFill>
                  <a:srgbClr val="191800"/>
                </a:solidFill>
              </a:rPr>
              <a:t>Внутренние факторы риска</a:t>
            </a:r>
            <a:r>
              <a:rPr lang="ru-RU" sz="2500">
                <a:solidFill>
                  <a:srgbClr val="191800"/>
                </a:solidFill>
              </a:rPr>
              <a:t>:</a:t>
            </a:r>
            <a:br>
              <a:rPr lang="ru-RU" sz="2500">
                <a:solidFill>
                  <a:srgbClr val="191800"/>
                </a:solidFill>
              </a:rPr>
            </a:br>
            <a:r>
              <a:rPr lang="ru-RU" sz="2500" baseline="30000">
                <a:solidFill>
                  <a:srgbClr val="191800"/>
                </a:solidFill>
              </a:rPr>
              <a:t>(в самом образовательном учреждении)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229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организация учебного процесса, методика организации урока;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организация и реализация воспитательного процесса;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двигательный режим учащихся в урочное и внеурочное время;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создание медицинского обслуживания в образовательном учреждении;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организация питания в образовательном учреждении;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соблюдение санитарно-гигиенических норм в образовательном учреждении.</a:t>
            </a:r>
          </a:p>
          <a:p>
            <a:pPr eaLnBrk="1" hangingPunct="1">
              <a:defRPr/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2_Скругленный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1592</Words>
  <Application>Microsoft Office PowerPoint</Application>
  <PresentationFormat>Экран (4:3)</PresentationFormat>
  <Paragraphs>347</Paragraphs>
  <Slides>37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57" baseType="lpstr">
      <vt:lpstr>Arial</vt:lpstr>
      <vt:lpstr>Wingdings</vt:lpstr>
      <vt:lpstr>Calibri</vt:lpstr>
      <vt:lpstr>Verdana</vt:lpstr>
      <vt:lpstr>Comic Sans MS</vt:lpstr>
      <vt:lpstr>Arial Black</vt:lpstr>
      <vt:lpstr>Times New Roman</vt:lpstr>
      <vt:lpstr>Tahoma</vt:lpstr>
      <vt:lpstr>Lucida Sans Unicode</vt:lpstr>
      <vt:lpstr>Symbol</vt:lpstr>
      <vt:lpstr>Оформление по умолчанию</vt:lpstr>
      <vt:lpstr>Затмение</vt:lpstr>
      <vt:lpstr>Пастель</vt:lpstr>
      <vt:lpstr>Капсулы</vt:lpstr>
      <vt:lpstr>Скругленный</vt:lpstr>
      <vt:lpstr>Пиксел</vt:lpstr>
      <vt:lpstr>Трава</vt:lpstr>
      <vt:lpstr>2_Скругленный</vt:lpstr>
      <vt:lpstr>Диаграмма</vt:lpstr>
      <vt:lpstr>Документ</vt:lpstr>
      <vt:lpstr>Слайд 1</vt:lpstr>
      <vt:lpstr>По данным Минздрава России</vt:lpstr>
      <vt:lpstr>Здоровье – это самое ценное, что есть у человека.  Н.А. Семашко</vt:lpstr>
      <vt:lpstr>Внешние факторы риска: (за пределами образовательного учреждения)</vt:lpstr>
      <vt:lpstr>Слайд 5</vt:lpstr>
      <vt:lpstr>Слайд 6</vt:lpstr>
      <vt:lpstr>СТАТИСТИКА ЗАБОЛЕВАНИЙ УЧАЩИХСЯ (данные по итогам диспансеризации 2009 г)</vt:lpstr>
      <vt:lpstr>ГРУППЫ ЗДОРОВЬЯ УЧАЩИХСЯ МОУ №30</vt:lpstr>
      <vt:lpstr>Слайд 9</vt:lpstr>
      <vt:lpstr>Здоровьесберегающие образовательные технологии</vt:lpstr>
      <vt:lpstr>Педагогическая технология</vt:lpstr>
      <vt:lpstr>Функции здоровьесберегающей технологии: </vt:lpstr>
      <vt:lpstr>Слайд 13</vt:lpstr>
      <vt:lpstr>Правило 1. Организация урока на основе принципов здоровьесбережения</vt:lpstr>
      <vt:lpstr>Правило 2.   Использование каналов восприятия</vt:lpstr>
      <vt:lpstr>Слайд 16</vt:lpstr>
      <vt:lpstr>Правило 3. Учет зоны работоспособности</vt:lpstr>
      <vt:lpstr>Правило 4.  Распределение интенсивности умственной деятельности</vt:lpstr>
      <vt:lpstr>Эффективность усвоения знаний в течение урока</vt:lpstr>
      <vt:lpstr>Педагогу в организации и проведении  урока необходимо учитывать:</vt:lpstr>
      <vt:lpstr>В конце урока следует обратить внимание на следующее </vt:lpstr>
      <vt:lpstr>Оценка степени утомления при умственном труде</vt:lpstr>
      <vt:lpstr>Профилактика переутомления учащихся на уроках</vt:lpstr>
      <vt:lpstr>Утомление чаще всего возникает в следующие периоды:</vt:lpstr>
      <vt:lpstr>Каким должен быть урок, помогающий сохранять и укреплять здоровье школьников?</vt:lpstr>
      <vt:lpstr>Анализ проведения урока с позиций здоровьесбережения</vt:lpstr>
      <vt:lpstr>Задачи педагогической деятельности по осуществлению здоровьесберегающих технологий</vt:lpstr>
      <vt:lpstr>Сохранение и укрепление здоровья учащихся</vt:lpstr>
      <vt:lpstr>Цель работы: </vt:lpstr>
      <vt:lpstr>Задачи:</vt:lpstr>
      <vt:lpstr>Урок “Строение мышц. Обзор мышц человека” </vt:lpstr>
      <vt:lpstr>Урок  “Осанка. Предупреждение плоскостопия” </vt:lpstr>
      <vt:lpstr>Урок «Зрительный анализатор»</vt:lpstr>
      <vt:lpstr>Урок «Слуховой анализатор» </vt:lpstr>
      <vt:lpstr>Урок: “Значение дыхания. Органы дыхательной системы. Заболевания дыхательных путей”.</vt:lpstr>
      <vt:lpstr>Урок: Механизм вдоха и выдоха. Регуляция дыхания </vt:lpstr>
      <vt:lpstr>Урок “Скелет поясов и свободных  конечностей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36</cp:revision>
  <cp:lastPrinted>1601-01-01T00:00:00Z</cp:lastPrinted>
  <dcterms:created xsi:type="dcterms:W3CDTF">1601-01-01T00:00:00Z</dcterms:created>
  <dcterms:modified xsi:type="dcterms:W3CDTF">2015-02-23T17:40:26Z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