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73" r:id="rId14"/>
    <p:sldId id="268" r:id="rId15"/>
    <p:sldId id="269" r:id="rId16"/>
    <p:sldId id="265" r:id="rId17"/>
    <p:sldId id="275" r:id="rId18"/>
    <p:sldId id="276" r:id="rId19"/>
    <p:sldId id="266" r:id="rId20"/>
    <p:sldId id="277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per2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68162" cy="6858000"/>
          </a:xfrm>
          <a:prstGeom prst="rect">
            <a:avLst/>
          </a:prstGeom>
        </p:spPr>
      </p:pic>
      <p:pic>
        <p:nvPicPr>
          <p:cNvPr id="7" name="Рисунок 6" descr="paper2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19672" y="0"/>
            <a:ext cx="1668162" cy="6858000"/>
          </a:xfrm>
          <a:prstGeom prst="rect">
            <a:avLst/>
          </a:prstGeom>
        </p:spPr>
      </p:pic>
      <p:pic>
        <p:nvPicPr>
          <p:cNvPr id="9" name="Рисунок 8" descr="paper2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75856" y="0"/>
            <a:ext cx="1668162" cy="6858000"/>
          </a:xfrm>
          <a:prstGeom prst="rect">
            <a:avLst/>
          </a:prstGeom>
        </p:spPr>
      </p:pic>
      <p:pic>
        <p:nvPicPr>
          <p:cNvPr id="10" name="Рисунок 9" descr="paper2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932040" y="0"/>
            <a:ext cx="1668162" cy="6858000"/>
          </a:xfrm>
          <a:prstGeom prst="rect">
            <a:avLst/>
          </a:prstGeom>
        </p:spPr>
      </p:pic>
      <p:pic>
        <p:nvPicPr>
          <p:cNvPr id="11" name="Рисунок 10" descr="paper2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88224" y="0"/>
            <a:ext cx="1668162" cy="6858000"/>
          </a:xfrm>
          <a:prstGeom prst="rect">
            <a:avLst/>
          </a:prstGeom>
        </p:spPr>
      </p:pic>
      <p:pic>
        <p:nvPicPr>
          <p:cNvPr id="12" name="Рисунок 11" descr="paper22.jpg"/>
          <p:cNvPicPr>
            <a:picLocks noChangeAspect="1"/>
          </p:cNvPicPr>
          <p:nvPr userDrawn="1"/>
        </p:nvPicPr>
        <p:blipFill>
          <a:blip r:embed="rId4" cstate="print"/>
          <a:srcRect r="37440"/>
          <a:stretch>
            <a:fillRect/>
          </a:stretch>
        </p:blipFill>
        <p:spPr>
          <a:xfrm>
            <a:off x="8100392" y="0"/>
            <a:ext cx="1043608" cy="6858000"/>
          </a:xfrm>
          <a:prstGeom prst="rect">
            <a:avLst/>
          </a:prstGeom>
        </p:spPr>
      </p:pic>
      <p:pic>
        <p:nvPicPr>
          <p:cNvPr id="14" name="Рисунок 13" descr="14358e5cf301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589240"/>
            <a:ext cx="1383229" cy="10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3DD12-E857-4224-8A36-65A11563A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Comic Sans MS" pitchFamily="66" charset="0"/>
              </a:rPr>
              <a:t>Что? Где? Когда?</a:t>
            </a:r>
            <a:endParaRPr lang="ru-RU" sz="66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1469271-cf8415e6dcec669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065329"/>
            <a:ext cx="2610892" cy="272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e762d755c641d075e72a82721d6de5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881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8945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268760"/>
            <a:ext cx="6192688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600" dirty="0" smtClean="0">
                <a:latin typeface="Comic Sans MS" pitchFamily="66" charset="0"/>
              </a:rPr>
              <a:t>Правила игры</a:t>
            </a:r>
            <a:endParaRPr lang="ru-RU" sz="6600" dirty="0">
              <a:latin typeface="Comic Sans MS" pitchFamily="66" charset="0"/>
            </a:endParaRPr>
          </a:p>
        </p:txBody>
      </p:sp>
      <p:pic>
        <p:nvPicPr>
          <p:cNvPr id="1028" name="Picture 4" descr="C:\Users\user\Desktop\-A4FOJrzxJ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1486" y="3171687"/>
            <a:ext cx="28575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7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061518"/>
            <a:ext cx="770485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Каждый воспитанник ДОЛ «Спектр» может принять участие в игре.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Каждый желающий в своем отряде отвечает на вопросы Блиц-турнира. ( Если в день проведения Блиц-турнира были отсутствующие, к игре они не допускаются)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По результатам Блиц-турнира отбираются 6 участников, которые правильнее всех ответили на вопросы (набрали большее количество баллов)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1340768"/>
            <a:ext cx="324036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Отборочный тур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1266" name="Picture 2" descr="C:\Users\user\Desktop\wow-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59" y="5013176"/>
            <a:ext cx="13144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e762d755c641d075e72a82721d6de5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7051" y="364128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973583"/>
            <a:ext cx="100811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Игра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48" y="1628800"/>
            <a:ext cx="8244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ЗНАТОКИ играют против ВЕДУЩЕГО.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ВЕДУЩИЙ задает </a:t>
            </a:r>
            <a:r>
              <a:rPr lang="ru-RU" sz="2400" dirty="0">
                <a:latin typeface="Comic Sans MS" pitchFamily="66" charset="0"/>
              </a:rPr>
              <a:t>вопросы ЗНАТОКАМ, а ЗНАТОКИ за 1 минуту должны найти ответ на поставленный вопрос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Comic Sans MS" pitchFamily="66" charset="0"/>
              </a:rPr>
              <a:t>Если ЗНАТОКИ правильно отвечают на вопрос, они зарабатывают очко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Правильность </a:t>
            </a:r>
            <a:r>
              <a:rPr lang="ru-RU" sz="2400" dirty="0">
                <a:latin typeface="Comic Sans MS" pitchFamily="66" charset="0"/>
              </a:rPr>
              <a:t>ответа определяет </a:t>
            </a:r>
            <a:r>
              <a:rPr lang="ru-RU" sz="2400" dirty="0" smtClean="0">
                <a:latin typeface="Comic Sans MS" pitchFamily="66" charset="0"/>
              </a:rPr>
              <a:t>ВЕДУЩИЙ </a:t>
            </a:r>
            <a:r>
              <a:rPr lang="ru-RU" sz="2400" dirty="0">
                <a:latin typeface="Comic Sans MS" pitchFamily="66" charset="0"/>
              </a:rPr>
              <a:t>игры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Разыгрываются 12 вопросов. </a:t>
            </a:r>
            <a:r>
              <a:rPr lang="ru-RU" sz="2400" dirty="0">
                <a:latin typeface="Comic Sans MS" pitchFamily="66" charset="0"/>
              </a:rPr>
              <a:t>Победителем игры становится команда, набравшая </a:t>
            </a:r>
            <a:r>
              <a:rPr lang="ru-RU" sz="2400" dirty="0" smtClean="0">
                <a:latin typeface="Comic Sans MS" pitchFamily="66" charset="0"/>
              </a:rPr>
              <a:t>большее количество </a:t>
            </a:r>
            <a:r>
              <a:rPr lang="ru-RU" sz="2400" dirty="0">
                <a:latin typeface="Comic Sans MS" pitchFamily="66" charset="0"/>
              </a:rPr>
              <a:t>очков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817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96752"/>
            <a:ext cx="46805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Игровой стол разделен на </a:t>
            </a:r>
            <a:r>
              <a:rPr lang="ru-RU" sz="2800" u="sng" dirty="0">
                <a:latin typeface="Comic Sans MS" pitchFamily="66" charset="0"/>
              </a:rPr>
              <a:t>15 </a:t>
            </a:r>
            <a:r>
              <a:rPr lang="ru-RU" sz="2800" u="sng" dirty="0" smtClean="0">
                <a:latin typeface="Comic Sans MS" pitchFamily="66" charset="0"/>
              </a:rPr>
              <a:t>секторов</a:t>
            </a:r>
            <a:r>
              <a:rPr lang="ru-RU" sz="2800" dirty="0" smtClean="0">
                <a:latin typeface="Comic Sans MS" pitchFamily="66" charset="0"/>
              </a:rPr>
              <a:t>: </a:t>
            </a:r>
          </a:p>
          <a:p>
            <a:r>
              <a:rPr lang="ru-RU" sz="2800" dirty="0" smtClean="0">
                <a:latin typeface="Comic Sans MS" pitchFamily="66" charset="0"/>
              </a:rPr>
              <a:t>В </a:t>
            </a:r>
            <a:r>
              <a:rPr lang="ru-RU" sz="2800" dirty="0">
                <a:latin typeface="Comic Sans MS" pitchFamily="66" charset="0"/>
              </a:rPr>
              <a:t>12-ти секторах находятся конверты с вопросами. </a:t>
            </a:r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В </a:t>
            </a:r>
            <a:r>
              <a:rPr lang="ru-RU" sz="2800" dirty="0">
                <a:latin typeface="Comic Sans MS" pitchFamily="66" charset="0"/>
              </a:rPr>
              <a:t>13-ом секторе играют вопросы от команды соперника. </a:t>
            </a:r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В </a:t>
            </a:r>
            <a:r>
              <a:rPr lang="ru-RU" sz="2800" dirty="0">
                <a:latin typeface="Comic Sans MS" pitchFamily="66" charset="0"/>
              </a:rPr>
              <a:t>14 и </a:t>
            </a:r>
            <a:r>
              <a:rPr lang="ru-RU" sz="2800" dirty="0" smtClean="0">
                <a:latin typeface="Comic Sans MS" pitchFamily="66" charset="0"/>
              </a:rPr>
              <a:t>15-ом </a:t>
            </a:r>
            <a:r>
              <a:rPr lang="ru-RU" sz="2800" dirty="0">
                <a:latin typeface="Comic Sans MS" pitchFamily="66" charset="0"/>
              </a:rPr>
              <a:t>секторах находятся бонусы-подсказки.</a:t>
            </a:r>
          </a:p>
          <a:p>
            <a:endParaRPr lang="ru-RU" dirty="0"/>
          </a:p>
        </p:txBody>
      </p:sp>
      <p:pic>
        <p:nvPicPr>
          <p:cNvPr id="12290" name="Picture 2" descr="C:\Users\user\Desktop\195106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7"/>
            <a:ext cx="3344275" cy="27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2959.znat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76262"/>
            <a:ext cx="3362468" cy="26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85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916832"/>
            <a:ext cx="66247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1</a:t>
            </a:r>
            <a:r>
              <a:rPr lang="ru-RU" sz="2400" dirty="0">
                <a:latin typeface="Comic Sans MS" pitchFamily="66" charset="0"/>
              </a:rPr>
              <a:t>. Ответ раскрывает суть вопроса с достаточной степенью конкретизации (степень необходимой конкретизации определяется автором вопроса, а в случае отсутствия его указаний--жюри); </a:t>
            </a:r>
          </a:p>
          <a:p>
            <a:r>
              <a:rPr lang="ru-RU" sz="2400" dirty="0">
                <a:latin typeface="Comic Sans MS" pitchFamily="66" charset="0"/>
              </a:rPr>
              <a:t>2. Форма ответа соответствует </a:t>
            </a:r>
            <a:r>
              <a:rPr lang="ru-RU" sz="2400" dirty="0" smtClean="0">
                <a:latin typeface="Comic Sans MS" pitchFamily="66" charset="0"/>
              </a:rPr>
              <a:t>форме</a:t>
            </a:r>
          </a:p>
          <a:p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    вопроса</a:t>
            </a:r>
            <a:r>
              <a:rPr lang="ru-RU" sz="2400" dirty="0">
                <a:latin typeface="Comic Sans MS" pitchFamily="66" charset="0"/>
              </a:rPr>
              <a:t>. </a:t>
            </a:r>
          </a:p>
          <a:p>
            <a:endParaRPr lang="ru-RU" dirty="0"/>
          </a:p>
        </p:txBody>
      </p:sp>
      <p:pic>
        <p:nvPicPr>
          <p:cNvPr id="13314" name="Picture 2" descr="C:\Users\user\Desktop\questionboo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1353"/>
            <a:ext cx="2746647" cy="27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268760"/>
            <a:ext cx="835292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Ответ на вопрос считается </a:t>
            </a:r>
            <a:r>
              <a:rPr lang="ru-RU" sz="2800" b="1" u="sng" dirty="0" smtClean="0">
                <a:latin typeface="Comic Sans MS" pitchFamily="66" charset="0"/>
              </a:rPr>
              <a:t>ВЕРНЫМ</a:t>
            </a:r>
            <a:r>
              <a:rPr lang="ru-RU" sz="2800" b="1" dirty="0" smtClean="0">
                <a:latin typeface="Comic Sans MS" pitchFamily="66" charset="0"/>
              </a:rPr>
              <a:t>, если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3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988840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1</a:t>
            </a:r>
            <a:r>
              <a:rPr lang="ru-RU" sz="2400" dirty="0">
                <a:latin typeface="Comic Sans MS" pitchFamily="66" charset="0"/>
              </a:rPr>
              <a:t>.   Ответ не раскрывает суть вопроса или раскрывает его с недостаточной степенью </a:t>
            </a:r>
            <a:r>
              <a:rPr lang="ru-RU" sz="2400" dirty="0" smtClean="0">
                <a:latin typeface="Comic Sans MS" pitchFamily="66" charset="0"/>
              </a:rPr>
              <a:t>конкретизации. </a:t>
            </a:r>
            <a:endParaRPr lang="ru-RU" sz="2400" dirty="0">
              <a:latin typeface="Comic Sans MS" pitchFamily="66" charset="0"/>
            </a:endParaRPr>
          </a:p>
          <a:p>
            <a:r>
              <a:rPr lang="ru-RU" sz="2400" dirty="0">
                <a:latin typeface="Comic Sans MS" pitchFamily="66" charset="0"/>
              </a:rPr>
              <a:t>2.   Форма ответа не соответствует форме </a:t>
            </a:r>
            <a:r>
              <a:rPr lang="ru-RU" sz="2400" dirty="0" smtClean="0">
                <a:latin typeface="Comic Sans MS" pitchFamily="66" charset="0"/>
              </a:rPr>
              <a:t>вопроса.</a:t>
            </a:r>
            <a:endParaRPr lang="ru-RU" sz="2400" dirty="0">
              <a:latin typeface="Comic Sans MS" pitchFamily="66" charset="0"/>
            </a:endParaRPr>
          </a:p>
          <a:p>
            <a:r>
              <a:rPr lang="ru-RU" sz="2400" dirty="0">
                <a:latin typeface="Comic Sans MS" pitchFamily="66" charset="0"/>
              </a:rPr>
              <a:t>3.   Команда дала два или более вариантов 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         ответа</a:t>
            </a:r>
            <a:r>
              <a:rPr lang="ru-RU" sz="2400" dirty="0">
                <a:latin typeface="Comic Sans MS" pitchFamily="66" charset="0"/>
              </a:rPr>
              <a:t>. </a:t>
            </a:r>
          </a:p>
        </p:txBody>
      </p:sp>
      <p:pic>
        <p:nvPicPr>
          <p:cNvPr id="3" name="Picture 2" descr="C:\Users\user\Desktop\questionboo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1353"/>
            <a:ext cx="2746647" cy="27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196752"/>
            <a:ext cx="864096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Ответ на вопрос считается </a:t>
            </a:r>
            <a:r>
              <a:rPr lang="ru-RU" sz="2800" b="1" u="sng" dirty="0" smtClean="0">
                <a:latin typeface="Comic Sans MS" pitchFamily="66" charset="0"/>
              </a:rPr>
              <a:t>НЕВЕРНЫМ</a:t>
            </a:r>
            <a:r>
              <a:rPr lang="ru-RU" sz="2800" b="1" dirty="0" smtClean="0">
                <a:latin typeface="Comic Sans MS" pitchFamily="66" charset="0"/>
              </a:rPr>
              <a:t>, если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6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188" y="107732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Пример вопроса Блиц-турнира: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060848"/>
            <a:ext cx="51125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Comic Sans MS" pitchFamily="66" charset="0"/>
              </a:rPr>
              <a:t>Какую кличку носила собака в семье, в которую входили: дед, бабка, внучка? </a:t>
            </a:r>
            <a:endParaRPr lang="ru-RU" sz="2800" dirty="0" smtClean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Comic Sans MS" pitchFamily="66" charset="0"/>
              </a:rPr>
              <a:t>Кто был обладателем лягушачьей кожи? </a:t>
            </a:r>
            <a:endParaRPr lang="ru-RU" sz="2800" dirty="0" smtClean="0">
              <a:latin typeface="Comic Sans MS" pitchFamily="66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latin typeface="Comic Sans MS" pitchFamily="66" charset="0"/>
              </a:rPr>
              <a:t>Содержимое Страшилы? </a:t>
            </a:r>
            <a:endParaRPr lang="ru-RU" sz="2800" dirty="0" smtClean="0">
              <a:latin typeface="Comic Sans MS" pitchFamily="66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i="1" dirty="0" smtClean="0">
                <a:latin typeface="Comic Sans MS" pitchFamily="66" charset="0"/>
              </a:rPr>
              <a:t>Как </a:t>
            </a:r>
            <a:r>
              <a:rPr lang="ru-RU" sz="2800" i="1" dirty="0">
                <a:latin typeface="Comic Sans MS" pitchFamily="66" charset="0"/>
              </a:rPr>
              <a:t>называется ресторан «быстрой </a:t>
            </a:r>
            <a:r>
              <a:rPr lang="ru-RU" sz="3200" i="1" dirty="0">
                <a:latin typeface="Comic Sans MS" pitchFamily="66" charset="0"/>
              </a:rPr>
              <a:t>еды</a:t>
            </a:r>
            <a:r>
              <a:rPr lang="ru-RU" sz="3200" i="1" dirty="0" smtClean="0">
                <a:latin typeface="Comic Sans MS" pitchFamily="66" charset="0"/>
              </a:rPr>
              <a:t>»?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2204864"/>
            <a:ext cx="24128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Жучка</a:t>
            </a:r>
          </a:p>
          <a:p>
            <a:endParaRPr lang="ru-RU" sz="2800" dirty="0">
              <a:latin typeface="Comic Sans MS" pitchFamily="66" charset="0"/>
            </a:endParaRPr>
          </a:p>
          <a:p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Василиса Прекрасная</a:t>
            </a:r>
          </a:p>
          <a:p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Солома</a:t>
            </a:r>
          </a:p>
          <a:p>
            <a:endParaRPr lang="ru-RU" sz="2800" dirty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Бистро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2204864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3429000"/>
            <a:ext cx="24128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4653136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5517232"/>
            <a:ext cx="1368152" cy="6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13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Пример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3200" dirty="0" smtClean="0">
                <a:latin typeface="Comic Sans MS" pitchFamily="66" charset="0"/>
              </a:rPr>
              <a:t>вопроса из игры: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681337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ЭТО – растение. У НЕГО нет </a:t>
            </a:r>
            <a:r>
              <a:rPr lang="ru-RU" sz="2800" dirty="0">
                <a:latin typeface="Comic Sans MS" pitchFamily="66" charset="0"/>
              </a:rPr>
              <a:t>корней, стеблей, листьев, </a:t>
            </a:r>
            <a:r>
              <a:rPr lang="ru-RU" sz="2800" dirty="0" smtClean="0">
                <a:latin typeface="Comic Sans MS" pitchFamily="66" charset="0"/>
              </a:rPr>
              <a:t>цветов. Назовите ЭТО. 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7381" y="311222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Водоросли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2996952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7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Пример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3200" dirty="0" smtClean="0">
                <a:latin typeface="Comic Sans MS" pitchFamily="66" charset="0"/>
              </a:rPr>
              <a:t>вопроса из игры: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88840"/>
            <a:ext cx="5688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ОНИ во </a:t>
            </a:r>
            <a:r>
              <a:rPr lang="ru-RU" sz="2800" dirty="0">
                <a:latin typeface="Comic Sans MS" pitchFamily="66" charset="0"/>
              </a:rPr>
              <a:t>время войны организовывали подпольные группы, отряды, движения для борьбы с </a:t>
            </a:r>
            <a:r>
              <a:rPr lang="ru-RU" sz="2800" dirty="0" smtClean="0">
                <a:latin typeface="Comic Sans MS" pitchFamily="66" charset="0"/>
              </a:rPr>
              <a:t>захватчиками. Назовите ИХ. 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7381" y="270892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Партизаны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7381" y="2564904"/>
            <a:ext cx="234706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0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Пример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3200" dirty="0" smtClean="0">
                <a:latin typeface="Comic Sans MS" pitchFamily="66" charset="0"/>
              </a:rPr>
              <a:t>вопроса из игры: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21639"/>
            <a:ext cx="5688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ЭТО </a:t>
            </a:r>
            <a:r>
              <a:rPr lang="ru-RU" sz="2800" dirty="0">
                <a:latin typeface="Comic Sans MS" pitchFamily="66" charset="0"/>
              </a:rPr>
              <a:t>искусственно созданный язык, название которого с латинского языка переводится, как «надеющийся</a:t>
            </a:r>
            <a:r>
              <a:rPr lang="ru-RU" sz="2800" dirty="0" smtClean="0">
                <a:latin typeface="Comic Sans MS" pitchFamily="66" charset="0"/>
              </a:rPr>
              <a:t>». Назовите ЭТО. 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6492" y="312180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Эсперанто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6492" y="2987370"/>
            <a:ext cx="20882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3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364" y="1179527"/>
            <a:ext cx="6813566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Интеллектуальная игра, в которой команда из шести игроков, называемых,                   </a:t>
            </a:r>
          </a:p>
          <a:p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            ищет правильный ответ на </a:t>
            </a:r>
          </a:p>
          <a:p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           заданный им вопрос в </a:t>
            </a:r>
          </a:p>
          <a:p>
            <a:r>
              <a:rPr lang="ru-RU" sz="2800" dirty="0" smtClean="0">
                <a:latin typeface="Comic Sans MS" pitchFamily="66" charset="0"/>
              </a:rPr>
              <a:t>            течение одной минуты.   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2050630"/>
            <a:ext cx="295232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itchFamily="66" charset="0"/>
              </a:rPr>
              <a:t>«</a:t>
            </a:r>
            <a:r>
              <a:rPr lang="ru-RU" sz="3600" b="1" dirty="0">
                <a:latin typeface="Comic Sans MS" pitchFamily="66" charset="0"/>
              </a:rPr>
              <a:t>знатоками</a:t>
            </a:r>
            <a:r>
              <a:rPr lang="ru-RU" sz="2800" b="1" dirty="0">
                <a:latin typeface="Comic Sans MS" pitchFamily="66" charset="0"/>
              </a:rPr>
              <a:t>»</a:t>
            </a:r>
            <a:endParaRPr lang="ru-RU" sz="2800" b="1" dirty="0"/>
          </a:p>
        </p:txBody>
      </p:sp>
      <p:pic>
        <p:nvPicPr>
          <p:cNvPr id="3075" name="Picture 3" descr="C:\Users\user\Desktop\-A4FOJrzxJ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1307" y="3894414"/>
            <a:ext cx="2356413" cy="30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22_674_100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8950"/>
            <a:ext cx="952111" cy="11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e762d755c641d075e72a82721d6de5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207981"/>
            <a:ext cx="123825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21442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Рекомендации командам: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2000240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Comic Sans MS" pitchFamily="66" charset="0"/>
              </a:rPr>
              <a:t>В команде 6 игроков. Чтобы Вам легче было ориентироваться в игре, назначьте каждому роли.</a:t>
            </a:r>
          </a:p>
          <a:p>
            <a:r>
              <a:rPr lang="ru-RU" dirty="0" smtClean="0">
                <a:latin typeface="Comic Sans MS" pitchFamily="66" charset="0"/>
              </a:rPr>
              <a:t>Например, в Вашей команде может быть игрок, который отвечает за формулировку вопроса (он записывает его) или за формулировку ответа.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 Капитан каждый раз назначает игрока, который отвечает на вопрос.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1389770935general_pages_i30290_saratovskie_pedagogi_psixologi_stali_laureatami_vserossiiskogo_konkur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62566"/>
            <a:ext cx="7272808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41277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До встречи на Турнире!</a:t>
            </a:r>
          </a:p>
          <a:p>
            <a:r>
              <a:rPr lang="ru-RU" sz="3200" b="1" dirty="0" smtClean="0">
                <a:latin typeface="Comic Sans MS" pitchFamily="66" charset="0"/>
              </a:rPr>
              <a:t>И помните</a:t>
            </a:r>
            <a:r>
              <a:rPr lang="ru-RU" sz="3200" b="1" smtClean="0">
                <a:latin typeface="Comic Sans MS" pitchFamily="66" charset="0"/>
              </a:rPr>
              <a:t>, </a:t>
            </a:r>
            <a:r>
              <a:rPr lang="ru-RU" sz="3200" smtClean="0"/>
              <a:t>тот</a:t>
            </a:r>
            <a:r>
              <a:rPr lang="ru-RU" sz="3200" dirty="0"/>
              <a:t>, кто владеет </a:t>
            </a:r>
            <a:r>
              <a:rPr lang="ru-RU" sz="3200" dirty="0" smtClean="0"/>
              <a:t>знанием, </a:t>
            </a:r>
            <a:r>
              <a:rPr lang="ru-RU" sz="3200" dirty="0"/>
              <a:t>владеет миром</a:t>
            </a:r>
            <a:r>
              <a:rPr lang="ru-RU" sz="3200" dirty="0" smtClean="0"/>
              <a:t>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0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291813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Что</a:t>
            </a:r>
            <a:r>
              <a:rPr lang="ru-RU" sz="4800" dirty="0" smtClean="0"/>
              <a:t>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91081" y="1291813"/>
            <a:ext cx="472939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Интеллектуальный турнир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7981" y="335929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Где?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7901" y="3051522"/>
            <a:ext cx="476257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 летнем оздоровительном лагере «СПЕКТР»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7981" y="5282117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Когда?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0554" y="5405228"/>
            <a:ext cx="357726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 июне 2014 года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098" name="Picture 2" descr="C:\Users\user\Desktop\11949856321026402567tasto_9_architetto_franc_01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32" y="5137745"/>
            <a:ext cx="1058187" cy="105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11949856321026402567tasto_9_architetto_franc_01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09" y="3236477"/>
            <a:ext cx="1015082" cy="10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11949856321026402567tasto_9_architetto_franc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076" y="1184541"/>
            <a:ext cx="1045543" cy="10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e762d755c641d075e72a82721d6de54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214554"/>
            <a:ext cx="4714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Comic Sans MS" pitchFamily="66" charset="0"/>
              </a:rPr>
              <a:t>Команда знатоков</a:t>
            </a:r>
            <a:r>
              <a:rPr lang="ru-RU" sz="3200" dirty="0" smtClean="0">
                <a:latin typeface="Comic Sans MS" pitchFamily="66" charset="0"/>
              </a:rPr>
              <a:t>:</a:t>
            </a:r>
          </a:p>
          <a:p>
            <a:endParaRPr lang="ru-RU" sz="32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</a:rPr>
              <a:t> 6 человек, набравшие наибольшее  количество баллов в </a:t>
            </a:r>
            <a:r>
              <a:rPr lang="ru-RU" sz="3200" dirty="0" err="1" smtClean="0">
                <a:latin typeface="Comic Sans MS" pitchFamily="66" charset="0"/>
              </a:rPr>
              <a:t>Блиц-турнире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062467"/>
            <a:ext cx="205574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Кто?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2050" name="Picture 2" descr="C:\Users\User\Desktop\843420841aea91b4b25403a5a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0083" y="2564904"/>
            <a:ext cx="3595517" cy="2696638"/>
          </a:xfrm>
          <a:prstGeom prst="rect">
            <a:avLst/>
          </a:prstGeom>
          <a:noFill/>
        </p:spPr>
      </p:pic>
      <p:pic>
        <p:nvPicPr>
          <p:cNvPr id="5" name="Picture 2" descr="C:\Users\user\Desktop\11949856321026402567tasto_9_architetto_franc_01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323" y="977545"/>
            <a:ext cx="939287" cy="93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e762d755c641d075e72a82721d6de5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6475" y="1601643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683" y="1214422"/>
            <a:ext cx="171397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Что?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1657" y="2420888"/>
            <a:ext cx="508463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</a:rPr>
              <a:t>Название команды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</a:rPr>
              <a:t>Эмблема команды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</a:rPr>
              <a:t>Презентация команды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</a:rPr>
              <a:t>Вопрос от команды</a:t>
            </a:r>
          </a:p>
          <a:p>
            <a:endParaRPr lang="ru-RU" dirty="0"/>
          </a:p>
        </p:txBody>
      </p:sp>
      <p:pic>
        <p:nvPicPr>
          <p:cNvPr id="4" name="Picture 2" descr="C:\Users\user\Desktop\11949856321026402567tasto_9_architetto_franc_01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943" y="1055547"/>
            <a:ext cx="1087190" cy="10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questionboo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50" y="3624184"/>
            <a:ext cx="3089265" cy="30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e762d755c641d075e72a82721d6de5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532" y="360892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142984"/>
            <a:ext cx="399938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Название команды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098" name="Picture 2" descr="C:\Users\Us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071942"/>
            <a:ext cx="3986325" cy="2652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2132856"/>
            <a:ext cx="6429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Comic Sans MS" pitchFamily="66" charset="0"/>
              </a:rPr>
              <a:t>Оригинальное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Comic Sans MS" pitchFamily="66" charset="0"/>
              </a:rPr>
              <a:t>Интеллектуальное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Comic Sans MS" pitchFamily="66" charset="0"/>
              </a:rPr>
              <a:t>Придуманное ребятами из отряда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7170" name="Picture 2" descr="C:\Users\user\Desktop\e762d755c641d075e72a82721d6de5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78" y="25456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736"/>
            <a:ext cx="571504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Эмблема команды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5122" name="Picture 2" descr="C:\Users\User\Desktop\191_w300_h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05853"/>
            <a:ext cx="2214578" cy="21711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214554"/>
            <a:ext cx="66437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Может быть нарисована или сделана своими руками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Должна отражать название команды и интеллектуальную направленность игры</a:t>
            </a:r>
          </a:p>
          <a:p>
            <a:endParaRPr lang="ru-RU" dirty="0"/>
          </a:p>
        </p:txBody>
      </p:sp>
      <p:pic>
        <p:nvPicPr>
          <p:cNvPr id="8194" name="Picture 2" descr="C:\Users\user\Desktop\e762d755c641d075e72a82721d6de5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8050" y="477838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285860"/>
            <a:ext cx="580300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Вопрос от команды</a:t>
            </a:r>
            <a:r>
              <a:rPr lang="ru-RU" sz="4400" b="1" i="1" dirty="0" smtClean="0">
                <a:solidFill>
                  <a:srgbClr val="FF0000"/>
                </a:solidFill>
                <a:latin typeface="Comic Sans MS" pitchFamily="66" charset="0"/>
              </a:rPr>
              <a:t>*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214311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 Придумать вопрос для команды противника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6146" name="Picture 2" descr="C:\Users\User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3994147" cy="1788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3500438"/>
            <a:ext cx="3927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*Оценивается жюри отдельными баллами</a:t>
            </a:r>
            <a:endParaRPr lang="ru-RU" sz="2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user\Desktop\e762d755c641d075e72a82721d6de5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1107" y="363221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428736"/>
            <a:ext cx="642942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Презентация команды: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49289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Представление названия, эмблемы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latin typeface="Comic Sans MS" pitchFamily="66" charset="0"/>
            </a:endParaRPr>
          </a:p>
          <a:p>
            <a:r>
              <a:rPr lang="ru-RU" sz="2400" b="1" i="1" dirty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ru-RU" sz="2400" dirty="0" smtClean="0">
                <a:latin typeface="Comic Sans MS" pitchFamily="66" charset="0"/>
              </a:rPr>
              <a:t>Творческий подход команды приветствуется </a:t>
            </a:r>
            <a:r>
              <a:rPr lang="ru-RU" sz="2400" dirty="0" smtClean="0">
                <a:latin typeface="Comic Sans MS" pitchFamily="66" charset="0"/>
                <a:sym typeface="Wingdings" pitchFamily="2" charset="2"/>
              </a:rPr>
              <a:t>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170" name="Picture 2" descr="C:\Users\User\Desktop\21-01-2014-16-46-03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2374" y="3933056"/>
            <a:ext cx="5629766" cy="2771743"/>
          </a:xfrm>
          <a:prstGeom prst="rect">
            <a:avLst/>
          </a:prstGeom>
          <a:noFill/>
        </p:spPr>
      </p:pic>
      <p:pic>
        <p:nvPicPr>
          <p:cNvPr id="10242" name="Picture 2" descr="C:\Users\user\Desktop\e762d755c641d075e72a82721d6de5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460" y="485198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498</Words>
  <Application>Microsoft Office PowerPoint</Application>
  <PresentationFormat>Экран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Что? Где? Когда?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User</cp:lastModifiedBy>
  <cp:revision>67</cp:revision>
  <dcterms:created xsi:type="dcterms:W3CDTF">2012-01-25T17:13:35Z</dcterms:created>
  <dcterms:modified xsi:type="dcterms:W3CDTF">2014-05-28T10:20:48Z</dcterms:modified>
</cp:coreProperties>
</file>