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65A10-B57F-4CEE-A456-CD8DE3F0205D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D6A68-D01D-48EA-BDF1-9DA5EC3298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18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altLang="ja-JP" smtClean="0"/>
              <a:t>Образец подзаголовка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ru-RU" altLang="ja-JP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A009892A-0574-4753-B3B5-882803074C2D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903534"/>
          </a:xfrm>
        </p:spPr>
        <p:txBody>
          <a:bodyPr/>
          <a:lstStyle/>
          <a:p>
            <a:pPr algn="ctr"/>
            <a:r>
              <a:rPr lang="ru-RU" sz="6000" dirty="0" smtClean="0"/>
              <a:t>Ферменты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Алуштинской общеобразовательной школы № 3 </a:t>
            </a:r>
            <a:r>
              <a:rPr lang="en-US" dirty="0" smtClean="0"/>
              <a:t> I-III </a:t>
            </a:r>
            <a:r>
              <a:rPr lang="ru-RU" dirty="0" smtClean="0"/>
              <a:t> ступеней Глушкова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50902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середине XX века исследования показали, что субстрат может вызывать изменения в структуре фермента; фермент изменяет свою форму, что даёт ему возможность наиболее эффективно выполнять свою функцию.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066076" cy="379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Свойства ферментов.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Увеличивают скорость реакции.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расходуются в реакции.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 работают при определенной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среднем 50 * С) каталитическая активность растет, при повышении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10 * Скорость реакции повышается белок денатурируется и активность фермента падает.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Активность зависит рН  среды ,давления, концентрация субстрата и концентрация фермента.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Высокоспециффичны.Катализируют только одну реакцию.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изменяют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реакции.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427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Ферментам </a:t>
            </a:r>
            <a:r>
              <a:rPr lang="ru-RU" sz="2000" dirty="0" smtClean="0"/>
              <a:t>для  работы </a:t>
            </a:r>
            <a:r>
              <a:rPr lang="ru-RU" sz="2000" dirty="0" smtClean="0">
                <a:solidFill>
                  <a:srgbClr val="FFFF00"/>
                </a:solidFill>
              </a:rPr>
              <a:t>требуются </a:t>
            </a:r>
            <a:r>
              <a:rPr lang="ru-RU" sz="2000" dirty="0" smtClean="0"/>
              <a:t>небелковые компоненты- </a:t>
            </a:r>
            <a:r>
              <a:rPr lang="ru-RU" sz="2000" dirty="0" err="1" smtClean="0">
                <a:solidFill>
                  <a:srgbClr val="FFFF00"/>
                </a:solidFill>
              </a:rPr>
              <a:t>кофакторами</a:t>
            </a:r>
            <a:r>
              <a:rPr lang="ru-RU" sz="2000" dirty="0" smtClean="0">
                <a:solidFill>
                  <a:srgbClr val="FFFF00"/>
                </a:solidFill>
              </a:rPr>
              <a:t>:</a:t>
            </a:r>
            <a:r>
              <a:rPr lang="ru-RU" sz="2000" dirty="0" smtClean="0"/>
              <a:t>  неорганические ионы, заставляющие ферменты принять форму, способствующую ферментативной реакции, </a:t>
            </a:r>
            <a:r>
              <a:rPr lang="ru-RU" sz="2000" dirty="0" err="1" smtClean="0"/>
              <a:t>простетические</a:t>
            </a:r>
            <a:r>
              <a:rPr lang="ru-RU" sz="2000" dirty="0" smtClean="0"/>
              <a:t> группы (</a:t>
            </a:r>
            <a:r>
              <a:rPr lang="ru-RU" sz="2000" dirty="0" err="1" smtClean="0"/>
              <a:t>флавинадениндинуклеотид</a:t>
            </a:r>
            <a:r>
              <a:rPr lang="ru-RU" sz="2000" dirty="0" smtClean="0"/>
              <a:t> (ФАД), </a:t>
            </a:r>
            <a:r>
              <a:rPr lang="ru-RU" sz="2000" dirty="0" err="1" smtClean="0"/>
              <a:t>гем</a:t>
            </a:r>
            <a:r>
              <a:rPr lang="ru-RU" sz="2000" dirty="0" smtClean="0"/>
              <a:t>),  и коферменты (НАД, НАДФ, АТФ).</a:t>
            </a:r>
          </a:p>
          <a:p>
            <a:r>
              <a:rPr lang="ru-RU" sz="2000" dirty="0" smtClean="0"/>
              <a:t>Некоторые вещества могут вызывать замедление ферментативных реакций, действуя как </a:t>
            </a:r>
            <a:r>
              <a:rPr lang="ru-RU" sz="2000" dirty="0" smtClean="0">
                <a:solidFill>
                  <a:srgbClr val="FFFF00"/>
                </a:solidFill>
              </a:rPr>
              <a:t>ингибиторы.</a:t>
            </a:r>
            <a:r>
              <a:rPr lang="ru-RU" sz="2000" dirty="0" smtClean="0"/>
              <a:t> При этом они соединяются с субстратом сами, занимая место фермента и сводя на нет ферментативный эффект (</a:t>
            </a:r>
            <a:r>
              <a:rPr lang="ru-RU" sz="2000" dirty="0" smtClean="0">
                <a:solidFill>
                  <a:srgbClr val="FFFF00"/>
                </a:solidFill>
              </a:rPr>
              <a:t>конкурентное ингибирование)</a:t>
            </a:r>
            <a:r>
              <a:rPr lang="ru-RU" sz="2000" dirty="0" smtClean="0"/>
              <a:t>, или вызывают денатурацию ферментативного белка (</a:t>
            </a:r>
            <a:r>
              <a:rPr lang="ru-RU" sz="2000" dirty="0" smtClean="0">
                <a:solidFill>
                  <a:srgbClr val="FFFF00"/>
                </a:solidFill>
              </a:rPr>
              <a:t>неконкурентное ингибирование).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36" y="1268760"/>
            <a:ext cx="47589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Классификация ферментов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1961 году предложена  комиссией международного биохимического союза систематическая номенклатура </a:t>
            </a:r>
            <a:r>
              <a:rPr lang="ru-RU" sz="2400" dirty="0" err="1" smtClean="0"/>
              <a:t>ферментов.Ферменты</a:t>
            </a:r>
            <a:r>
              <a:rPr lang="ru-RU" sz="2400" dirty="0" smtClean="0"/>
              <a:t> подразделили на 6 групп в соответствии с типом </a:t>
            </a:r>
            <a:r>
              <a:rPr lang="ru-RU" sz="2400" dirty="0" err="1" smtClean="0"/>
              <a:t>реакции,которую</a:t>
            </a:r>
            <a:r>
              <a:rPr lang="ru-RU" sz="2400" dirty="0" smtClean="0"/>
              <a:t> они катализируют.</a:t>
            </a:r>
          </a:p>
          <a:p>
            <a:r>
              <a:rPr lang="ru-RU" sz="2400" dirty="0" smtClean="0"/>
              <a:t>Рабочее название складывалось из названия </a:t>
            </a:r>
            <a:r>
              <a:rPr lang="ru-RU" sz="2400" dirty="0" err="1" smtClean="0"/>
              <a:t>субстрата,типа</a:t>
            </a:r>
            <a:r>
              <a:rPr lang="ru-RU" sz="2400" dirty="0" smtClean="0"/>
              <a:t> каталитической реакции и окончания –аза.</a:t>
            </a:r>
          </a:p>
          <a:p>
            <a:r>
              <a:rPr lang="ru-RU" sz="2400" dirty="0" smtClean="0"/>
              <a:t>Пример: </a:t>
            </a:r>
            <a:r>
              <a:rPr lang="ru-RU" sz="2400" dirty="0" err="1" smtClean="0"/>
              <a:t>лактан+дегидрогенизация+аза=лактатдегидрогеназа</a:t>
            </a:r>
            <a:endParaRPr lang="ru-RU" sz="2400" dirty="0" smtClean="0"/>
          </a:p>
          <a:p>
            <a:r>
              <a:rPr lang="ru-RU" sz="2400" dirty="0" err="1" smtClean="0"/>
              <a:t>Извесным</a:t>
            </a:r>
            <a:r>
              <a:rPr lang="ru-RU" sz="2400" dirty="0" smtClean="0"/>
              <a:t> ферментам оставлены прежние названия пепсин ,трипсин.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Классификация ферментов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0188" cy="639762"/>
          </a:xfrm>
        </p:spPr>
        <p:txBody>
          <a:bodyPr/>
          <a:lstStyle/>
          <a:p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692696"/>
            <a:ext cx="4041775" cy="639762"/>
          </a:xfrm>
        </p:spPr>
        <p:txBody>
          <a:bodyPr/>
          <a:lstStyle/>
          <a:p>
            <a:r>
              <a:rPr lang="ru-RU" dirty="0" smtClean="0"/>
              <a:t>Катализируемая реакция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4040188" cy="5077621"/>
          </a:xfrm>
        </p:spPr>
        <p:txBody>
          <a:bodyPr>
            <a:normAutofit fontScale="92500"/>
          </a:bodyPr>
          <a:lstStyle/>
          <a:p>
            <a:r>
              <a:rPr lang="ru-RU" sz="1900" dirty="0" smtClean="0">
                <a:solidFill>
                  <a:srgbClr val="FFFF00"/>
                </a:solidFill>
              </a:rPr>
              <a:t>Оксидоредуктазы</a:t>
            </a:r>
            <a:r>
              <a:rPr lang="ru-RU" sz="1900" dirty="0" smtClean="0"/>
              <a:t>-</a:t>
            </a:r>
            <a:r>
              <a:rPr lang="ru-RU" sz="1800" dirty="0" smtClean="0"/>
              <a:t>480 </a:t>
            </a:r>
            <a:r>
              <a:rPr lang="ru-RU" sz="1800" dirty="0" err="1" smtClean="0"/>
              <a:t>ферментов.Энергетическая</a:t>
            </a:r>
            <a:r>
              <a:rPr lang="ru-RU" sz="1800" dirty="0" smtClean="0"/>
              <a:t> функция</a:t>
            </a:r>
          </a:p>
          <a:p>
            <a:r>
              <a:rPr lang="ru-RU" sz="1900" dirty="0" err="1" smtClean="0">
                <a:solidFill>
                  <a:srgbClr val="FFFF00"/>
                </a:solidFill>
              </a:rPr>
              <a:t>Трансферазы</a:t>
            </a:r>
            <a:endParaRPr lang="ru-RU" sz="1900" dirty="0" smtClean="0">
              <a:solidFill>
                <a:srgbClr val="FFFF00"/>
              </a:solidFill>
            </a:endParaRPr>
          </a:p>
          <a:p>
            <a:endParaRPr lang="ru-RU" sz="1800" dirty="0" smtClean="0"/>
          </a:p>
          <a:p>
            <a:r>
              <a:rPr lang="ru-RU" sz="1900" dirty="0" smtClean="0">
                <a:solidFill>
                  <a:srgbClr val="FFFF00"/>
                </a:solidFill>
              </a:rPr>
              <a:t>Гидролазы</a:t>
            </a:r>
            <a:r>
              <a:rPr lang="ru-RU" sz="1800" dirty="0" smtClean="0"/>
              <a:t> -460 ферментов(</a:t>
            </a:r>
            <a:r>
              <a:rPr lang="ru-RU" sz="1800" dirty="0" err="1" smtClean="0"/>
              <a:t>пищеварительные,входящие</a:t>
            </a:r>
            <a:r>
              <a:rPr lang="ru-RU" sz="1800" dirty="0" smtClean="0"/>
              <a:t> в состав </a:t>
            </a:r>
            <a:r>
              <a:rPr lang="ru-RU" sz="1800" dirty="0" err="1" smtClean="0"/>
              <a:t>лизосом;функция</a:t>
            </a:r>
            <a:r>
              <a:rPr lang="ru-RU" sz="1800" dirty="0" smtClean="0"/>
              <a:t> распад крупных молекул на мелкие)</a:t>
            </a:r>
          </a:p>
          <a:p>
            <a:r>
              <a:rPr lang="ru-RU" sz="1900" dirty="0" smtClean="0">
                <a:solidFill>
                  <a:srgbClr val="FFFF00"/>
                </a:solidFill>
              </a:rPr>
              <a:t>Лиазы</a:t>
            </a:r>
            <a:r>
              <a:rPr lang="ru-RU" sz="1800" dirty="0" smtClean="0"/>
              <a:t>-230 </a:t>
            </a:r>
            <a:r>
              <a:rPr lang="ru-RU" sz="1800" dirty="0" err="1" smtClean="0"/>
              <a:t>ферментов,функция</a:t>
            </a:r>
            <a:r>
              <a:rPr lang="ru-RU" sz="1800" dirty="0" smtClean="0"/>
              <a:t> регуляция синтеза и распада промежуточных продуктов обмена</a:t>
            </a:r>
          </a:p>
          <a:p>
            <a:r>
              <a:rPr lang="ru-RU" sz="1900" dirty="0" smtClean="0">
                <a:solidFill>
                  <a:srgbClr val="FFFF00"/>
                </a:solidFill>
              </a:rPr>
              <a:t>Изомеразы</a:t>
            </a:r>
            <a:r>
              <a:rPr lang="ru-RU" sz="1800" dirty="0" smtClean="0"/>
              <a:t>-8О </a:t>
            </a:r>
            <a:r>
              <a:rPr lang="ru-RU" sz="1800" dirty="0" err="1" smtClean="0"/>
              <a:t>ферментов.Функция</a:t>
            </a:r>
            <a:r>
              <a:rPr lang="ru-RU" sz="1800" dirty="0" smtClean="0"/>
              <a:t> внутримолекулярные перестройки.</a:t>
            </a:r>
          </a:p>
          <a:p>
            <a:r>
              <a:rPr lang="ru-RU" sz="1900" dirty="0" err="1" smtClean="0">
                <a:solidFill>
                  <a:srgbClr val="FFFF00"/>
                </a:solidFill>
              </a:rPr>
              <a:t>Лигазы</a:t>
            </a:r>
            <a:r>
              <a:rPr lang="ru-RU" sz="1900" dirty="0" smtClean="0">
                <a:solidFill>
                  <a:srgbClr val="FFFF00"/>
                </a:solidFill>
              </a:rPr>
              <a:t>(</a:t>
            </a:r>
            <a:r>
              <a:rPr lang="ru-RU" sz="1900" dirty="0" err="1" smtClean="0">
                <a:solidFill>
                  <a:srgbClr val="FFFF00"/>
                </a:solidFill>
              </a:rPr>
              <a:t>синтелазы</a:t>
            </a:r>
            <a:r>
              <a:rPr lang="ru-RU" sz="1900" dirty="0" smtClean="0">
                <a:solidFill>
                  <a:srgbClr val="FFFF00"/>
                </a:solidFill>
              </a:rPr>
              <a:t>)</a:t>
            </a:r>
            <a:r>
              <a:rPr lang="ru-RU" sz="1800" dirty="0" smtClean="0"/>
              <a:t>-8О ферментов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5077621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Катализирует реакция окисления –</a:t>
            </a:r>
            <a:r>
              <a:rPr lang="ru-RU" sz="1800" dirty="0" err="1" smtClean="0"/>
              <a:t>вос</a:t>
            </a:r>
            <a:endParaRPr lang="ru-RU" sz="1800" dirty="0" smtClean="0"/>
          </a:p>
          <a:p>
            <a:r>
              <a:rPr lang="ru-RU" sz="1800" dirty="0" smtClean="0"/>
              <a:t>Перенос определенных групп атомов от одного вещества к другому</a:t>
            </a:r>
          </a:p>
          <a:p>
            <a:r>
              <a:rPr lang="ru-RU" sz="1800" dirty="0" smtClean="0"/>
              <a:t>Реакция </a:t>
            </a:r>
            <a:r>
              <a:rPr lang="ru-RU" sz="1800" dirty="0" err="1" smtClean="0"/>
              <a:t>гидролиза,при</a:t>
            </a:r>
            <a:r>
              <a:rPr lang="ru-RU" sz="1800" dirty="0" smtClean="0"/>
              <a:t> которых из субстрата образуется два продукта</a:t>
            </a:r>
          </a:p>
          <a:p>
            <a:pPr>
              <a:buNone/>
            </a:pPr>
            <a:r>
              <a:rPr lang="ru-RU" sz="1800" dirty="0" smtClean="0"/>
              <a:t>.</a:t>
            </a:r>
          </a:p>
          <a:p>
            <a:r>
              <a:rPr lang="ru-RU" sz="1800" dirty="0" smtClean="0"/>
              <a:t>Катализируемые реакции разрыва </a:t>
            </a:r>
            <a:r>
              <a:rPr lang="ru-RU" sz="1800" dirty="0" err="1" smtClean="0"/>
              <a:t>связей,в</a:t>
            </a:r>
            <a:r>
              <a:rPr lang="ru-RU" sz="1800" dirty="0" smtClean="0"/>
              <a:t> субстрате без присоединения воды и окисления</a:t>
            </a:r>
          </a:p>
          <a:p>
            <a:pPr>
              <a:buNone/>
            </a:pPr>
            <a:r>
              <a:rPr lang="ru-RU" sz="1800" dirty="0" smtClean="0"/>
              <a:t>.</a:t>
            </a:r>
          </a:p>
          <a:p>
            <a:r>
              <a:rPr lang="ru-RU" sz="1800" dirty="0" smtClean="0"/>
              <a:t>Ферменты катализируют реакцию превращения в пределах одной молекулы. </a:t>
            </a:r>
          </a:p>
          <a:p>
            <a:r>
              <a:rPr lang="ru-RU" sz="1800" dirty="0" smtClean="0"/>
              <a:t>Катализируемое соединение 2-х молекул с использованием энергии фосфатной </a:t>
            </a:r>
            <a:r>
              <a:rPr lang="ru-RU" sz="1800" dirty="0" err="1" smtClean="0"/>
              <a:t>связи.Распад</a:t>
            </a:r>
            <a:r>
              <a:rPr lang="ru-RU" sz="1800" dirty="0" smtClean="0"/>
              <a:t> АТФ.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sz="3200" dirty="0" smtClean="0"/>
              <a:t>Практическое применение ферментов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3873624" cy="478394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Энзимология-наука о ферментах.</a:t>
            </a:r>
          </a:p>
          <a:p>
            <a:r>
              <a:rPr lang="ru-RU" sz="2000" dirty="0" smtClean="0"/>
              <a:t>Пищевая промышленность-приготовление сыров , консервов, колбас, напитков.</a:t>
            </a:r>
          </a:p>
          <a:p>
            <a:r>
              <a:rPr lang="ru-RU" sz="2000" dirty="0" smtClean="0"/>
              <a:t>Животноводство –приготовление кормов.</a:t>
            </a:r>
          </a:p>
          <a:p>
            <a:r>
              <a:rPr lang="ru-RU" sz="2000" dirty="0" smtClean="0"/>
              <a:t>При изготовлении фотоматериалов</a:t>
            </a:r>
          </a:p>
          <a:p>
            <a:r>
              <a:rPr lang="ru-RU" sz="2000" dirty="0" smtClean="0"/>
              <a:t>В кожевенной промышленности –смягчение кожи.</a:t>
            </a:r>
          </a:p>
          <a:p>
            <a:r>
              <a:rPr lang="ru-RU" sz="2000" dirty="0" smtClean="0"/>
              <a:t>Входят в состав порошков, зубных паст.</a:t>
            </a:r>
            <a:endParaRPr lang="ru-RU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032448" cy="501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В медицине в настоящее время известны сотни наследственных заболеваний, связанные с дефектами ферментов. Разработаны методы лечения и профилактики многих из таких болезней. Диагностическое</a:t>
            </a:r>
          </a:p>
          <a:p>
            <a:r>
              <a:rPr lang="ru-RU" sz="2000" dirty="0" smtClean="0"/>
              <a:t>значение помогает распознать природу заболевания(вирусный гепатит –по активности фермента в </a:t>
            </a:r>
          </a:p>
          <a:p>
            <a:r>
              <a:rPr lang="ru-RU" sz="2000" dirty="0" smtClean="0"/>
              <a:t>плазме крови ).</a:t>
            </a:r>
            <a:endParaRPr lang="ru-RU" sz="2000" dirty="0"/>
          </a:p>
        </p:txBody>
      </p:sp>
      <p:pic>
        <p:nvPicPr>
          <p:cNvPr id="3" name="Picture 6" descr="fer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3671888"/>
            <a:ext cx="4859338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profil_kr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0"/>
            <a:ext cx="22558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30425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219621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Лабораторная работа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653136"/>
            <a:ext cx="508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Д/З оформить результаты лабораторной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690277"/>
              </p:ext>
            </p:extLst>
          </p:nvPr>
        </p:nvGraphicFramePr>
        <p:xfrm>
          <a:off x="251519" y="1571626"/>
          <a:ext cx="8496945" cy="358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783"/>
                <a:gridCol w="1731853"/>
                <a:gridCol w="3240073"/>
                <a:gridCol w="2124236"/>
              </a:tblGrid>
              <a:tr h="801031">
                <a:tc>
                  <a:txBody>
                    <a:bodyPr/>
                    <a:lstStyle/>
                    <a:p>
                      <a:r>
                        <a:rPr lang="ru-RU" dirty="0" smtClean="0"/>
                        <a:t>№ пробирки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 .Что</a:t>
                      </a:r>
                      <a:r>
                        <a:rPr lang="ru-RU" baseline="0" dirty="0" smtClean="0"/>
                        <a:t> происходит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8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Цель: изучить ферменты, их роль в регуляции жизнедеятельности клетки, практическом значении в жизни человека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сформировать знания о белках-ферментах, играющих важную роль  в процессах жизнедеятельности клетки;</a:t>
            </a:r>
          </a:p>
          <a:p>
            <a:r>
              <a:rPr lang="ru-RU" dirty="0" smtClean="0"/>
              <a:t>Сформировать знания о ферментах-катализатарах-как одной из важнейших функций;</a:t>
            </a:r>
          </a:p>
          <a:p>
            <a:r>
              <a:rPr lang="ru-RU" dirty="0" smtClean="0"/>
              <a:t>Развить умения анализировать результаты лабораторных опытов, устанавливать причинно-следственные связи между живыми и неживыми клетками ;</a:t>
            </a:r>
          </a:p>
          <a:p>
            <a:r>
              <a:rPr lang="ru-RU" dirty="0" smtClean="0"/>
              <a:t>Развивать познавательный интерес учащихся к предмету;</a:t>
            </a:r>
          </a:p>
          <a:p>
            <a:r>
              <a:rPr lang="ru-RU" dirty="0" smtClean="0"/>
              <a:t>Формирование научного мировоззрения.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«Мыслящий ум не чувствует себя счастливым, пока ему не удается связать воедино разнознения факты ,им наблюдаемые».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Д.Хевиши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Белки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Кто работал над проблемой строения белков</a:t>
            </a:r>
          </a:p>
          <a:p>
            <a:r>
              <a:rPr lang="ru-RU" dirty="0" smtClean="0"/>
              <a:t>После его работы была создана теория. Какая?</a:t>
            </a:r>
          </a:p>
          <a:p>
            <a:r>
              <a:rPr lang="ru-RU" dirty="0" smtClean="0"/>
              <a:t>Что входит в состав белка?</a:t>
            </a:r>
          </a:p>
          <a:p>
            <a:r>
              <a:rPr lang="ru-RU" dirty="0" smtClean="0"/>
              <a:t>Какими свойствами обладают белки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Э.Фишер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Полипептидное  строение белков</a:t>
            </a:r>
          </a:p>
          <a:p>
            <a:r>
              <a:rPr lang="en-US" dirty="0" smtClean="0"/>
              <a:t>C</a:t>
            </a:r>
            <a:r>
              <a:rPr lang="ru-RU" dirty="0" smtClean="0"/>
              <a:t>,</a:t>
            </a:r>
            <a:r>
              <a:rPr lang="en-US" dirty="0" smtClean="0"/>
              <a:t> H</a:t>
            </a:r>
            <a:r>
              <a:rPr lang="ru-RU" dirty="0" smtClean="0"/>
              <a:t>,</a:t>
            </a:r>
            <a:r>
              <a:rPr lang="en-US" dirty="0" smtClean="0"/>
              <a:t> O</a:t>
            </a:r>
            <a:r>
              <a:rPr lang="ru-RU" dirty="0" smtClean="0"/>
              <a:t>,</a:t>
            </a:r>
            <a:r>
              <a:rPr lang="en-US" dirty="0" smtClean="0"/>
              <a:t> N</a:t>
            </a:r>
            <a:r>
              <a:rPr lang="ru-RU" dirty="0" smtClean="0"/>
              <a:t>,</a:t>
            </a:r>
            <a:r>
              <a:rPr lang="en-US" dirty="0" smtClean="0"/>
              <a:t> S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Денатурация, денатурация.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03848" y="548680"/>
            <a:ext cx="23042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Старик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851920" y="1340768"/>
            <a:ext cx="1080120" cy="720080"/>
          </a:xfrm>
          <a:prstGeom prst="downArrow">
            <a:avLst>
              <a:gd name="adj1" fmla="val 50000"/>
              <a:gd name="adj2" fmla="val 57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17</a:t>
            </a:r>
            <a:endParaRPr lang="ru-RU" sz="24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152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0"/>
            <a:ext cx="12241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1092324" cy="173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44408" y="198884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1/2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24928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1/3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31409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1/9</a:t>
            </a:r>
            <a:endParaRPr lang="ru-RU" sz="2400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800200" cy="196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0882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2555776" y="4869160"/>
            <a:ext cx="1152128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4437112"/>
            <a:ext cx="24724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Старший сын-9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Средний сын-6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Младший сын-2</a:t>
            </a:r>
          </a:p>
          <a:p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черный остался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1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Ферменты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Глобулярные белковые молекулы ,синтезируемые живыми клетками .</a:t>
            </a:r>
          </a:p>
          <a:p>
            <a:r>
              <a:rPr lang="ru-RU" dirty="0" smtClean="0"/>
              <a:t>Ферменты(энзимы) –это биологические катализаторы ,то есть вещества ,которые ускоряют биохимические реакции.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Фермент –с лат. «</a:t>
            </a:r>
            <a:r>
              <a:rPr lang="en-US" sz="2800" dirty="0" smtClean="0"/>
              <a:t>fermentum</a:t>
            </a:r>
            <a:r>
              <a:rPr lang="ru-RU" sz="2800" dirty="0" smtClean="0"/>
              <a:t>»</a:t>
            </a:r>
            <a:r>
              <a:rPr lang="en-US" sz="2800" dirty="0" smtClean="0"/>
              <a:t>-</a:t>
            </a:r>
            <a:r>
              <a:rPr lang="ru-RU" sz="2800" dirty="0" smtClean="0"/>
              <a:t>закваска.</a:t>
            </a:r>
          </a:p>
          <a:p>
            <a:r>
              <a:rPr lang="ru-RU" sz="2800" dirty="0" smtClean="0"/>
              <a:t>Был предложен в начале</a:t>
            </a:r>
            <a:r>
              <a:rPr lang="en-US" sz="2800" dirty="0" smtClean="0"/>
              <a:t> X V II</a:t>
            </a:r>
            <a:r>
              <a:rPr lang="ru-RU" sz="2800" dirty="0" smtClean="0"/>
              <a:t> столетия голландским ученым Ван  Гельмондом. 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16" y="0"/>
            <a:ext cx="3020384" cy="29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69568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6356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052736"/>
            <a:ext cx="2528878" cy="5400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Почти все ферменты являются белками (но не все белки ферменты).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Впервые ферменты выделили в кристалитической форме в 1926 году Джеймс Бачеллер Самнер и   Джон Говард Нортроп.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1946 году им была присуждена Нобелевская премия.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914400"/>
          </a:xfrm>
        </p:spPr>
        <p:txBody>
          <a:bodyPr/>
          <a:lstStyle/>
          <a:p>
            <a:r>
              <a:rPr lang="ru-RU" dirty="0" smtClean="0"/>
              <a:t>Свойства ферментов :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04" y="1231689"/>
            <a:ext cx="5959296" cy="562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916832"/>
            <a:ext cx="279999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Катализ  и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энергия активации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Биологические </a:t>
            </a:r>
          </a:p>
          <a:p>
            <a:r>
              <a:rPr lang="ru-RU" sz="2400" dirty="0" smtClean="0"/>
              <a:t>катализаторы.</a:t>
            </a:r>
          </a:p>
          <a:p>
            <a:r>
              <a:rPr lang="ru-RU" sz="2400" dirty="0" smtClean="0"/>
              <a:t>Согласно </a:t>
            </a:r>
          </a:p>
          <a:p>
            <a:r>
              <a:rPr lang="ru-RU" sz="2400" dirty="0" smtClean="0"/>
              <a:t>гипотезе Э.Фишера</a:t>
            </a:r>
          </a:p>
          <a:p>
            <a:r>
              <a:rPr lang="ru-RU" sz="2400" dirty="0" smtClean="0"/>
              <a:t>происходит эффект</a:t>
            </a:r>
          </a:p>
          <a:p>
            <a:r>
              <a:rPr lang="ru-RU" sz="2400" dirty="0" smtClean="0"/>
              <a:t>«ключа и замка».</a:t>
            </a:r>
          </a:p>
          <a:p>
            <a:r>
              <a:rPr lang="ru-RU" sz="2400" dirty="0" smtClean="0"/>
              <a:t>субстрат –ключ,</a:t>
            </a:r>
          </a:p>
          <a:p>
            <a:r>
              <a:rPr lang="ru-RU" sz="2400" dirty="0" smtClean="0"/>
              <a:t>фермент-замок.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452</TotalTime>
  <Words>666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Twilight</vt:lpstr>
      <vt:lpstr>Ферменты </vt:lpstr>
      <vt:lpstr>Цель: изучить ферменты, их роль в регуляции жизнедеятельности клетки, практическом значении в жизни человека</vt:lpstr>
      <vt:lpstr>Презентация PowerPoint</vt:lpstr>
      <vt:lpstr>Белки</vt:lpstr>
      <vt:lpstr>Презентация PowerPoint</vt:lpstr>
      <vt:lpstr>Ферменты</vt:lpstr>
      <vt:lpstr>Презентация PowerPoint</vt:lpstr>
      <vt:lpstr>Презентация PowerPoint</vt:lpstr>
      <vt:lpstr>Свойства ферментов :</vt:lpstr>
      <vt:lpstr>Презентация PowerPoint</vt:lpstr>
      <vt:lpstr>Свойства ферментов.</vt:lpstr>
      <vt:lpstr>Презентация PowerPoint</vt:lpstr>
      <vt:lpstr>Классификация ферментов</vt:lpstr>
      <vt:lpstr>Классификация ферментов</vt:lpstr>
      <vt:lpstr>Практическое применение ферментов</vt:lpstr>
      <vt:lpstr>Презентация PowerPoint</vt:lpstr>
      <vt:lpstr>Лабораторная работа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Ферменты</dc:title>
  <dc:creator>1</dc:creator>
  <cp:lastModifiedBy>Каб37</cp:lastModifiedBy>
  <cp:revision>30</cp:revision>
  <dcterms:created xsi:type="dcterms:W3CDTF">2010-12-12T19:06:02Z</dcterms:created>
  <dcterms:modified xsi:type="dcterms:W3CDTF">2015-03-03T21:29:04Z</dcterms:modified>
</cp:coreProperties>
</file>