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1"/>
  </p:notesMasterIdLst>
  <p:sldIdLst>
    <p:sldId id="256" r:id="rId2"/>
    <p:sldId id="261" r:id="rId3"/>
    <p:sldId id="285" r:id="rId4"/>
    <p:sldId id="288" r:id="rId5"/>
    <p:sldId id="259" r:id="rId6"/>
    <p:sldId id="260" r:id="rId7"/>
    <p:sldId id="258" r:id="rId8"/>
    <p:sldId id="257" r:id="rId9"/>
    <p:sldId id="273" r:id="rId10"/>
    <p:sldId id="262" r:id="rId11"/>
    <p:sldId id="274" r:id="rId12"/>
    <p:sldId id="275" r:id="rId13"/>
    <p:sldId id="276" r:id="rId14"/>
    <p:sldId id="263" r:id="rId15"/>
    <p:sldId id="277" r:id="rId16"/>
    <p:sldId id="264" r:id="rId17"/>
    <p:sldId id="265" r:id="rId18"/>
    <p:sldId id="278" r:id="rId19"/>
    <p:sldId id="266" r:id="rId20"/>
    <p:sldId id="286" r:id="rId21"/>
    <p:sldId id="287" r:id="rId22"/>
    <p:sldId id="279" r:id="rId23"/>
    <p:sldId id="289" r:id="rId24"/>
    <p:sldId id="290" r:id="rId25"/>
    <p:sldId id="291" r:id="rId26"/>
    <p:sldId id="292" r:id="rId27"/>
    <p:sldId id="293" r:id="rId28"/>
    <p:sldId id="294" r:id="rId29"/>
    <p:sldId id="280" r:id="rId30"/>
    <p:sldId id="271" r:id="rId31"/>
    <p:sldId id="295" r:id="rId32"/>
    <p:sldId id="282" r:id="rId33"/>
    <p:sldId id="270" r:id="rId34"/>
    <p:sldId id="296" r:id="rId35"/>
    <p:sldId id="283" r:id="rId36"/>
    <p:sldId id="281" r:id="rId37"/>
    <p:sldId id="267" r:id="rId38"/>
    <p:sldId id="268" r:id="rId39"/>
    <p:sldId id="26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5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7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9;&#1053;&#1048;&#1042;&#1045;&#1056;&#1057;&#1048;&#1058;&#1045;&#1058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3998128706133953E-2"/>
          <c:y val="6.9215613539012871E-2"/>
          <c:w val="0.75751032857003986"/>
          <c:h val="0.721920095436291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к.г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тест1</c:v>
                </c:pt>
                <c:pt idx="1">
                  <c:v>тест2</c:v>
                </c:pt>
                <c:pt idx="2">
                  <c:v>тест3</c:v>
                </c:pt>
                <c:pt idx="3">
                  <c:v>тест4</c:v>
                </c:pt>
                <c:pt idx="4">
                  <c:v>тест5</c:v>
                </c:pt>
                <c:pt idx="5">
                  <c:v>тест6</c:v>
                </c:pt>
                <c:pt idx="6">
                  <c:v>тест7</c:v>
                </c:pt>
                <c:pt idx="7">
                  <c:v>тест8</c:v>
                </c:pt>
                <c:pt idx="8">
                  <c:v>тест9</c:v>
                </c:pt>
                <c:pt idx="9">
                  <c:v>тест10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5.6</c:v>
                </c:pt>
                <c:pt idx="1">
                  <c:v>1.56</c:v>
                </c:pt>
                <c:pt idx="2">
                  <c:v>6.3</c:v>
                </c:pt>
                <c:pt idx="3">
                  <c:v>6.2</c:v>
                </c:pt>
                <c:pt idx="4">
                  <c:v>28.5</c:v>
                </c:pt>
                <c:pt idx="5">
                  <c:v>32</c:v>
                </c:pt>
                <c:pt idx="6">
                  <c:v>1.7</c:v>
                </c:pt>
                <c:pt idx="7">
                  <c:v>1.3</c:v>
                </c:pt>
                <c:pt idx="8">
                  <c:v>0.8</c:v>
                </c:pt>
                <c:pt idx="9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э.г</c:v>
                </c:pt>
              </c:strCache>
            </c:strRef>
          </c:tx>
          <c:spPr>
            <a:solidFill>
              <a:srgbClr val="FF5050"/>
            </a:solidFill>
          </c:spPr>
          <c:cat>
            <c:strRef>
              <c:f>Лист1!$A$2:$A$11</c:f>
              <c:strCache>
                <c:ptCount val="10"/>
                <c:pt idx="0">
                  <c:v>тест1</c:v>
                </c:pt>
                <c:pt idx="1">
                  <c:v>тест2</c:v>
                </c:pt>
                <c:pt idx="2">
                  <c:v>тест3</c:v>
                </c:pt>
                <c:pt idx="3">
                  <c:v>тест4</c:v>
                </c:pt>
                <c:pt idx="4">
                  <c:v>тест5</c:v>
                </c:pt>
                <c:pt idx="5">
                  <c:v>тест6</c:v>
                </c:pt>
                <c:pt idx="6">
                  <c:v>тест7</c:v>
                </c:pt>
                <c:pt idx="7">
                  <c:v>тест8</c:v>
                </c:pt>
                <c:pt idx="8">
                  <c:v>тест9</c:v>
                </c:pt>
                <c:pt idx="9">
                  <c:v>тест10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5.5</c:v>
                </c:pt>
                <c:pt idx="1">
                  <c:v>1.56</c:v>
                </c:pt>
                <c:pt idx="2">
                  <c:v>6</c:v>
                </c:pt>
                <c:pt idx="3">
                  <c:v>6.1</c:v>
                </c:pt>
                <c:pt idx="4">
                  <c:v>28.3</c:v>
                </c:pt>
                <c:pt idx="5">
                  <c:v>32</c:v>
                </c:pt>
                <c:pt idx="6">
                  <c:v>1.7</c:v>
                </c:pt>
                <c:pt idx="7">
                  <c:v>1.4</c:v>
                </c:pt>
                <c:pt idx="8">
                  <c:v>0.9</c:v>
                </c:pt>
                <c:pt idx="9">
                  <c:v>1.3</c:v>
                </c:pt>
              </c:numCache>
            </c:numRef>
          </c:val>
        </c:ser>
        <c:axId val="72341760"/>
        <c:axId val="75239424"/>
      </c:barChart>
      <c:catAx>
        <c:axId val="72341760"/>
        <c:scaling>
          <c:orientation val="minMax"/>
        </c:scaling>
        <c:axPos val="b"/>
        <c:numFmt formatCode="General" sourceLinked="1"/>
        <c:tickLblPos val="nextTo"/>
        <c:crossAx val="75239424"/>
        <c:crosses val="autoZero"/>
        <c:auto val="1"/>
        <c:lblAlgn val="ctr"/>
        <c:lblOffset val="100"/>
      </c:catAx>
      <c:valAx>
        <c:axId val="75239424"/>
        <c:scaling>
          <c:orientation val="minMax"/>
        </c:scaling>
        <c:axPos val="l"/>
        <c:majorGridlines/>
        <c:numFmt formatCode="General" sourceLinked="1"/>
        <c:tickLblPos val="nextTo"/>
        <c:crossAx val="72341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к.г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тест1</c:v>
                </c:pt>
                <c:pt idx="1">
                  <c:v>тест2</c:v>
                </c:pt>
                <c:pt idx="2">
                  <c:v>тест3</c:v>
                </c:pt>
                <c:pt idx="3">
                  <c:v>тест4</c:v>
                </c:pt>
                <c:pt idx="4">
                  <c:v>тест5</c:v>
                </c:pt>
                <c:pt idx="5">
                  <c:v>тест6</c:v>
                </c:pt>
                <c:pt idx="6">
                  <c:v>тест7</c:v>
                </c:pt>
                <c:pt idx="7">
                  <c:v>тест8</c:v>
                </c:pt>
                <c:pt idx="8">
                  <c:v>тест9</c:v>
                </c:pt>
                <c:pt idx="9">
                  <c:v>тест10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5.4</c:v>
                </c:pt>
                <c:pt idx="1">
                  <c:v>1.58</c:v>
                </c:pt>
                <c:pt idx="2">
                  <c:v>7.9</c:v>
                </c:pt>
                <c:pt idx="3">
                  <c:v>7.3</c:v>
                </c:pt>
                <c:pt idx="4">
                  <c:v>27.5</c:v>
                </c:pt>
                <c:pt idx="5">
                  <c:v>33</c:v>
                </c:pt>
                <c:pt idx="6">
                  <c:v>3.3</c:v>
                </c:pt>
                <c:pt idx="7">
                  <c:v>3.6</c:v>
                </c:pt>
                <c:pt idx="8">
                  <c:v>2.5</c:v>
                </c:pt>
                <c:pt idx="9">
                  <c:v>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э.г</c:v>
                </c:pt>
              </c:strCache>
            </c:strRef>
          </c:tx>
          <c:spPr>
            <a:solidFill>
              <a:srgbClr val="FF5050"/>
            </a:solidFill>
          </c:spPr>
          <c:dPt>
            <c:idx val="5"/>
            <c:spPr>
              <a:solidFill>
                <a:srgbClr val="FF5050"/>
              </a:solidFill>
              <a:ln>
                <a:solidFill>
                  <a:srgbClr val="FF5050"/>
                </a:solidFill>
              </a:ln>
            </c:spPr>
          </c:dPt>
          <c:cat>
            <c:strRef>
              <c:f>Лист1!$A$2:$A$11</c:f>
              <c:strCache>
                <c:ptCount val="10"/>
                <c:pt idx="0">
                  <c:v>тест1</c:v>
                </c:pt>
                <c:pt idx="1">
                  <c:v>тест2</c:v>
                </c:pt>
                <c:pt idx="2">
                  <c:v>тест3</c:v>
                </c:pt>
                <c:pt idx="3">
                  <c:v>тест4</c:v>
                </c:pt>
                <c:pt idx="4">
                  <c:v>тест5</c:v>
                </c:pt>
                <c:pt idx="5">
                  <c:v>тест6</c:v>
                </c:pt>
                <c:pt idx="6">
                  <c:v>тест7</c:v>
                </c:pt>
                <c:pt idx="7">
                  <c:v>тест8</c:v>
                </c:pt>
                <c:pt idx="8">
                  <c:v>тест9</c:v>
                </c:pt>
                <c:pt idx="9">
                  <c:v>тест10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5.2</c:v>
                </c:pt>
                <c:pt idx="1">
                  <c:v>1.6400000000000001</c:v>
                </c:pt>
                <c:pt idx="2">
                  <c:v>9.2000000000000011</c:v>
                </c:pt>
                <c:pt idx="3">
                  <c:v>8.1</c:v>
                </c:pt>
                <c:pt idx="4">
                  <c:v>26.8</c:v>
                </c:pt>
                <c:pt idx="5">
                  <c:v>35</c:v>
                </c:pt>
                <c:pt idx="6">
                  <c:v>4.2</c:v>
                </c:pt>
                <c:pt idx="7">
                  <c:v>4.2</c:v>
                </c:pt>
                <c:pt idx="8">
                  <c:v>3.3</c:v>
                </c:pt>
                <c:pt idx="9">
                  <c:v>3.7</c:v>
                </c:pt>
              </c:numCache>
            </c:numRef>
          </c:val>
        </c:ser>
        <c:axId val="72418816"/>
        <c:axId val="72420352"/>
      </c:barChart>
      <c:catAx>
        <c:axId val="72418816"/>
        <c:scaling>
          <c:orientation val="minMax"/>
        </c:scaling>
        <c:axPos val="b"/>
        <c:numFmt formatCode="General" sourceLinked="1"/>
        <c:tickLblPos val="nextTo"/>
        <c:crossAx val="72420352"/>
        <c:crosses val="autoZero"/>
        <c:auto val="1"/>
        <c:lblAlgn val="ctr"/>
        <c:lblOffset val="100"/>
      </c:catAx>
      <c:valAx>
        <c:axId val="72420352"/>
        <c:scaling>
          <c:orientation val="minMax"/>
        </c:scaling>
        <c:axPos val="l"/>
        <c:majorGridlines/>
        <c:numFmt formatCode="General" sourceLinked="1"/>
        <c:tickLblPos val="nextTo"/>
        <c:crossAx val="72418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080692392789879E-2"/>
          <c:y val="0.11227308317882694"/>
          <c:w val="0.71629659699734449"/>
          <c:h val="0.7673448395134435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контр.гр.</c:v>
                </c:pt>
              </c:strCache>
            </c:strRef>
          </c:tx>
          <c:marker>
            <c:symbol val="circle"/>
            <c:size val="5"/>
          </c:marker>
          <c:cat>
            <c:strRef>
              <c:f>Лист1!$A$2:$A$11</c:f>
              <c:strCache>
                <c:ptCount val="10"/>
                <c:pt idx="0">
                  <c:v>тест1</c:v>
                </c:pt>
                <c:pt idx="1">
                  <c:v>тест2</c:v>
                </c:pt>
                <c:pt idx="2">
                  <c:v>тест3</c:v>
                </c:pt>
                <c:pt idx="3">
                  <c:v>тест4</c:v>
                </c:pt>
                <c:pt idx="4">
                  <c:v>тест5</c:v>
                </c:pt>
                <c:pt idx="5">
                  <c:v>тест6</c:v>
                </c:pt>
                <c:pt idx="6">
                  <c:v>тест7</c:v>
                </c:pt>
                <c:pt idx="7">
                  <c:v>тест8</c:v>
                </c:pt>
                <c:pt idx="8">
                  <c:v>тест9</c:v>
                </c:pt>
                <c:pt idx="9">
                  <c:v>тест10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3.7</c:v>
                </c:pt>
                <c:pt idx="1">
                  <c:v>1.27</c:v>
                </c:pt>
                <c:pt idx="2">
                  <c:v>20.25</c:v>
                </c:pt>
                <c:pt idx="3">
                  <c:v>15.1</c:v>
                </c:pt>
                <c:pt idx="4">
                  <c:v>3.64</c:v>
                </c:pt>
                <c:pt idx="5">
                  <c:v>3.03</c:v>
                </c:pt>
                <c:pt idx="6">
                  <c:v>48.48</c:v>
                </c:pt>
                <c:pt idx="7">
                  <c:v>63.89</c:v>
                </c:pt>
                <c:pt idx="8">
                  <c:v>68</c:v>
                </c:pt>
                <c:pt idx="9">
                  <c:v>51.720000000000013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экспер.гр.</c:v>
                </c:pt>
              </c:strCache>
            </c:strRef>
          </c:tx>
          <c:spPr>
            <a:ln>
              <a:solidFill>
                <a:srgbClr val="FF0066"/>
              </a:solidFill>
            </a:ln>
          </c:spPr>
          <c:marker>
            <c:symbol val="circle"/>
            <c:size val="5"/>
            <c:spPr>
              <a:solidFill>
                <a:srgbClr val="FF0066"/>
              </a:solidFill>
            </c:spPr>
          </c:marker>
          <c:cat>
            <c:strRef>
              <c:f>Лист1!$A$2:$A$11</c:f>
              <c:strCache>
                <c:ptCount val="10"/>
                <c:pt idx="0">
                  <c:v>тест1</c:v>
                </c:pt>
                <c:pt idx="1">
                  <c:v>тест2</c:v>
                </c:pt>
                <c:pt idx="2">
                  <c:v>тест3</c:v>
                </c:pt>
                <c:pt idx="3">
                  <c:v>тест4</c:v>
                </c:pt>
                <c:pt idx="4">
                  <c:v>тест5</c:v>
                </c:pt>
                <c:pt idx="5">
                  <c:v>тест6</c:v>
                </c:pt>
                <c:pt idx="6">
                  <c:v>тест7</c:v>
                </c:pt>
                <c:pt idx="7">
                  <c:v>тест8</c:v>
                </c:pt>
                <c:pt idx="8">
                  <c:v>тест9</c:v>
                </c:pt>
                <c:pt idx="9">
                  <c:v>тест10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5.7700000000000014</c:v>
                </c:pt>
                <c:pt idx="1">
                  <c:v>4.88</c:v>
                </c:pt>
                <c:pt idx="2">
                  <c:v>34.800000000000004</c:v>
                </c:pt>
                <c:pt idx="3">
                  <c:v>24.7</c:v>
                </c:pt>
                <c:pt idx="4">
                  <c:v>5.6</c:v>
                </c:pt>
                <c:pt idx="5">
                  <c:v>8.57</c:v>
                </c:pt>
                <c:pt idx="6">
                  <c:v>59.52</c:v>
                </c:pt>
                <c:pt idx="7">
                  <c:v>66.669999999999987</c:v>
                </c:pt>
                <c:pt idx="8">
                  <c:v>72.73</c:v>
                </c:pt>
                <c:pt idx="9">
                  <c:v>64.86</c:v>
                </c:pt>
              </c:numCache>
            </c:numRef>
          </c:val>
        </c:ser>
        <c:marker val="1"/>
        <c:axId val="54064256"/>
        <c:axId val="54066176"/>
      </c:lineChart>
      <c:catAx>
        <c:axId val="54064256"/>
        <c:scaling>
          <c:orientation val="minMax"/>
        </c:scaling>
        <c:axPos val="b"/>
        <c:tickLblPos val="nextTo"/>
        <c:crossAx val="54066176"/>
        <c:crosses val="autoZero"/>
        <c:auto val="1"/>
        <c:lblAlgn val="ctr"/>
        <c:lblOffset val="100"/>
      </c:catAx>
      <c:valAx>
        <c:axId val="54066176"/>
        <c:scaling>
          <c:orientation val="minMax"/>
        </c:scaling>
        <c:axPos val="l"/>
        <c:majorGridlines/>
        <c:numFmt formatCode="General" sourceLinked="1"/>
        <c:tickLblPos val="nextTo"/>
        <c:crossAx val="540642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81387784590211887"/>
          <c:y val="0.35352672156952736"/>
          <c:w val="0.17624568001468249"/>
          <c:h val="0.19832356322513819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BD3B3-0A34-4C11-BE4E-415F79D5A93F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F3C49-640D-4731-A8E9-D57D1D46B3B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B77BB-C33C-4D2E-B264-B43589524155}" type="datetimeFigureOut">
              <a:rPr lang="ru-RU" smtClean="0"/>
              <a:pPr/>
              <a:t>31.01.2010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7655E-0DD8-4CCD-93C2-E1B2C2927F5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000372"/>
            <a:ext cx="2084377" cy="14806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851648" cy="29718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Методика преподавания секционных занятий по волейболу со школьниками 5-6 классов.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572008"/>
            <a:ext cx="6400800" cy="1857388"/>
          </a:xfrm>
        </p:spPr>
        <p:txBody>
          <a:bodyPr>
            <a:normAutofit/>
          </a:bodyPr>
          <a:lstStyle/>
          <a:p>
            <a:r>
              <a:rPr lang="ru-RU" dirty="0" smtClean="0"/>
              <a:t>Выпускная квалификационная работа</a:t>
            </a:r>
          </a:p>
          <a:p>
            <a:r>
              <a:rPr lang="ru-RU" dirty="0" smtClean="0"/>
              <a:t>Студентки 4 курса </a:t>
            </a:r>
            <a:r>
              <a:rPr lang="ru-RU" dirty="0" err="1" smtClean="0"/>
              <a:t>з</a:t>
            </a:r>
            <a:r>
              <a:rPr lang="ru-RU" dirty="0" smtClean="0"/>
              <a:t>/о</a:t>
            </a:r>
          </a:p>
          <a:p>
            <a:r>
              <a:rPr lang="ru-RU" dirty="0" err="1" smtClean="0"/>
              <a:t>Адмакиной</a:t>
            </a:r>
            <a:r>
              <a:rPr lang="ru-RU" dirty="0" smtClean="0"/>
              <a:t> Людмилы Викторовны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1.1. </a:t>
            </a:r>
            <a:r>
              <a:rPr lang="ru-RU" dirty="0" smtClean="0"/>
              <a:t>Характеристика секционной работы в школе по волейболу.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14620"/>
            <a:ext cx="8229600" cy="2857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Успешная работа секции зависит от правильного планирования и организации учебно-тренировочного процесса. Работа секции волейбола проводят на основе программы, содержащей теоретический и практический материал.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1.2. </a:t>
            </a:r>
            <a:r>
              <a:rPr lang="ru-RU" dirty="0" smtClean="0"/>
              <a:t>Анализ содержания программного материала для планирования секционной работы по волейболу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714752"/>
            <a:ext cx="8229600" cy="10001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Основными документами планирования секционной работы по волейболу являются: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5143512"/>
            <a:ext cx="164307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учебная </a:t>
            </a:r>
          </a:p>
          <a:p>
            <a:pPr algn="ctr"/>
            <a:r>
              <a:rPr lang="ru-RU" sz="2200" dirty="0" smtClean="0"/>
              <a:t>программа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5643578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годовой </a:t>
            </a:r>
          </a:p>
          <a:p>
            <a:pPr algn="ctr"/>
            <a:r>
              <a:rPr lang="ru-RU" sz="2200" dirty="0" smtClean="0"/>
              <a:t>план-график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5572140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рабочий (тематический) план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7358082" y="5214950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конспекты</a:t>
            </a:r>
            <a:r>
              <a:rPr lang="ru-RU" dirty="0" smtClean="0"/>
              <a:t> </a:t>
            </a:r>
          </a:p>
          <a:p>
            <a:pPr algn="ctr"/>
            <a:r>
              <a:rPr lang="ru-RU" sz="2200" dirty="0" smtClean="0"/>
              <a:t>занятий</a:t>
            </a:r>
            <a:endParaRPr lang="ru-RU" sz="22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286116" y="4786322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15008" y="4786322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450591">
            <a:off x="1736998" y="4441562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419756">
            <a:off x="7291580" y="4451608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5" grpId="0" animBg="1"/>
      <p:bldP spid="6" grpId="0"/>
      <p:bldP spid="7" grpId="0"/>
      <p:bldP spid="8" grpId="0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1.3. </a:t>
            </a:r>
            <a:r>
              <a:rPr lang="ru-RU" dirty="0" smtClean="0"/>
              <a:t>Виды подготовки юных волейболистов.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185738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  В подготовке волейболиста принято различать  следующие тесно связанные между собой виды подготовки: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4786322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физическую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5357826"/>
            <a:ext cx="192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техническую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6000768"/>
            <a:ext cx="1857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тактическую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6000768"/>
            <a:ext cx="2428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психологическую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5357826"/>
            <a:ext cx="2214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интегральную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7000892" y="4786322"/>
            <a:ext cx="21431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теоретическую</a:t>
            </a:r>
            <a:endParaRPr lang="ru-RU" sz="2200" dirty="0"/>
          </a:p>
        </p:txBody>
      </p:sp>
      <p:cxnSp>
        <p:nvCxnSpPr>
          <p:cNvPr id="16" name="Скругленная соединительная линия 15"/>
          <p:cNvCxnSpPr/>
          <p:nvPr/>
        </p:nvCxnSpPr>
        <p:spPr>
          <a:xfrm>
            <a:off x="5715008" y="4286256"/>
            <a:ext cx="1285884" cy="571504"/>
          </a:xfrm>
          <a:prstGeom prst="curved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 rot="10800000" flipV="1">
            <a:off x="2285984" y="4286256"/>
            <a:ext cx="1285884" cy="571504"/>
          </a:xfrm>
          <a:prstGeom prst="curved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/>
          <p:nvPr/>
        </p:nvCxnSpPr>
        <p:spPr>
          <a:xfrm rot="5400000">
            <a:off x="3071802" y="4429132"/>
            <a:ext cx="1000132" cy="857256"/>
          </a:xfrm>
          <a:prstGeom prst="curvedConnector3">
            <a:avLst>
              <a:gd name="adj1" fmla="val 25437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/>
          <p:nvPr/>
        </p:nvCxnSpPr>
        <p:spPr>
          <a:xfrm rot="16200000" flipH="1">
            <a:off x="5250661" y="4393413"/>
            <a:ext cx="1000132" cy="928694"/>
          </a:xfrm>
          <a:prstGeom prst="curvedConnector3">
            <a:avLst>
              <a:gd name="adj1" fmla="val 19979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/>
          <p:nvPr/>
        </p:nvCxnSpPr>
        <p:spPr>
          <a:xfrm rot="5400000">
            <a:off x="3393273" y="4822041"/>
            <a:ext cx="1571636" cy="785818"/>
          </a:xfrm>
          <a:prstGeom prst="curved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кругленная соединительная линия 35"/>
          <p:cNvCxnSpPr/>
          <p:nvPr/>
        </p:nvCxnSpPr>
        <p:spPr>
          <a:xfrm rot="16200000" flipH="1">
            <a:off x="4536281" y="4822041"/>
            <a:ext cx="1571636" cy="785818"/>
          </a:xfrm>
          <a:prstGeom prst="curved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8573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1.4. </a:t>
            </a:r>
            <a:r>
              <a:rPr lang="ru-RU" sz="3600" dirty="0" smtClean="0"/>
              <a:t>Анатомо-физиологические особенности и особенности обучения детей 11-12 лет.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Основная направленность физического воспитания подростков формирование интереса к систематической, спортивной и оздоровительной подготовке. Важным элементом физического воспитания в этот период является формирование спортивного характера, его умение мобилизовать себя на преодоление трудностей, не пасовать перед неудачами, настойчиво трудиться для достижения поставленных целей. При определении тренировочных и соревновательных нагрузок, осуществление развития физических качеств детей, обучение их технике и тактике необходимо учитывать периоды полового созревания и сенситивные фазы развития того или иного физического качества.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29600" cy="2714644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8900" b="1" dirty="0" smtClean="0"/>
              <a:t>Глава </a:t>
            </a:r>
            <a:r>
              <a:rPr lang="en-US" sz="8900" b="1" dirty="0" smtClean="0"/>
              <a:t>II</a:t>
            </a:r>
            <a:r>
              <a:rPr lang="ru-RU" sz="8900" b="1" dirty="0" smtClean="0"/>
              <a:t>.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Задачи, методы и организация исследования.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ru-RU" dirty="0" smtClean="0"/>
              <a:t>Разработать методику проведения секционных занятий по волейболу со школьниками 5-6 классов.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Оценить уровень физической и технической подготовленности школьников.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Определить эффективность экспериментальной методики.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8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46980"/>
          </a:xfrm>
        </p:spPr>
        <p:txBody>
          <a:bodyPr/>
          <a:lstStyle/>
          <a:p>
            <a:pPr algn="ctr"/>
            <a:r>
              <a:rPr lang="ru-RU" dirty="0" smtClean="0"/>
              <a:t>Методы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Анализ научно-методической литературы;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Педагогическое наблюдение;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Тестирование физической и технической подготовленности;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Педагогический эксперимент;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Методы математической статистики.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8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8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Организация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На первом этапе (январь – август 2009г) выявлялась общая характеристика основных понятий исследования, определялись проблема и гипотеза, объект и предмет исследования.</a:t>
            </a:r>
          </a:p>
          <a:p>
            <a:r>
              <a:rPr lang="ru-RU" dirty="0" smtClean="0">
                <a:solidFill>
                  <a:srgbClr val="FF0066"/>
                </a:solidFill>
              </a:rPr>
              <a:t>На втором этапе (сентябрь 2009 – май 2010г) проводился набор учащихся в секцию, создавалась контрольная и экспериментальная группа, </a:t>
            </a:r>
          </a:p>
          <a:p>
            <a:pPr>
              <a:buNone/>
            </a:pPr>
            <a:r>
              <a:rPr lang="ru-RU" dirty="0" smtClean="0">
                <a:solidFill>
                  <a:srgbClr val="FF0066"/>
                </a:solidFill>
              </a:rPr>
              <a:t>    внедрялась экспериментальная методика, </a:t>
            </a:r>
          </a:p>
          <a:p>
            <a:pPr>
              <a:buNone/>
            </a:pPr>
            <a:r>
              <a:rPr lang="ru-RU" dirty="0" smtClean="0">
                <a:solidFill>
                  <a:srgbClr val="FF0066"/>
                </a:solidFill>
              </a:rPr>
              <a:t>    проводилось тестирование.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 третьем этапе (июнь –октябрь 2010г) проводился анализ и обработка результатов.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714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b="1" dirty="0" smtClean="0"/>
              <a:t>Глава </a:t>
            </a:r>
            <a:r>
              <a:rPr lang="en-US" sz="8900" b="1" dirty="0" smtClean="0"/>
              <a:t>III</a:t>
            </a:r>
            <a:r>
              <a:rPr lang="ru-RU" sz="89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Методика проведения секционных занятий по волейболу со школьниками </a:t>
            </a:r>
            <a:br>
              <a:rPr lang="ru-RU" dirty="0" smtClean="0"/>
            </a:br>
            <a:r>
              <a:rPr lang="ru-RU" dirty="0" smtClean="0"/>
              <a:t>5-6 классов.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3.1. </a:t>
            </a:r>
            <a:r>
              <a:rPr lang="ru-RU" sz="5400" dirty="0" smtClean="0"/>
              <a:t>Методические подходы, используемые на занятиях с юными волейболистами.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928934"/>
            <a:ext cx="8229600" cy="3708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dirty="0" smtClean="0">
                <a:solidFill>
                  <a:srgbClr val="FF5050"/>
                </a:solidFill>
              </a:rPr>
              <a:t>Общепедагогические методы: </a:t>
            </a:r>
            <a:r>
              <a:rPr lang="ru-RU" sz="2800" dirty="0" smtClean="0"/>
              <a:t>наглядности, систематичности, доступности, индивидуализации обучения при единстве требований, метод опережающего развития физических качеств по отношению к технической подготовке, метод раннего освоения сложных элементов, метод соразмерности, т.е. оптимального и сбалансированного развития физических качеств.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Квалификационная работа состоит из: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256509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Введение</a:t>
            </a:r>
          </a:p>
          <a:p>
            <a:r>
              <a:rPr lang="en-US" sz="3200" dirty="0" smtClean="0"/>
              <a:t>I-III</a:t>
            </a:r>
            <a:r>
              <a:rPr lang="ru-RU" sz="3200" dirty="0" smtClean="0"/>
              <a:t> главы</a:t>
            </a:r>
          </a:p>
          <a:p>
            <a:r>
              <a:rPr lang="ru-RU" sz="3200" dirty="0" smtClean="0"/>
              <a:t>Выводы</a:t>
            </a:r>
          </a:p>
          <a:p>
            <a:r>
              <a:rPr lang="ru-RU" sz="3200" dirty="0" smtClean="0"/>
              <a:t>Список литературы</a:t>
            </a:r>
          </a:p>
          <a:p>
            <a:r>
              <a:rPr lang="ru-RU" sz="3200" dirty="0" smtClean="0"/>
              <a:t>Приложение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00108"/>
            <a:ext cx="7615262" cy="539593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FF5050"/>
                </a:solidFill>
              </a:rPr>
              <a:t>Принципы спортивной тренировки: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   непрерывности и цикличности учебно-тренировочного процесса; 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максимальности и постепенности повышения требований;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волнообразности динамики тренировочных нагрузок; 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избыточности, предполагающий применение тренировочных нагрузок, превосходящих соревновательные; 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моделирования соревновательной деятельности в тренировочном процессе.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5050"/>
                </a:solidFill>
              </a:rPr>
              <a:t>Упражнения </a:t>
            </a:r>
            <a:r>
              <a:rPr lang="ru-RU" sz="2800" dirty="0" smtClean="0"/>
              <a:t> </a:t>
            </a:r>
            <a:r>
              <a:rPr lang="ru-RU" dirty="0" smtClean="0"/>
              <a:t>                          </a:t>
            </a:r>
          </a:p>
          <a:p>
            <a:pPr>
              <a:buNone/>
            </a:pPr>
            <a:r>
              <a:rPr lang="ru-RU" dirty="0" err="1" smtClean="0"/>
              <a:t>Общеразвивающие</a:t>
            </a:r>
            <a:r>
              <a:rPr lang="ru-RU" dirty="0" smtClean="0"/>
              <a:t>                         подготовительные</a:t>
            </a:r>
          </a:p>
          <a:p>
            <a:pPr>
              <a:buNone/>
            </a:pPr>
            <a:r>
              <a:rPr lang="ru-RU" dirty="0" smtClean="0"/>
              <a:t>                        подводящие    основные</a:t>
            </a:r>
          </a:p>
          <a:p>
            <a:pPr algn="ctr">
              <a:buNone/>
            </a:pPr>
            <a:endParaRPr lang="ru-RU" dirty="0" smtClean="0">
              <a:solidFill>
                <a:srgbClr val="FF505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5050"/>
                </a:solidFill>
              </a:rPr>
              <a:t>Технические приемы: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Целостное разучивание      </a:t>
            </a:r>
            <a:r>
              <a:rPr lang="ru-RU" dirty="0" err="1" smtClean="0"/>
              <a:t>разучивание</a:t>
            </a:r>
            <a:r>
              <a:rPr lang="ru-RU" dirty="0" smtClean="0"/>
              <a:t> по частям</a:t>
            </a:r>
          </a:p>
          <a:p>
            <a:pPr algn="ctr">
              <a:buNone/>
            </a:pPr>
            <a:endParaRPr lang="ru-RU" dirty="0" smtClean="0">
              <a:solidFill>
                <a:srgbClr val="FF505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5050"/>
                </a:solidFill>
              </a:rPr>
              <a:t>Методы контроля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Тесты                          игры   (учебные, </a:t>
            </a:r>
          </a:p>
          <a:p>
            <a:pPr>
              <a:buNone/>
            </a:pPr>
            <a:r>
              <a:rPr lang="ru-RU" dirty="0" smtClean="0"/>
              <a:t>                                           контрольные, календарные)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357422" y="1071546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679025" y="1321579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822033" y="1321579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15008" y="1071546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643174" y="3071810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643570" y="3071810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 flipV="1">
            <a:off x="2643174" y="4786322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286380" y="4786322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500"/>
                            </p:stCondLst>
                            <p:childTnLst>
                              <p:par>
                                <p:cTn id="6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500"/>
                            </p:stCondLst>
                            <p:childTnLst>
                              <p:par>
                                <p:cTn id="6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50033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3.2. </a:t>
            </a:r>
            <a:r>
              <a:rPr lang="ru-RU" sz="4400" dirty="0" smtClean="0"/>
              <a:t>Экспериментальная методика проведения секционных занятий по волейболу со школьниками </a:t>
            </a:r>
            <a:br>
              <a:rPr lang="ru-RU" sz="4400" dirty="0" smtClean="0"/>
            </a:br>
            <a:r>
              <a:rPr lang="ru-RU" sz="4400" dirty="0" smtClean="0"/>
              <a:t>5-6 классов.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333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Соотношение видов подготовки по часам в плане-графике на первый год обучения.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786191"/>
          <a:ext cx="8001056" cy="2357453"/>
        </p:xfrm>
        <a:graphic>
          <a:graphicData uri="http://schemas.openxmlformats.org/drawingml/2006/table">
            <a:tbl>
              <a:tblPr/>
              <a:tblGrid>
                <a:gridCol w="1651684"/>
                <a:gridCol w="1200455"/>
                <a:gridCol w="1079393"/>
                <a:gridCol w="965104"/>
                <a:gridCol w="1080240"/>
                <a:gridCol w="965104"/>
                <a:gridCol w="1059076"/>
              </a:tblGrid>
              <a:tr h="1777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Виды подготовки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Теорети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ческая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Техни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ческая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Такти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ческая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Интег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ральная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(в т.ч.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соревно-вания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Общая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физич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Спец.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физич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Кол-во часов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086724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/>
            </a:r>
            <a:br>
              <a:rPr lang="ru-RU" sz="5400" dirty="0" smtClean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F0"/>
                </a:solidFill>
              </a:rPr>
              <a:t>Теоретическая </a:t>
            </a:r>
            <a:r>
              <a:rPr lang="ru-RU" sz="5400" dirty="0" smtClean="0">
                <a:solidFill>
                  <a:srgbClr val="00B0F0"/>
                </a:solidFill>
              </a:rPr>
              <a:t>подготовка.</a:t>
            </a:r>
            <a:br>
              <a:rPr lang="ru-RU" sz="5400" dirty="0" smtClean="0">
                <a:solidFill>
                  <a:srgbClr val="00B0F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752988"/>
          </a:xfrm>
        </p:spPr>
        <p:txBody>
          <a:bodyPr/>
          <a:lstStyle/>
          <a:p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На </a:t>
            </a:r>
            <a:r>
              <a:rPr lang="ru-RU" dirty="0" smtClean="0"/>
              <a:t>теорию отводится 6 часов: 2 часа отводится полностью на отдельное занятие и 4 часа в виде 10-15 минутных бесед, до занятий.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/>
          <a:lstStyle/>
          <a:p>
            <a:pPr algn="ctr"/>
            <a:r>
              <a:rPr lang="ru-RU" dirty="0" smtClean="0"/>
              <a:t> Физическая подготовка.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149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Физическая подготовка проводится в течение всего учебного года. Она делится на: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u="sng" dirty="0" smtClean="0"/>
              <a:t>общую</a:t>
            </a:r>
            <a:r>
              <a:rPr lang="ru-RU" dirty="0" smtClean="0"/>
              <a:t> (68ч)    и    </a:t>
            </a:r>
            <a:r>
              <a:rPr lang="ru-RU" b="1" u="sng" dirty="0" smtClean="0"/>
              <a:t>специальную подготовку </a:t>
            </a:r>
            <a:r>
              <a:rPr lang="ru-RU" dirty="0" smtClean="0"/>
              <a:t>(36ч)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3786190"/>
            <a:ext cx="2786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Общеразвивающие</a:t>
            </a:r>
            <a:r>
              <a:rPr lang="ru-RU" sz="2000" dirty="0" smtClean="0"/>
              <a:t> упражнения (ходьба, бег, </a:t>
            </a:r>
            <a:r>
              <a:rPr lang="ru-RU" sz="2000" dirty="0" err="1" smtClean="0"/>
              <a:t>прыжки,метание</a:t>
            </a:r>
            <a:r>
              <a:rPr lang="ru-RU" sz="2000" dirty="0" smtClean="0"/>
              <a:t>, снаряды, </a:t>
            </a:r>
          </a:p>
          <a:p>
            <a:r>
              <a:rPr lang="ru-RU" sz="2000" dirty="0" smtClean="0"/>
              <a:t>тренажеры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3714753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Подготовительные </a:t>
            </a:r>
            <a:r>
              <a:rPr lang="ru-RU" sz="2000" dirty="0" err="1" smtClean="0"/>
              <a:t>упр-я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Акробатические  </a:t>
            </a:r>
            <a:r>
              <a:rPr lang="ru-RU" sz="2000" dirty="0" err="1" smtClean="0"/>
              <a:t>упр-я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Подвижные и спортивные игры;</a:t>
            </a:r>
          </a:p>
          <a:p>
            <a:r>
              <a:rPr lang="ru-RU" sz="2000" dirty="0" smtClean="0"/>
              <a:t>Специальные эстафеты;</a:t>
            </a:r>
          </a:p>
          <a:p>
            <a:r>
              <a:rPr lang="ru-RU" sz="2000" dirty="0" smtClean="0"/>
              <a:t>Контрольные </a:t>
            </a:r>
            <a:r>
              <a:rPr lang="ru-RU" sz="2000" dirty="0" err="1" smtClean="0"/>
              <a:t>упр-я</a:t>
            </a:r>
            <a:r>
              <a:rPr lang="ru-RU" sz="2000" dirty="0" smtClean="0"/>
              <a:t>.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1428728" y="3071810"/>
            <a:ext cx="21431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929322" y="3071810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9" grpId="0"/>
      <p:bldP spid="10" grpId="0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 Техническая подготовка.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При обучении всем техническим приемам игры мы придерживались следующей схемы:</a:t>
            </a:r>
          </a:p>
          <a:p>
            <a:r>
              <a:rPr lang="ru-RU" dirty="0" smtClean="0"/>
              <a:t>Терминология приемов;</a:t>
            </a:r>
          </a:p>
          <a:p>
            <a:r>
              <a:rPr lang="ru-RU" dirty="0" smtClean="0"/>
              <a:t>Демонстрация приемов (плакаты, фото, видео);</a:t>
            </a:r>
          </a:p>
          <a:p>
            <a:r>
              <a:rPr lang="ru-RU" dirty="0" smtClean="0"/>
              <a:t>Объяснение техники приема с показом;</a:t>
            </a:r>
          </a:p>
          <a:p>
            <a:r>
              <a:rPr lang="ru-RU" dirty="0" smtClean="0"/>
              <a:t>Практическое выполнение приема;</a:t>
            </a:r>
          </a:p>
          <a:p>
            <a:r>
              <a:rPr lang="ru-RU" dirty="0" smtClean="0"/>
              <a:t>Использование упражнений (с мячом, партнером);</a:t>
            </a:r>
          </a:p>
          <a:p>
            <a:r>
              <a:rPr lang="ru-RU" dirty="0" smtClean="0"/>
              <a:t>Работа на тренажерах, специальном оборудовании;</a:t>
            </a:r>
          </a:p>
          <a:p>
            <a:r>
              <a:rPr lang="ru-RU" dirty="0" smtClean="0"/>
              <a:t>Выполнение упражнений с усложнением;</a:t>
            </a:r>
          </a:p>
          <a:p>
            <a:r>
              <a:rPr lang="ru-RU" dirty="0" smtClean="0"/>
              <a:t>Выполнение технических приемов в условиях игры.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pPr algn="ctr"/>
            <a:r>
              <a:rPr lang="ru-RU" dirty="0" smtClean="0"/>
              <a:t>Тактическая подготовка.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 Методы, используемые в процессе тактической подготовки аналогичны методам технической подготовки. При показе мы использовали видеоматериалы, схемы, плакаты. Сложные действия делили на блоки из простых упражнений. Использовали метод анализа действий (своих и противников).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pPr algn="ctr"/>
            <a:r>
              <a:rPr lang="ru-RU" dirty="0" smtClean="0"/>
              <a:t>Интегральная подготовка.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35785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5050"/>
                </a:solidFill>
              </a:rPr>
              <a:t>Методы:</a:t>
            </a:r>
          </a:p>
          <a:p>
            <a:pPr>
              <a:buNone/>
            </a:pPr>
            <a:r>
              <a:rPr lang="ru-RU" dirty="0" smtClean="0"/>
              <a:t>Совмещенных воздействий, игровой, соревновательный.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5050"/>
                </a:solidFill>
              </a:rPr>
              <a:t>Средства:</a:t>
            </a:r>
          </a:p>
          <a:p>
            <a:r>
              <a:rPr lang="ru-RU" dirty="0" smtClean="0"/>
              <a:t>Чередование упражнений для развития физ. качеств;</a:t>
            </a:r>
          </a:p>
          <a:p>
            <a:r>
              <a:rPr lang="ru-RU" dirty="0" smtClean="0"/>
              <a:t>Чередование упражнений для развития скоростно-силовых качеств;</a:t>
            </a:r>
          </a:p>
          <a:p>
            <a:r>
              <a:rPr lang="ru-RU" dirty="0" smtClean="0"/>
              <a:t>Чередование изученных технических приемов и их способов в различных сочетаниях;</a:t>
            </a:r>
          </a:p>
          <a:p>
            <a:r>
              <a:rPr lang="ru-RU" dirty="0" smtClean="0"/>
              <a:t>Многократное выполнение технических приемов подряд; то же – тактических действий.</a:t>
            </a:r>
          </a:p>
          <a:p>
            <a:r>
              <a:rPr lang="ru-RU" dirty="0" smtClean="0"/>
              <a:t>Подготовительные к волейболу игры;</a:t>
            </a:r>
          </a:p>
          <a:p>
            <a:r>
              <a:rPr lang="ru-RU" dirty="0" smtClean="0"/>
              <a:t>Учебные игры.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7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6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 Психологическая подготовка.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Психологическая подготовка осуществляется в единстве с физической, технической и тактической подготовкой.</a:t>
            </a:r>
          </a:p>
          <a:p>
            <a:r>
              <a:rPr lang="ru-RU" dirty="0" smtClean="0"/>
              <a:t>Выдержка, смелость, самообладание, решительность и дисциплинированность - для развития этих качеств, </a:t>
            </a:r>
            <a:r>
              <a:rPr lang="ru-RU" dirty="0" smtClean="0"/>
              <a:t>применяются </a:t>
            </a:r>
            <a:r>
              <a:rPr lang="ru-RU" dirty="0" smtClean="0"/>
              <a:t>упражнения связанные с риском и требующие преодоления чувства боязни, колебания.</a:t>
            </a:r>
          </a:p>
          <a:p>
            <a:r>
              <a:rPr lang="ru-RU" dirty="0" smtClean="0"/>
              <a:t>Для распределения и переключения внимания полезны упражнения с несколькими мячами и различными перемещениями; упражнения, где требуется быстрое переключение внимания с объекта на объект, с одного действия на другое; развивать умение выделять наиболее важные объекты и второстепенные.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3.3. </a:t>
            </a:r>
            <a:r>
              <a:rPr lang="ru-RU" sz="5400" dirty="0" smtClean="0"/>
              <a:t>Проверка эффективности экспериментальной методики.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800" dirty="0" smtClean="0"/>
              <a:t>Для проверки эффективности методики проводились тесты для определения уровня физической и технической подготовленности в контрольной и экспериментальной группе.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dirty="0" smtClean="0"/>
              <a:t>Определялось достоверность различий по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800" dirty="0" smtClean="0"/>
              <a:t>t</a:t>
            </a:r>
            <a:r>
              <a:rPr lang="ru-RU" sz="2800" dirty="0" smtClean="0"/>
              <a:t>-критерию Стьюдента.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Введение.</a:t>
            </a:r>
            <a:endParaRPr lang="ru-RU" sz="8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Результаты тестирования технической и физической подготовленности КГ и ЭГ в начале года. </a:t>
            </a:r>
            <a:endParaRPr lang="ru-RU" sz="31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0105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 начале эксперимента уровень физической и технической подготовленности почти одинаков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572560" cy="350046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Результаты </a:t>
            </a:r>
            <a:r>
              <a:rPr lang="ru-RU" dirty="0" smtClean="0"/>
              <a:t>тестирования рассчитанные по </a:t>
            </a:r>
            <a:r>
              <a:rPr lang="ru-RU" dirty="0" smtClean="0"/>
              <a:t> </a:t>
            </a:r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 </a:t>
            </a:r>
            <a:r>
              <a:rPr lang="en-US" dirty="0" smtClean="0"/>
              <a:t>t</a:t>
            </a:r>
            <a:r>
              <a:rPr lang="ru-RU" dirty="0" smtClean="0"/>
              <a:t>-критерию Стьюдента показывают, что статистически достоверные различия отсутствуют.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 </a:t>
            </a:r>
            <a:r>
              <a:rPr lang="ru-RU" dirty="0" smtClean="0"/>
              <a:t>Табличное значение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2,05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8" y="5197810"/>
          <a:ext cx="7858180" cy="87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3719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1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2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3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4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5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6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7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8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9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 10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19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0,7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0,48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0,53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0,83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0,43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0,9</a:t>
                      </a:r>
                      <a:endParaRPr kumimoji="0" lang="ru-RU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Для проверки эффективности разработанной и внедренной нами в учебно-тренировочный процесс экспериментальной методики провели повторное тестирование.</a:t>
            </a:r>
            <a:endParaRPr lang="ru-RU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Результаты тестирования технической и физической подготовленности КГ и ЭГ в конце года.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600" dirty="0" smtClean="0"/>
              <a:t>В конце эксперимента видны различия</a:t>
            </a:r>
            <a:br>
              <a:rPr lang="ru-RU" sz="3600" dirty="0" smtClean="0"/>
            </a:br>
            <a:r>
              <a:rPr lang="ru-RU" sz="3600" dirty="0" smtClean="0"/>
              <a:t>физической и технической подготовленности;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Сопоставление результатов тестирования показывает, что значение </a:t>
            </a:r>
            <a:r>
              <a:rPr lang="en-US" dirty="0" smtClean="0"/>
              <a:t>t</a:t>
            </a:r>
            <a:r>
              <a:rPr lang="ru-RU" dirty="0" smtClean="0"/>
              <a:t>-критерия Стьюдента выше табличного значения. Это доказывает эффективность предложенных нами методов и средств по овладению техникой волейбольных приемов. </a:t>
            </a:r>
          </a:p>
          <a:p>
            <a:pPr algn="ctr">
              <a:buNone/>
            </a:pPr>
            <a:r>
              <a:rPr lang="ru-RU" dirty="0" smtClean="0"/>
              <a:t>   Табличное значение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2,05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929198"/>
          <a:ext cx="764387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 1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 2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 3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 4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 5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 7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 8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9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 10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5,7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2,4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5,5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2071678"/>
          <a:ext cx="771530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По средней арифметической величине мы рассчитали разницу результатов тестирования в %.</a:t>
            </a:r>
            <a:endParaRPr lang="ru-RU" sz="3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8000" b="1" dirty="0" smtClean="0"/>
              <a:t>Выводы</a:t>
            </a:r>
            <a:endParaRPr lang="ru-RU" sz="8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</a:t>
            </a:r>
            <a:r>
              <a:rPr lang="ru-RU" dirty="0" smtClean="0"/>
              <a:t>При разработке экспериментальной методики были: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составлены документы планирования учебно-тренировочного процесса;</a:t>
            </a:r>
          </a:p>
          <a:p>
            <a:r>
              <a:rPr lang="ru-RU" dirty="0"/>
              <a:t>с</a:t>
            </a:r>
            <a:r>
              <a:rPr lang="ru-RU" dirty="0" smtClean="0"/>
              <a:t>оставлено расписание занятий;</a:t>
            </a:r>
          </a:p>
          <a:p>
            <a:r>
              <a:rPr lang="ru-RU" dirty="0"/>
              <a:t>о</a:t>
            </a:r>
            <a:r>
              <a:rPr lang="ru-RU" dirty="0" smtClean="0"/>
              <a:t>пределены виды подготовки юных волейболистов;</a:t>
            </a:r>
          </a:p>
          <a:p>
            <a:r>
              <a:rPr lang="ru-RU" dirty="0"/>
              <a:t>п</a:t>
            </a:r>
            <a:r>
              <a:rPr lang="ru-RU" dirty="0" smtClean="0"/>
              <a:t>редставлено подробное содержание учебного материала;</a:t>
            </a:r>
          </a:p>
          <a:p>
            <a:r>
              <a:rPr lang="ru-RU" dirty="0"/>
              <a:t>п</a:t>
            </a:r>
            <a:r>
              <a:rPr lang="ru-RU" dirty="0" smtClean="0"/>
              <a:t>одобраны методы и средства для решения задач всех видов подготовки.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34290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2. </a:t>
            </a:r>
            <a:r>
              <a:rPr lang="ru-RU" dirty="0" smtClean="0"/>
              <a:t>В результате тестирования был определен уровень физической и технической подготовленности обеих групп.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3357586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педагогического эксперимента подтверждают эффективность разработанной нами методики. 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ru-RU" dirty="0" smtClean="0"/>
              <a:t>    Для привлечения детей в спортивные секции на начальный этап подготовки и формирования стойкого интереса к занятиям возникает необходимость нестандартного, нешаблонного подхода в изложении программного материала по спортивным играм. Поэтому поиск и разработка эффективных технологий обучения всегда находится в сфере пристального внимания тренеров, учителей и преподавателей, в связи с чем, нами была выбрана данная тема исследования.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785810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Предмет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207170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Методика секционных занятий по волейболу со школьниками 5-6 классов.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2636528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3200" dirty="0" smtClean="0"/>
              <a:t>Разработать методику секционных занятий по волейболу со школьниками 5-6 классов.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Объект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228601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Учебно-воспитательный процесс в общеобразовательной школе на секционных занятиях по волейболу.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Гипотеза: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Разработанная нами методика секционных занятий по волейболу будет способствовать повышению уровня физической и технической подготовленности школьников.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8000" b="1" dirty="0" smtClean="0"/>
              <a:t>Глава </a:t>
            </a:r>
            <a:r>
              <a:rPr lang="en-US" sz="8000" b="1" dirty="0" smtClean="0"/>
              <a:t>I</a:t>
            </a:r>
            <a:r>
              <a:rPr lang="ru-RU" sz="8000" b="1" dirty="0" smtClean="0"/>
              <a:t>.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>Внеклассная работа по волейболу со школьниками.</a:t>
            </a:r>
            <a:endParaRPr lang="ru-RU" sz="5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1073</TotalTime>
  <Words>1213</Words>
  <Application>Microsoft Office PowerPoint</Application>
  <PresentationFormat>Экран (4:3)</PresentationFormat>
  <Paragraphs>213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Поток</vt:lpstr>
      <vt:lpstr>    Методика преподавания секционных занятий по волейболу со школьниками 5-6 классов.</vt:lpstr>
      <vt:lpstr>Квалификационная работа состоит из:</vt:lpstr>
      <vt:lpstr>Введение.</vt:lpstr>
      <vt:lpstr>АКТУАЛЬНОСТЬ</vt:lpstr>
      <vt:lpstr>Предмет исследования:</vt:lpstr>
      <vt:lpstr>Цель исследования:</vt:lpstr>
      <vt:lpstr>Объект исследования:</vt:lpstr>
      <vt:lpstr>Гипотеза:</vt:lpstr>
      <vt:lpstr>Глава I.  Внеклассная работа по волейболу со школьниками.</vt:lpstr>
      <vt:lpstr>1.1. Характеристика секционной работы в школе по волейболу.</vt:lpstr>
      <vt:lpstr>1.2. Анализ содержания программного материала для планирования секционной работы по волейболу</vt:lpstr>
      <vt:lpstr>1.3. Виды подготовки юных волейболистов.</vt:lpstr>
      <vt:lpstr>1.4. Анатомо-физиологические особенности и особенности обучения детей 11-12 лет.</vt:lpstr>
      <vt:lpstr>Глава II.  Задачи, методы и организация исследования. </vt:lpstr>
      <vt:lpstr>Задачи исследования:</vt:lpstr>
      <vt:lpstr>Методы исследования:</vt:lpstr>
      <vt:lpstr>Организация исследования:</vt:lpstr>
      <vt:lpstr>Глава III.  Методика проведения секционных занятий по волейболу со школьниками  5-6 классов.</vt:lpstr>
      <vt:lpstr>3.1. Методические подходы, используемые на занятиях с юными волейболистами.</vt:lpstr>
      <vt:lpstr>Слайд 20</vt:lpstr>
      <vt:lpstr>Слайд 21</vt:lpstr>
      <vt:lpstr>3.2. Экспериментальная методика проведения секционных занятий по волейболу со школьниками  5-6 классов.</vt:lpstr>
      <vt:lpstr>                       Теоретическая подготовка. </vt:lpstr>
      <vt:lpstr> Физическая подготовка.</vt:lpstr>
      <vt:lpstr> Техническая подготовка.</vt:lpstr>
      <vt:lpstr>Тактическая подготовка.</vt:lpstr>
      <vt:lpstr>Интегральная подготовка.</vt:lpstr>
      <vt:lpstr> Психологическая подготовка.</vt:lpstr>
      <vt:lpstr>3.3. Проверка эффективности экспериментальной методики.</vt:lpstr>
      <vt:lpstr> Результаты тестирования технической и физической подготовленности КГ и ЭГ в начале года. </vt:lpstr>
      <vt:lpstr>       В начале эксперимента уровень физической и технической подготовленности почти одинаков</vt:lpstr>
      <vt:lpstr>Слайд 32</vt:lpstr>
      <vt:lpstr>Результаты тестирования технической и физической подготовленности КГ и ЭГ в конце года.</vt:lpstr>
      <vt:lpstr>             В конце эксперимента видны различия физической и технической подготовленности;</vt:lpstr>
      <vt:lpstr>По средней арифметической величине мы рассчитали разницу результатов тестирования в %.</vt:lpstr>
      <vt:lpstr>Выводы</vt:lpstr>
      <vt:lpstr> 1.При разработке экспериментальной методики были: </vt:lpstr>
      <vt:lpstr>  2. В результате тестирования был определен уровень физической и технической подготовленности обеих групп.</vt:lpstr>
      <vt:lpstr>Слайд 39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преподавания секционных занятий по волейболу со школьниками 5-6 классов.</dc:title>
  <dc:creator>Grey Wolf</dc:creator>
  <cp:lastModifiedBy>Grey Wolf</cp:lastModifiedBy>
  <cp:revision>109</cp:revision>
  <dcterms:created xsi:type="dcterms:W3CDTF">2010-01-26T10:50:59Z</dcterms:created>
  <dcterms:modified xsi:type="dcterms:W3CDTF">2010-01-31T17:10:34Z</dcterms:modified>
</cp:coreProperties>
</file>