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handoutMasterIdLst>
    <p:handoutMasterId r:id="rId26"/>
  </p:handoutMasterIdLst>
  <p:sldIdLst>
    <p:sldId id="256" r:id="rId2"/>
    <p:sldId id="306" r:id="rId3"/>
    <p:sldId id="257" r:id="rId4"/>
    <p:sldId id="260" r:id="rId5"/>
    <p:sldId id="272" r:id="rId6"/>
    <p:sldId id="290" r:id="rId7"/>
    <p:sldId id="277" r:id="rId8"/>
    <p:sldId id="308" r:id="rId9"/>
    <p:sldId id="300" r:id="rId10"/>
    <p:sldId id="280" r:id="rId11"/>
    <p:sldId id="301" r:id="rId12"/>
    <p:sldId id="281" r:id="rId13"/>
    <p:sldId id="302" r:id="rId14"/>
    <p:sldId id="279" r:id="rId15"/>
    <p:sldId id="303" r:id="rId16"/>
    <p:sldId id="278" r:id="rId17"/>
    <p:sldId id="305" r:id="rId18"/>
    <p:sldId id="304" r:id="rId19"/>
    <p:sldId id="285" r:id="rId20"/>
    <p:sldId id="283" r:id="rId21"/>
    <p:sldId id="307" r:id="rId22"/>
    <p:sldId id="261" r:id="rId23"/>
    <p:sldId id="30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0" autoAdjust="0"/>
    <p:restoredTop sz="94717" autoAdjust="0"/>
  </p:normalViewPr>
  <p:slideViewPr>
    <p:cSldViewPr>
      <p:cViewPr>
        <p:scale>
          <a:sx n="82" d="100"/>
          <a:sy n="82" d="100"/>
        </p:scale>
        <p:origin x="-101" y="-168"/>
      </p:cViewPr>
      <p:guideLst>
        <p:guide orient="horz" pos="2160"/>
        <p:guide pos="2880"/>
      </p:guideLst>
    </p:cSldViewPr>
  </p:slideViewPr>
  <p:outlineViewPr>
    <p:cViewPr>
      <p:scale>
        <a:sx n="33" d="100"/>
        <a:sy n="33" d="100"/>
      </p:scale>
      <p:origin x="78" y="38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68309-1208-451F-A9BA-4B4F2762258D}" type="doc">
      <dgm:prSet loTypeId="urn:microsoft.com/office/officeart/2005/8/layout/gear1" loCatId="relationship" qsTypeId="urn:microsoft.com/office/officeart/2005/8/quickstyle/simple1" qsCatId="simple" csTypeId="urn:microsoft.com/office/officeart/2005/8/colors/accent1_2" csCatId="accent1" phldr="1"/>
      <dgm:spPr/>
    </dgm:pt>
    <dgm:pt modelId="{6E402EB4-D7C0-4181-93EA-3EFB0A4C951E}">
      <dgm:prSet phldrT="[Текст]"/>
      <dgm:spPr/>
      <dgm:t>
        <a:bodyPr/>
        <a:lstStyle/>
        <a:p>
          <a:r>
            <a:rPr lang="ru-RU" dirty="0" smtClean="0"/>
            <a:t>Интересна и привлекательна для вас,</a:t>
          </a:r>
          <a:endParaRPr lang="ru-RU" dirty="0"/>
        </a:p>
      </dgm:t>
    </dgm:pt>
    <dgm:pt modelId="{9BF2CB1D-3360-4FD1-838A-8CC2676314C9}" type="parTrans" cxnId="{D51BF571-4327-4116-9595-2A83048C9573}">
      <dgm:prSet/>
      <dgm:spPr/>
      <dgm:t>
        <a:bodyPr/>
        <a:lstStyle/>
        <a:p>
          <a:endParaRPr lang="ru-RU"/>
        </a:p>
      </dgm:t>
    </dgm:pt>
    <dgm:pt modelId="{83107BC4-165B-438C-9004-4DDE722AEE8A}" type="sibTrans" cxnId="{D51BF571-4327-4116-9595-2A83048C9573}">
      <dgm:prSet/>
      <dgm:spPr/>
      <dgm:t>
        <a:bodyPr/>
        <a:lstStyle/>
        <a:p>
          <a:endParaRPr lang="ru-RU"/>
        </a:p>
      </dgm:t>
    </dgm:pt>
    <dgm:pt modelId="{2DA41F6C-72B5-4459-9EDE-7C12FA078356}">
      <dgm:prSet phldrT="[Текст]"/>
      <dgm:spPr/>
      <dgm:t>
        <a:bodyPr/>
        <a:lstStyle/>
        <a:p>
          <a:r>
            <a:rPr lang="ru-RU" dirty="0" smtClean="0"/>
            <a:t>Соответствует вашим способностям,</a:t>
          </a:r>
          <a:endParaRPr lang="ru-RU" dirty="0"/>
        </a:p>
      </dgm:t>
    </dgm:pt>
    <dgm:pt modelId="{65F1C0D7-E18A-49F5-B96D-244450ABF4C0}" type="parTrans" cxnId="{C8DE758C-F565-4A9B-AD88-A7AC43063AFB}">
      <dgm:prSet/>
      <dgm:spPr/>
      <dgm:t>
        <a:bodyPr/>
        <a:lstStyle/>
        <a:p>
          <a:endParaRPr lang="ru-RU"/>
        </a:p>
      </dgm:t>
    </dgm:pt>
    <dgm:pt modelId="{E9501123-89CA-4483-B03C-BFC7696A16C0}" type="sibTrans" cxnId="{C8DE758C-F565-4A9B-AD88-A7AC43063AFB}">
      <dgm:prSet/>
      <dgm:spPr/>
      <dgm:t>
        <a:bodyPr/>
        <a:lstStyle/>
        <a:p>
          <a:endParaRPr lang="ru-RU"/>
        </a:p>
      </dgm:t>
    </dgm:pt>
    <dgm:pt modelId="{82701479-EED9-4860-AD95-5492B670BA37}">
      <dgm:prSet phldrT="[Текст]"/>
      <dgm:spPr/>
      <dgm:t>
        <a:bodyPr/>
        <a:lstStyle/>
        <a:p>
          <a:r>
            <a:rPr lang="ru-RU" dirty="0" smtClean="0"/>
            <a:t>Пользуется спросом на рынке труда.</a:t>
          </a:r>
          <a:endParaRPr lang="ru-RU" dirty="0"/>
        </a:p>
      </dgm:t>
    </dgm:pt>
    <dgm:pt modelId="{EB029D11-5578-44D9-AC4E-A120A0C70895}" type="parTrans" cxnId="{C8D6FBDA-F62C-48AC-B421-9742C15AF07C}">
      <dgm:prSet/>
      <dgm:spPr/>
      <dgm:t>
        <a:bodyPr/>
        <a:lstStyle/>
        <a:p>
          <a:endParaRPr lang="ru-RU"/>
        </a:p>
      </dgm:t>
    </dgm:pt>
    <dgm:pt modelId="{D66C9CF3-5734-4F7F-BE3B-E0D11EB9CDDB}" type="sibTrans" cxnId="{C8D6FBDA-F62C-48AC-B421-9742C15AF07C}">
      <dgm:prSet/>
      <dgm:spPr/>
      <dgm:t>
        <a:bodyPr/>
        <a:lstStyle/>
        <a:p>
          <a:endParaRPr lang="ru-RU"/>
        </a:p>
      </dgm:t>
    </dgm:pt>
    <dgm:pt modelId="{B81E224F-46F1-4277-A82D-5B6E8B89C21E}" type="pres">
      <dgm:prSet presAssocID="{3A168309-1208-451F-A9BA-4B4F2762258D}" presName="composite" presStyleCnt="0">
        <dgm:presLayoutVars>
          <dgm:chMax val="3"/>
          <dgm:animLvl val="lvl"/>
          <dgm:resizeHandles val="exact"/>
        </dgm:presLayoutVars>
      </dgm:prSet>
      <dgm:spPr/>
    </dgm:pt>
    <dgm:pt modelId="{0C8C7667-DCC1-4D0D-9347-9D41D67B2353}" type="pres">
      <dgm:prSet presAssocID="{6E402EB4-D7C0-4181-93EA-3EFB0A4C951E}" presName="gear1" presStyleLbl="node1" presStyleIdx="0" presStyleCnt="3">
        <dgm:presLayoutVars>
          <dgm:chMax val="1"/>
          <dgm:bulletEnabled val="1"/>
        </dgm:presLayoutVars>
      </dgm:prSet>
      <dgm:spPr/>
      <dgm:t>
        <a:bodyPr/>
        <a:lstStyle/>
        <a:p>
          <a:endParaRPr lang="ru-RU"/>
        </a:p>
      </dgm:t>
    </dgm:pt>
    <dgm:pt modelId="{00F360F2-0BB9-453D-8FE5-73DFFAC88821}" type="pres">
      <dgm:prSet presAssocID="{6E402EB4-D7C0-4181-93EA-3EFB0A4C951E}" presName="gear1srcNode" presStyleLbl="node1" presStyleIdx="0" presStyleCnt="3"/>
      <dgm:spPr/>
      <dgm:t>
        <a:bodyPr/>
        <a:lstStyle/>
        <a:p>
          <a:endParaRPr lang="ru-RU"/>
        </a:p>
      </dgm:t>
    </dgm:pt>
    <dgm:pt modelId="{064377EB-B623-456A-9010-DB52328D2755}" type="pres">
      <dgm:prSet presAssocID="{6E402EB4-D7C0-4181-93EA-3EFB0A4C951E}" presName="gear1dstNode" presStyleLbl="node1" presStyleIdx="0" presStyleCnt="3"/>
      <dgm:spPr/>
      <dgm:t>
        <a:bodyPr/>
        <a:lstStyle/>
        <a:p>
          <a:endParaRPr lang="ru-RU"/>
        </a:p>
      </dgm:t>
    </dgm:pt>
    <dgm:pt modelId="{851EE0B4-6D2E-4373-B340-4D2A282D3900}" type="pres">
      <dgm:prSet presAssocID="{2DA41F6C-72B5-4459-9EDE-7C12FA078356}" presName="gear2" presStyleLbl="node1" presStyleIdx="1" presStyleCnt="3">
        <dgm:presLayoutVars>
          <dgm:chMax val="1"/>
          <dgm:bulletEnabled val="1"/>
        </dgm:presLayoutVars>
      </dgm:prSet>
      <dgm:spPr/>
      <dgm:t>
        <a:bodyPr/>
        <a:lstStyle/>
        <a:p>
          <a:endParaRPr lang="ru-RU"/>
        </a:p>
      </dgm:t>
    </dgm:pt>
    <dgm:pt modelId="{7972F2E0-B912-430B-AB9C-C22DE9F7ADDA}" type="pres">
      <dgm:prSet presAssocID="{2DA41F6C-72B5-4459-9EDE-7C12FA078356}" presName="gear2srcNode" presStyleLbl="node1" presStyleIdx="1" presStyleCnt="3"/>
      <dgm:spPr/>
      <dgm:t>
        <a:bodyPr/>
        <a:lstStyle/>
        <a:p>
          <a:endParaRPr lang="ru-RU"/>
        </a:p>
      </dgm:t>
    </dgm:pt>
    <dgm:pt modelId="{9C4226C8-225A-4AA6-8D85-7017D582420A}" type="pres">
      <dgm:prSet presAssocID="{2DA41F6C-72B5-4459-9EDE-7C12FA078356}" presName="gear2dstNode" presStyleLbl="node1" presStyleIdx="1" presStyleCnt="3"/>
      <dgm:spPr/>
      <dgm:t>
        <a:bodyPr/>
        <a:lstStyle/>
        <a:p>
          <a:endParaRPr lang="ru-RU"/>
        </a:p>
      </dgm:t>
    </dgm:pt>
    <dgm:pt modelId="{1504D4AF-5F8A-40A8-BB5E-7E26A03AB96C}" type="pres">
      <dgm:prSet presAssocID="{82701479-EED9-4860-AD95-5492B670BA37}" presName="gear3" presStyleLbl="node1" presStyleIdx="2" presStyleCnt="3"/>
      <dgm:spPr/>
      <dgm:t>
        <a:bodyPr/>
        <a:lstStyle/>
        <a:p>
          <a:endParaRPr lang="ru-RU"/>
        </a:p>
      </dgm:t>
    </dgm:pt>
    <dgm:pt modelId="{069358B8-F34E-4C01-B353-33780A9E968D}" type="pres">
      <dgm:prSet presAssocID="{82701479-EED9-4860-AD95-5492B670BA37}" presName="gear3tx" presStyleLbl="node1" presStyleIdx="2" presStyleCnt="3">
        <dgm:presLayoutVars>
          <dgm:chMax val="1"/>
          <dgm:bulletEnabled val="1"/>
        </dgm:presLayoutVars>
      </dgm:prSet>
      <dgm:spPr/>
      <dgm:t>
        <a:bodyPr/>
        <a:lstStyle/>
        <a:p>
          <a:endParaRPr lang="ru-RU"/>
        </a:p>
      </dgm:t>
    </dgm:pt>
    <dgm:pt modelId="{8B279A62-E47D-4694-93C5-A8341DB87208}" type="pres">
      <dgm:prSet presAssocID="{82701479-EED9-4860-AD95-5492B670BA37}" presName="gear3srcNode" presStyleLbl="node1" presStyleIdx="2" presStyleCnt="3"/>
      <dgm:spPr/>
      <dgm:t>
        <a:bodyPr/>
        <a:lstStyle/>
        <a:p>
          <a:endParaRPr lang="ru-RU"/>
        </a:p>
      </dgm:t>
    </dgm:pt>
    <dgm:pt modelId="{C0B98072-59FB-48D8-82CF-9985320DEFCF}" type="pres">
      <dgm:prSet presAssocID="{82701479-EED9-4860-AD95-5492B670BA37}" presName="gear3dstNode" presStyleLbl="node1" presStyleIdx="2" presStyleCnt="3"/>
      <dgm:spPr/>
      <dgm:t>
        <a:bodyPr/>
        <a:lstStyle/>
        <a:p>
          <a:endParaRPr lang="ru-RU"/>
        </a:p>
      </dgm:t>
    </dgm:pt>
    <dgm:pt modelId="{79878560-1E91-4712-8044-23B3923CC7BE}" type="pres">
      <dgm:prSet presAssocID="{83107BC4-165B-438C-9004-4DDE722AEE8A}" presName="connector1" presStyleLbl="sibTrans2D1" presStyleIdx="0" presStyleCnt="3"/>
      <dgm:spPr/>
      <dgm:t>
        <a:bodyPr/>
        <a:lstStyle/>
        <a:p>
          <a:endParaRPr lang="ru-RU"/>
        </a:p>
      </dgm:t>
    </dgm:pt>
    <dgm:pt modelId="{D9A338FB-FFD8-4EDA-9831-C2E37B4A4F87}" type="pres">
      <dgm:prSet presAssocID="{E9501123-89CA-4483-B03C-BFC7696A16C0}" presName="connector2" presStyleLbl="sibTrans2D1" presStyleIdx="1" presStyleCnt="3"/>
      <dgm:spPr/>
      <dgm:t>
        <a:bodyPr/>
        <a:lstStyle/>
        <a:p>
          <a:endParaRPr lang="ru-RU"/>
        </a:p>
      </dgm:t>
    </dgm:pt>
    <dgm:pt modelId="{C58EC63F-F0F6-48DD-A50E-E4323D978465}" type="pres">
      <dgm:prSet presAssocID="{D66C9CF3-5734-4F7F-BE3B-E0D11EB9CDDB}" presName="connector3" presStyleLbl="sibTrans2D1" presStyleIdx="2" presStyleCnt="3"/>
      <dgm:spPr/>
      <dgm:t>
        <a:bodyPr/>
        <a:lstStyle/>
        <a:p>
          <a:endParaRPr lang="ru-RU"/>
        </a:p>
      </dgm:t>
    </dgm:pt>
  </dgm:ptLst>
  <dgm:cxnLst>
    <dgm:cxn modelId="{C8D6FBDA-F62C-48AC-B421-9742C15AF07C}" srcId="{3A168309-1208-451F-A9BA-4B4F2762258D}" destId="{82701479-EED9-4860-AD95-5492B670BA37}" srcOrd="2" destOrd="0" parTransId="{EB029D11-5578-44D9-AC4E-A120A0C70895}" sibTransId="{D66C9CF3-5734-4F7F-BE3B-E0D11EB9CDDB}"/>
    <dgm:cxn modelId="{D50CFB63-5EA9-45E9-8F6F-50034BF2271F}" type="presOf" srcId="{2DA41F6C-72B5-4459-9EDE-7C12FA078356}" destId="{851EE0B4-6D2E-4373-B340-4D2A282D3900}" srcOrd="0" destOrd="0" presId="urn:microsoft.com/office/officeart/2005/8/layout/gear1"/>
    <dgm:cxn modelId="{D51BF571-4327-4116-9595-2A83048C9573}" srcId="{3A168309-1208-451F-A9BA-4B4F2762258D}" destId="{6E402EB4-D7C0-4181-93EA-3EFB0A4C951E}" srcOrd="0" destOrd="0" parTransId="{9BF2CB1D-3360-4FD1-838A-8CC2676314C9}" sibTransId="{83107BC4-165B-438C-9004-4DDE722AEE8A}"/>
    <dgm:cxn modelId="{3139CD15-1342-4123-9010-FC0FE8190E18}" type="presOf" srcId="{D66C9CF3-5734-4F7F-BE3B-E0D11EB9CDDB}" destId="{C58EC63F-F0F6-48DD-A50E-E4323D978465}" srcOrd="0" destOrd="0" presId="urn:microsoft.com/office/officeart/2005/8/layout/gear1"/>
    <dgm:cxn modelId="{8AD140BB-1E54-437C-A8A9-678959178B2A}" type="presOf" srcId="{6E402EB4-D7C0-4181-93EA-3EFB0A4C951E}" destId="{064377EB-B623-456A-9010-DB52328D2755}" srcOrd="2" destOrd="0" presId="urn:microsoft.com/office/officeart/2005/8/layout/gear1"/>
    <dgm:cxn modelId="{930AC9D3-46CB-40EF-AE16-2E0F8241DEDC}" type="presOf" srcId="{82701479-EED9-4860-AD95-5492B670BA37}" destId="{C0B98072-59FB-48D8-82CF-9985320DEFCF}" srcOrd="3" destOrd="0" presId="urn:microsoft.com/office/officeart/2005/8/layout/gear1"/>
    <dgm:cxn modelId="{25ACD558-FE77-449D-A469-9BFD39FDFECF}" type="presOf" srcId="{2DA41F6C-72B5-4459-9EDE-7C12FA078356}" destId="{7972F2E0-B912-430B-AB9C-C22DE9F7ADDA}" srcOrd="1" destOrd="0" presId="urn:microsoft.com/office/officeart/2005/8/layout/gear1"/>
    <dgm:cxn modelId="{C8DE758C-F565-4A9B-AD88-A7AC43063AFB}" srcId="{3A168309-1208-451F-A9BA-4B4F2762258D}" destId="{2DA41F6C-72B5-4459-9EDE-7C12FA078356}" srcOrd="1" destOrd="0" parTransId="{65F1C0D7-E18A-49F5-B96D-244450ABF4C0}" sibTransId="{E9501123-89CA-4483-B03C-BFC7696A16C0}"/>
    <dgm:cxn modelId="{96DA0129-0FFC-4023-A161-B8788ECC77A9}" type="presOf" srcId="{82701479-EED9-4860-AD95-5492B670BA37}" destId="{8B279A62-E47D-4694-93C5-A8341DB87208}" srcOrd="2" destOrd="0" presId="urn:microsoft.com/office/officeart/2005/8/layout/gear1"/>
    <dgm:cxn modelId="{65931111-73B3-4AD7-B35B-506D0F782AE1}" type="presOf" srcId="{83107BC4-165B-438C-9004-4DDE722AEE8A}" destId="{79878560-1E91-4712-8044-23B3923CC7BE}" srcOrd="0" destOrd="0" presId="urn:microsoft.com/office/officeart/2005/8/layout/gear1"/>
    <dgm:cxn modelId="{7D3AEC3F-D685-4BB6-99D3-99BA78B1CFCD}" type="presOf" srcId="{3A168309-1208-451F-A9BA-4B4F2762258D}" destId="{B81E224F-46F1-4277-A82D-5B6E8B89C21E}" srcOrd="0" destOrd="0" presId="urn:microsoft.com/office/officeart/2005/8/layout/gear1"/>
    <dgm:cxn modelId="{D04C2429-6CE7-4420-8178-62D0A9CE8D9D}" type="presOf" srcId="{82701479-EED9-4860-AD95-5492B670BA37}" destId="{069358B8-F34E-4C01-B353-33780A9E968D}" srcOrd="1" destOrd="0" presId="urn:microsoft.com/office/officeart/2005/8/layout/gear1"/>
    <dgm:cxn modelId="{2B162133-21F6-4750-A33C-136C0268ACB4}" type="presOf" srcId="{E9501123-89CA-4483-B03C-BFC7696A16C0}" destId="{D9A338FB-FFD8-4EDA-9831-C2E37B4A4F87}" srcOrd="0" destOrd="0" presId="urn:microsoft.com/office/officeart/2005/8/layout/gear1"/>
    <dgm:cxn modelId="{E8AC4AE9-E759-4ECA-85E2-AF68676C4B2F}" type="presOf" srcId="{82701479-EED9-4860-AD95-5492B670BA37}" destId="{1504D4AF-5F8A-40A8-BB5E-7E26A03AB96C}" srcOrd="0" destOrd="0" presId="urn:microsoft.com/office/officeart/2005/8/layout/gear1"/>
    <dgm:cxn modelId="{9A3F9343-6AE6-43CA-AA19-0A04EBB1ECCF}" type="presOf" srcId="{6E402EB4-D7C0-4181-93EA-3EFB0A4C951E}" destId="{0C8C7667-DCC1-4D0D-9347-9D41D67B2353}" srcOrd="0" destOrd="0" presId="urn:microsoft.com/office/officeart/2005/8/layout/gear1"/>
    <dgm:cxn modelId="{1ABA612C-BA96-4CDB-81EA-5BCF82AD3D2D}" type="presOf" srcId="{6E402EB4-D7C0-4181-93EA-3EFB0A4C951E}" destId="{00F360F2-0BB9-453D-8FE5-73DFFAC88821}" srcOrd="1" destOrd="0" presId="urn:microsoft.com/office/officeart/2005/8/layout/gear1"/>
    <dgm:cxn modelId="{DD7C169A-7EBB-4441-ABFA-10CDDCB2627F}" type="presOf" srcId="{2DA41F6C-72B5-4459-9EDE-7C12FA078356}" destId="{9C4226C8-225A-4AA6-8D85-7017D582420A}" srcOrd="2" destOrd="0" presId="urn:microsoft.com/office/officeart/2005/8/layout/gear1"/>
    <dgm:cxn modelId="{05DDF68E-06A3-4A4F-B32D-36930B721DA6}" type="presParOf" srcId="{B81E224F-46F1-4277-A82D-5B6E8B89C21E}" destId="{0C8C7667-DCC1-4D0D-9347-9D41D67B2353}" srcOrd="0" destOrd="0" presId="urn:microsoft.com/office/officeart/2005/8/layout/gear1"/>
    <dgm:cxn modelId="{8F84A479-E971-4FA4-997A-DDD7912EC380}" type="presParOf" srcId="{B81E224F-46F1-4277-A82D-5B6E8B89C21E}" destId="{00F360F2-0BB9-453D-8FE5-73DFFAC88821}" srcOrd="1" destOrd="0" presId="urn:microsoft.com/office/officeart/2005/8/layout/gear1"/>
    <dgm:cxn modelId="{51AD847C-9088-45CD-AEF2-86947B51DE1C}" type="presParOf" srcId="{B81E224F-46F1-4277-A82D-5B6E8B89C21E}" destId="{064377EB-B623-456A-9010-DB52328D2755}" srcOrd="2" destOrd="0" presId="urn:microsoft.com/office/officeart/2005/8/layout/gear1"/>
    <dgm:cxn modelId="{90DA651C-67A5-46D0-80D8-A28697BFD98F}" type="presParOf" srcId="{B81E224F-46F1-4277-A82D-5B6E8B89C21E}" destId="{851EE0B4-6D2E-4373-B340-4D2A282D3900}" srcOrd="3" destOrd="0" presId="urn:microsoft.com/office/officeart/2005/8/layout/gear1"/>
    <dgm:cxn modelId="{5DC58B72-B783-4B2E-92E1-A5062A3891A9}" type="presParOf" srcId="{B81E224F-46F1-4277-A82D-5B6E8B89C21E}" destId="{7972F2E0-B912-430B-AB9C-C22DE9F7ADDA}" srcOrd="4" destOrd="0" presId="urn:microsoft.com/office/officeart/2005/8/layout/gear1"/>
    <dgm:cxn modelId="{C610956B-ECC4-45DF-BB89-65D496FACFA7}" type="presParOf" srcId="{B81E224F-46F1-4277-A82D-5B6E8B89C21E}" destId="{9C4226C8-225A-4AA6-8D85-7017D582420A}" srcOrd="5" destOrd="0" presId="urn:microsoft.com/office/officeart/2005/8/layout/gear1"/>
    <dgm:cxn modelId="{DCA59E90-66CE-4F40-848A-F36AA15681C7}" type="presParOf" srcId="{B81E224F-46F1-4277-A82D-5B6E8B89C21E}" destId="{1504D4AF-5F8A-40A8-BB5E-7E26A03AB96C}" srcOrd="6" destOrd="0" presId="urn:microsoft.com/office/officeart/2005/8/layout/gear1"/>
    <dgm:cxn modelId="{1588A0C8-887F-4844-8163-AD2758F1B0D0}" type="presParOf" srcId="{B81E224F-46F1-4277-A82D-5B6E8B89C21E}" destId="{069358B8-F34E-4C01-B353-33780A9E968D}" srcOrd="7" destOrd="0" presId="urn:microsoft.com/office/officeart/2005/8/layout/gear1"/>
    <dgm:cxn modelId="{D53F968D-7812-4823-B435-B0E844C3EA0B}" type="presParOf" srcId="{B81E224F-46F1-4277-A82D-5B6E8B89C21E}" destId="{8B279A62-E47D-4694-93C5-A8341DB87208}" srcOrd="8" destOrd="0" presId="urn:microsoft.com/office/officeart/2005/8/layout/gear1"/>
    <dgm:cxn modelId="{8AB93061-DA8F-45A6-B6F5-C3C5777D19BE}" type="presParOf" srcId="{B81E224F-46F1-4277-A82D-5B6E8B89C21E}" destId="{C0B98072-59FB-48D8-82CF-9985320DEFCF}" srcOrd="9" destOrd="0" presId="urn:microsoft.com/office/officeart/2005/8/layout/gear1"/>
    <dgm:cxn modelId="{0B742B06-2C71-4966-A0CF-EEFFD87CA79D}" type="presParOf" srcId="{B81E224F-46F1-4277-A82D-5B6E8B89C21E}" destId="{79878560-1E91-4712-8044-23B3923CC7BE}" srcOrd="10" destOrd="0" presId="urn:microsoft.com/office/officeart/2005/8/layout/gear1"/>
    <dgm:cxn modelId="{4A0066EE-113F-4D46-80E2-5B8B188AD959}" type="presParOf" srcId="{B81E224F-46F1-4277-A82D-5B6E8B89C21E}" destId="{D9A338FB-FFD8-4EDA-9831-C2E37B4A4F87}" srcOrd="11" destOrd="0" presId="urn:microsoft.com/office/officeart/2005/8/layout/gear1"/>
    <dgm:cxn modelId="{0082A5CF-E1E2-40BF-9113-991A98D6A619}" type="presParOf" srcId="{B81E224F-46F1-4277-A82D-5B6E8B89C21E}" destId="{C58EC63F-F0F6-48DD-A50E-E4323D97846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035F35-1498-4150-82E8-FBEE4105ECAC}" type="doc">
      <dgm:prSet loTypeId="urn:microsoft.com/office/officeart/2005/8/layout/venn1" loCatId="relationship" qsTypeId="urn:microsoft.com/office/officeart/2005/8/quickstyle/simple1" qsCatId="simple" csTypeId="urn:microsoft.com/office/officeart/2005/8/colors/accent1_2" csCatId="accent1" phldr="1"/>
      <dgm:spPr/>
    </dgm:pt>
    <dgm:pt modelId="{FBC2A4A7-318F-4B3F-9BA0-ABA982AEA182}">
      <dgm:prSet phldrT="[Текст]"/>
      <dgm:spPr/>
      <dgm:t>
        <a:bodyPr/>
        <a:lstStyle/>
        <a:p>
          <a:r>
            <a:rPr lang="ru-RU" b="1" dirty="0" smtClean="0"/>
            <a:t>Высокооплачиваемая профессия</a:t>
          </a:r>
          <a:endParaRPr lang="ru-RU" b="1" dirty="0"/>
        </a:p>
      </dgm:t>
    </dgm:pt>
    <dgm:pt modelId="{5B81B96F-2C83-467D-A705-12E25C5D45B4}" type="parTrans" cxnId="{C5A058E1-487A-4A68-8E16-32D1194E1937}">
      <dgm:prSet/>
      <dgm:spPr/>
      <dgm:t>
        <a:bodyPr/>
        <a:lstStyle/>
        <a:p>
          <a:endParaRPr lang="ru-RU"/>
        </a:p>
      </dgm:t>
    </dgm:pt>
    <dgm:pt modelId="{85A79EA2-C4AB-44B2-80F2-1F155BDD5794}" type="sibTrans" cxnId="{C5A058E1-487A-4A68-8E16-32D1194E1937}">
      <dgm:prSet/>
      <dgm:spPr/>
      <dgm:t>
        <a:bodyPr/>
        <a:lstStyle/>
        <a:p>
          <a:endParaRPr lang="ru-RU"/>
        </a:p>
      </dgm:t>
    </dgm:pt>
    <dgm:pt modelId="{573ACC38-9DB5-4B4B-A85E-BA9A43B0E762}">
      <dgm:prSet phldrT="[Текст]"/>
      <dgm:spPr/>
      <dgm:t>
        <a:bodyPr/>
        <a:lstStyle/>
        <a:p>
          <a:r>
            <a:rPr lang="ru-RU" b="1" dirty="0" smtClean="0"/>
            <a:t>Востребованная профессия</a:t>
          </a:r>
          <a:endParaRPr lang="ru-RU" b="1" dirty="0"/>
        </a:p>
      </dgm:t>
    </dgm:pt>
    <dgm:pt modelId="{FC43B6EB-3B99-47B1-927E-3DB380B80944}" type="parTrans" cxnId="{28CC1053-EFDC-4B63-A33C-9CC2C3332A80}">
      <dgm:prSet/>
      <dgm:spPr/>
      <dgm:t>
        <a:bodyPr/>
        <a:lstStyle/>
        <a:p>
          <a:endParaRPr lang="ru-RU"/>
        </a:p>
      </dgm:t>
    </dgm:pt>
    <dgm:pt modelId="{2236854E-A63A-49B4-8E44-81E5419959E3}" type="sibTrans" cxnId="{28CC1053-EFDC-4B63-A33C-9CC2C3332A80}">
      <dgm:prSet/>
      <dgm:spPr/>
      <dgm:t>
        <a:bodyPr/>
        <a:lstStyle/>
        <a:p>
          <a:endParaRPr lang="ru-RU"/>
        </a:p>
      </dgm:t>
    </dgm:pt>
    <dgm:pt modelId="{ADF114C5-08E4-4F52-A07A-65291347F1E0}">
      <dgm:prSet/>
      <dgm:spPr/>
      <dgm:t>
        <a:bodyPr/>
        <a:lstStyle/>
        <a:p>
          <a:r>
            <a:rPr lang="ru-RU" b="1" dirty="0" smtClean="0"/>
            <a:t>Популярная профессия</a:t>
          </a:r>
          <a:endParaRPr lang="ru-RU" b="1" dirty="0"/>
        </a:p>
      </dgm:t>
    </dgm:pt>
    <dgm:pt modelId="{C20F8CF4-9109-4021-AC0A-C27346695638}" type="parTrans" cxnId="{2419D2F9-4B61-44E8-A659-D2DCCD1617DE}">
      <dgm:prSet/>
      <dgm:spPr/>
      <dgm:t>
        <a:bodyPr/>
        <a:lstStyle/>
        <a:p>
          <a:endParaRPr lang="ru-RU"/>
        </a:p>
      </dgm:t>
    </dgm:pt>
    <dgm:pt modelId="{D0F8EC5C-F190-445F-B971-2A5AC8919AE5}" type="sibTrans" cxnId="{2419D2F9-4B61-44E8-A659-D2DCCD1617DE}">
      <dgm:prSet/>
      <dgm:spPr/>
      <dgm:t>
        <a:bodyPr/>
        <a:lstStyle/>
        <a:p>
          <a:endParaRPr lang="ru-RU"/>
        </a:p>
      </dgm:t>
    </dgm:pt>
    <dgm:pt modelId="{53BEB8F3-83C1-43EA-BCC4-22657F570790}" type="pres">
      <dgm:prSet presAssocID="{11035F35-1498-4150-82E8-FBEE4105ECAC}" presName="compositeShape" presStyleCnt="0">
        <dgm:presLayoutVars>
          <dgm:chMax val="7"/>
          <dgm:dir/>
          <dgm:resizeHandles val="exact"/>
        </dgm:presLayoutVars>
      </dgm:prSet>
      <dgm:spPr/>
    </dgm:pt>
    <dgm:pt modelId="{DD7990CB-F41E-4CD1-9090-76F932CA4331}" type="pres">
      <dgm:prSet presAssocID="{FBC2A4A7-318F-4B3F-9BA0-ABA982AEA182}" presName="circ1" presStyleLbl="vennNode1" presStyleIdx="0" presStyleCnt="3"/>
      <dgm:spPr/>
      <dgm:t>
        <a:bodyPr/>
        <a:lstStyle/>
        <a:p>
          <a:endParaRPr lang="ru-RU"/>
        </a:p>
      </dgm:t>
    </dgm:pt>
    <dgm:pt modelId="{06A494AC-7CFD-480C-81BC-A6003C81B711}" type="pres">
      <dgm:prSet presAssocID="{FBC2A4A7-318F-4B3F-9BA0-ABA982AEA182}" presName="circ1Tx" presStyleLbl="revTx" presStyleIdx="0" presStyleCnt="0">
        <dgm:presLayoutVars>
          <dgm:chMax val="0"/>
          <dgm:chPref val="0"/>
          <dgm:bulletEnabled val="1"/>
        </dgm:presLayoutVars>
      </dgm:prSet>
      <dgm:spPr/>
      <dgm:t>
        <a:bodyPr/>
        <a:lstStyle/>
        <a:p>
          <a:endParaRPr lang="ru-RU"/>
        </a:p>
      </dgm:t>
    </dgm:pt>
    <dgm:pt modelId="{B456DB0A-2103-47AF-96FD-BEE40A33E1EE}" type="pres">
      <dgm:prSet presAssocID="{573ACC38-9DB5-4B4B-A85E-BA9A43B0E762}" presName="circ2" presStyleLbl="vennNode1" presStyleIdx="1" presStyleCnt="3"/>
      <dgm:spPr/>
      <dgm:t>
        <a:bodyPr/>
        <a:lstStyle/>
        <a:p>
          <a:endParaRPr lang="ru-RU"/>
        </a:p>
      </dgm:t>
    </dgm:pt>
    <dgm:pt modelId="{647189F4-9EBB-43D3-B24C-2810E28EC326}" type="pres">
      <dgm:prSet presAssocID="{573ACC38-9DB5-4B4B-A85E-BA9A43B0E762}" presName="circ2Tx" presStyleLbl="revTx" presStyleIdx="0" presStyleCnt="0">
        <dgm:presLayoutVars>
          <dgm:chMax val="0"/>
          <dgm:chPref val="0"/>
          <dgm:bulletEnabled val="1"/>
        </dgm:presLayoutVars>
      </dgm:prSet>
      <dgm:spPr/>
      <dgm:t>
        <a:bodyPr/>
        <a:lstStyle/>
        <a:p>
          <a:endParaRPr lang="ru-RU"/>
        </a:p>
      </dgm:t>
    </dgm:pt>
    <dgm:pt modelId="{3A6C38C6-3B05-40A3-9873-1A714BD9767A}" type="pres">
      <dgm:prSet presAssocID="{ADF114C5-08E4-4F52-A07A-65291347F1E0}" presName="circ3" presStyleLbl="vennNode1" presStyleIdx="2" presStyleCnt="3" custLinFactNeighborX="47" custLinFactNeighborY="732"/>
      <dgm:spPr/>
      <dgm:t>
        <a:bodyPr/>
        <a:lstStyle/>
        <a:p>
          <a:endParaRPr lang="ru-RU"/>
        </a:p>
      </dgm:t>
    </dgm:pt>
    <dgm:pt modelId="{62C3F246-4045-4D02-95FF-01948946E3FC}" type="pres">
      <dgm:prSet presAssocID="{ADF114C5-08E4-4F52-A07A-65291347F1E0}" presName="circ3Tx" presStyleLbl="revTx" presStyleIdx="0" presStyleCnt="0">
        <dgm:presLayoutVars>
          <dgm:chMax val="0"/>
          <dgm:chPref val="0"/>
          <dgm:bulletEnabled val="1"/>
        </dgm:presLayoutVars>
      </dgm:prSet>
      <dgm:spPr/>
      <dgm:t>
        <a:bodyPr/>
        <a:lstStyle/>
        <a:p>
          <a:endParaRPr lang="ru-RU"/>
        </a:p>
      </dgm:t>
    </dgm:pt>
  </dgm:ptLst>
  <dgm:cxnLst>
    <dgm:cxn modelId="{2901CDA1-5A8B-4387-A7EF-7F7464AAA9E3}" type="presOf" srcId="{ADF114C5-08E4-4F52-A07A-65291347F1E0}" destId="{3A6C38C6-3B05-40A3-9873-1A714BD9767A}" srcOrd="0" destOrd="0" presId="urn:microsoft.com/office/officeart/2005/8/layout/venn1"/>
    <dgm:cxn modelId="{C5A058E1-487A-4A68-8E16-32D1194E1937}" srcId="{11035F35-1498-4150-82E8-FBEE4105ECAC}" destId="{FBC2A4A7-318F-4B3F-9BA0-ABA982AEA182}" srcOrd="0" destOrd="0" parTransId="{5B81B96F-2C83-467D-A705-12E25C5D45B4}" sibTransId="{85A79EA2-C4AB-44B2-80F2-1F155BDD5794}"/>
    <dgm:cxn modelId="{CCBF9345-C3BB-47E8-ACF3-0EA2F6144070}" type="presOf" srcId="{FBC2A4A7-318F-4B3F-9BA0-ABA982AEA182}" destId="{06A494AC-7CFD-480C-81BC-A6003C81B711}" srcOrd="1" destOrd="0" presId="urn:microsoft.com/office/officeart/2005/8/layout/venn1"/>
    <dgm:cxn modelId="{28CC1053-EFDC-4B63-A33C-9CC2C3332A80}" srcId="{11035F35-1498-4150-82E8-FBEE4105ECAC}" destId="{573ACC38-9DB5-4B4B-A85E-BA9A43B0E762}" srcOrd="1" destOrd="0" parTransId="{FC43B6EB-3B99-47B1-927E-3DB380B80944}" sibTransId="{2236854E-A63A-49B4-8E44-81E5419959E3}"/>
    <dgm:cxn modelId="{21FD9E8F-5D4D-411E-8E92-5A5B6ABC65EE}" type="presOf" srcId="{11035F35-1498-4150-82E8-FBEE4105ECAC}" destId="{53BEB8F3-83C1-43EA-BCC4-22657F570790}" srcOrd="0" destOrd="0" presId="urn:microsoft.com/office/officeart/2005/8/layout/venn1"/>
    <dgm:cxn modelId="{3F024BB7-FC65-4010-B112-B1554CFB1399}" type="presOf" srcId="{FBC2A4A7-318F-4B3F-9BA0-ABA982AEA182}" destId="{DD7990CB-F41E-4CD1-9090-76F932CA4331}" srcOrd="0" destOrd="0" presId="urn:microsoft.com/office/officeart/2005/8/layout/venn1"/>
    <dgm:cxn modelId="{A0A58D9C-1886-44A7-B99A-EE5FCA8B032B}" type="presOf" srcId="{573ACC38-9DB5-4B4B-A85E-BA9A43B0E762}" destId="{B456DB0A-2103-47AF-96FD-BEE40A33E1EE}" srcOrd="0" destOrd="0" presId="urn:microsoft.com/office/officeart/2005/8/layout/venn1"/>
    <dgm:cxn modelId="{AA97DE86-02FC-4266-906E-4B4FD80C1FA0}" type="presOf" srcId="{573ACC38-9DB5-4B4B-A85E-BA9A43B0E762}" destId="{647189F4-9EBB-43D3-B24C-2810E28EC326}" srcOrd="1" destOrd="0" presId="urn:microsoft.com/office/officeart/2005/8/layout/venn1"/>
    <dgm:cxn modelId="{2419D2F9-4B61-44E8-A659-D2DCCD1617DE}" srcId="{11035F35-1498-4150-82E8-FBEE4105ECAC}" destId="{ADF114C5-08E4-4F52-A07A-65291347F1E0}" srcOrd="2" destOrd="0" parTransId="{C20F8CF4-9109-4021-AC0A-C27346695638}" sibTransId="{D0F8EC5C-F190-445F-B971-2A5AC8919AE5}"/>
    <dgm:cxn modelId="{335D14CA-A788-4764-A189-AB2C03CC3E30}" type="presOf" srcId="{ADF114C5-08E4-4F52-A07A-65291347F1E0}" destId="{62C3F246-4045-4D02-95FF-01948946E3FC}" srcOrd="1" destOrd="0" presId="urn:microsoft.com/office/officeart/2005/8/layout/venn1"/>
    <dgm:cxn modelId="{E1E587CC-4093-4220-889F-6CC186BEF501}" type="presParOf" srcId="{53BEB8F3-83C1-43EA-BCC4-22657F570790}" destId="{DD7990CB-F41E-4CD1-9090-76F932CA4331}" srcOrd="0" destOrd="0" presId="urn:microsoft.com/office/officeart/2005/8/layout/venn1"/>
    <dgm:cxn modelId="{4AA20FDF-C848-4C9C-8CB8-A90B4A374983}" type="presParOf" srcId="{53BEB8F3-83C1-43EA-BCC4-22657F570790}" destId="{06A494AC-7CFD-480C-81BC-A6003C81B711}" srcOrd="1" destOrd="0" presId="urn:microsoft.com/office/officeart/2005/8/layout/venn1"/>
    <dgm:cxn modelId="{CC0C5963-4EC1-4E2B-AF58-A6D14F820ACC}" type="presParOf" srcId="{53BEB8F3-83C1-43EA-BCC4-22657F570790}" destId="{B456DB0A-2103-47AF-96FD-BEE40A33E1EE}" srcOrd="2" destOrd="0" presId="urn:microsoft.com/office/officeart/2005/8/layout/venn1"/>
    <dgm:cxn modelId="{DFC4C7F1-405F-49D8-8991-0FBD35146E74}" type="presParOf" srcId="{53BEB8F3-83C1-43EA-BCC4-22657F570790}" destId="{647189F4-9EBB-43D3-B24C-2810E28EC326}" srcOrd="3" destOrd="0" presId="urn:microsoft.com/office/officeart/2005/8/layout/venn1"/>
    <dgm:cxn modelId="{A91F917B-20DC-42E4-9F8D-53253691AF01}" type="presParOf" srcId="{53BEB8F3-83C1-43EA-BCC4-22657F570790}" destId="{3A6C38C6-3B05-40A3-9873-1A714BD9767A}" srcOrd="4" destOrd="0" presId="urn:microsoft.com/office/officeart/2005/8/layout/venn1"/>
    <dgm:cxn modelId="{EA9BC193-4E2E-49CB-B04B-BB431141E5F3}" type="presParOf" srcId="{53BEB8F3-83C1-43EA-BCC4-22657F570790}" destId="{62C3F246-4045-4D02-95FF-01948946E3F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C7667-DCC1-4D0D-9347-9D41D67B2353}">
      <dsp:nvSpPr>
        <dsp:cNvPr id="0" name=""/>
        <dsp:cNvSpPr/>
      </dsp:nvSpPr>
      <dsp:spPr>
        <a:xfrm>
          <a:off x="4196967" y="2732492"/>
          <a:ext cx="3339713" cy="3339713"/>
        </a:xfrm>
        <a:prstGeom prst="gear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Интересна и привлекательна для вас,</a:t>
          </a:r>
          <a:endParaRPr lang="ru-RU" sz="1400" kern="1200" dirty="0"/>
        </a:p>
      </dsp:txBody>
      <dsp:txXfrm>
        <a:off x="4868398" y="3514804"/>
        <a:ext cx="1996851" cy="1716681"/>
      </dsp:txXfrm>
    </dsp:sp>
    <dsp:sp modelId="{851EE0B4-6D2E-4373-B340-4D2A282D3900}">
      <dsp:nvSpPr>
        <dsp:cNvPr id="0" name=""/>
        <dsp:cNvSpPr/>
      </dsp:nvSpPr>
      <dsp:spPr>
        <a:xfrm>
          <a:off x="2253861" y="1943105"/>
          <a:ext cx="2428882" cy="2428882"/>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Соответствует вашим способностям,</a:t>
          </a:r>
          <a:endParaRPr lang="ru-RU" sz="1400" kern="1200" dirty="0"/>
        </a:p>
      </dsp:txBody>
      <dsp:txXfrm>
        <a:off x="2865339" y="2558279"/>
        <a:ext cx="1205926" cy="1198534"/>
      </dsp:txXfrm>
    </dsp:sp>
    <dsp:sp modelId="{1504D4AF-5F8A-40A8-BB5E-7E26A03AB96C}">
      <dsp:nvSpPr>
        <dsp:cNvPr id="0" name=""/>
        <dsp:cNvSpPr/>
      </dsp:nvSpPr>
      <dsp:spPr>
        <a:xfrm rot="20700000">
          <a:off x="3614283" y="267424"/>
          <a:ext cx="2379809" cy="2379809"/>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Пользуется спросом на рынке труда.</a:t>
          </a:r>
          <a:endParaRPr lang="ru-RU" sz="1400" kern="1200" dirty="0"/>
        </a:p>
      </dsp:txBody>
      <dsp:txXfrm rot="-20700000">
        <a:off x="4136245" y="789386"/>
        <a:ext cx="1335885" cy="1335885"/>
      </dsp:txXfrm>
    </dsp:sp>
    <dsp:sp modelId="{79878560-1E91-4712-8044-23B3923CC7BE}">
      <dsp:nvSpPr>
        <dsp:cNvPr id="0" name=""/>
        <dsp:cNvSpPr/>
      </dsp:nvSpPr>
      <dsp:spPr>
        <a:xfrm>
          <a:off x="3961297" y="2216426"/>
          <a:ext cx="4274833" cy="4274833"/>
        </a:xfrm>
        <a:prstGeom prst="circularArrow">
          <a:avLst>
            <a:gd name="adj1" fmla="val 4688"/>
            <a:gd name="adj2" fmla="val 299029"/>
            <a:gd name="adj3" fmla="val 2548146"/>
            <a:gd name="adj4" fmla="val 1579402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A338FB-FFD8-4EDA-9831-C2E37B4A4F87}">
      <dsp:nvSpPr>
        <dsp:cNvPr id="0" name=""/>
        <dsp:cNvSpPr/>
      </dsp:nvSpPr>
      <dsp:spPr>
        <a:xfrm>
          <a:off x="1823711" y="1397627"/>
          <a:ext cx="3105933" cy="310593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8EC63F-F0F6-48DD-A50E-E4323D978465}">
      <dsp:nvSpPr>
        <dsp:cNvPr id="0" name=""/>
        <dsp:cNvSpPr/>
      </dsp:nvSpPr>
      <dsp:spPr>
        <a:xfrm>
          <a:off x="3063809" y="-261901"/>
          <a:ext cx="3348821" cy="334882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990CB-F41E-4CD1-9090-76F932CA4331}">
      <dsp:nvSpPr>
        <dsp:cNvPr id="0" name=""/>
        <dsp:cNvSpPr/>
      </dsp:nvSpPr>
      <dsp:spPr>
        <a:xfrm>
          <a:off x="2614616" y="66080"/>
          <a:ext cx="3171847" cy="317184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t>Высокооплачиваемая профессия</a:t>
          </a:r>
          <a:endParaRPr lang="ru-RU" sz="1800" b="1" kern="1200" dirty="0"/>
        </a:p>
      </dsp:txBody>
      <dsp:txXfrm>
        <a:off x="3037529" y="621153"/>
        <a:ext cx="2326021" cy="1427331"/>
      </dsp:txXfrm>
    </dsp:sp>
    <dsp:sp modelId="{B456DB0A-2103-47AF-96FD-BEE40A33E1EE}">
      <dsp:nvSpPr>
        <dsp:cNvPr id="0" name=""/>
        <dsp:cNvSpPr/>
      </dsp:nvSpPr>
      <dsp:spPr>
        <a:xfrm>
          <a:off x="3759124" y="2048484"/>
          <a:ext cx="3171847" cy="317184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t>Востребованная профессия</a:t>
          </a:r>
          <a:endParaRPr lang="ru-RU" sz="1800" b="1" kern="1200" dirty="0"/>
        </a:p>
      </dsp:txBody>
      <dsp:txXfrm>
        <a:off x="4729181" y="2867878"/>
        <a:ext cx="1903108" cy="1744515"/>
      </dsp:txXfrm>
    </dsp:sp>
    <dsp:sp modelId="{3A6C38C6-3B05-40A3-9873-1A714BD9767A}">
      <dsp:nvSpPr>
        <dsp:cNvPr id="0" name=""/>
        <dsp:cNvSpPr/>
      </dsp:nvSpPr>
      <dsp:spPr>
        <a:xfrm>
          <a:off x="1471598" y="2071702"/>
          <a:ext cx="3171847" cy="317184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t>Популярная профессия</a:t>
          </a:r>
          <a:endParaRPr lang="ru-RU" sz="1800" b="1" kern="1200" dirty="0"/>
        </a:p>
      </dsp:txBody>
      <dsp:txXfrm>
        <a:off x="1770281" y="2891096"/>
        <a:ext cx="1903108" cy="174451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0BF536-7D05-47F7-9CF0-0C5F50EB141E}" type="slidenum">
              <a:rPr lang="ru-RU" smtClean="0"/>
              <a:pPr/>
              <a:t>‹#›</a:t>
            </a:fld>
            <a:endParaRPr lang="ru-RU"/>
          </a:p>
        </p:txBody>
      </p:sp>
    </p:spTree>
    <p:extLst>
      <p:ext uri="{BB962C8B-B14F-4D97-AF65-F5344CB8AC3E}">
        <p14:creationId xmlns:p14="http://schemas.microsoft.com/office/powerpoint/2010/main" val="162096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67D0E-4CBA-4A86-BDC1-73F2BA51F843}" type="datetimeFigureOut">
              <a:rPr lang="ru-RU" smtClean="0"/>
              <a:pPr/>
              <a:t>07.10.2014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56584-6903-49CD-89C7-E605195C270B}" type="slidenum">
              <a:rPr lang="ru-RU" smtClean="0"/>
              <a:pPr/>
              <a:t>‹#›</a:t>
            </a:fld>
            <a:endParaRPr lang="ru-RU"/>
          </a:p>
        </p:txBody>
      </p:sp>
    </p:spTree>
    <p:extLst>
      <p:ext uri="{BB962C8B-B14F-4D97-AF65-F5344CB8AC3E}">
        <p14:creationId xmlns:p14="http://schemas.microsoft.com/office/powerpoint/2010/main" val="305226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07.10.2014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07.10.2014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07.10.2014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07.10.2014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07.10.2014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07.10.2014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07.10.2014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07.10.2014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B106E36-FD25-4E2D-B0AA-010F637433A0}" type="datetimeFigureOut">
              <a:rPr lang="ru-RU" smtClean="0"/>
              <a:pPr/>
              <a:t>07.10.2014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07.10.2014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07.10.2014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106E36-FD25-4E2D-B0AA-010F637433A0}" type="datetimeFigureOut">
              <a:rPr lang="ru-RU" smtClean="0"/>
              <a:pPr/>
              <a:t>07.10.2014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25C68B6-61C2-468F-89AB-4B9F7531AA68}"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772816"/>
            <a:ext cx="7772400" cy="2286016"/>
          </a:xfrm>
        </p:spPr>
        <p:txBody>
          <a:bodyPr>
            <a:normAutofit/>
          </a:bodyPr>
          <a:lstStyle/>
          <a:p>
            <a:r>
              <a:rPr lang="en-US" sz="2400" dirty="0" smtClean="0"/>
              <a:t> </a:t>
            </a:r>
            <a:r>
              <a:rPr lang="ru-RU" sz="2400" b="1" dirty="0" smtClean="0">
                <a:solidFill>
                  <a:srgbClr val="C00000"/>
                </a:solidFill>
              </a:rPr>
              <a:t>Классный час на тему</a:t>
            </a:r>
            <a:r>
              <a:rPr lang="ru-RU" sz="2400" dirty="0" smtClean="0">
                <a:solidFill>
                  <a:srgbClr val="C00000"/>
                </a:solidFill>
              </a:rPr>
              <a:t>:</a:t>
            </a:r>
            <a:r>
              <a:rPr lang="ru-RU" sz="2400" dirty="0" smtClean="0"/>
              <a:t/>
            </a:r>
            <a:br>
              <a:rPr lang="ru-RU" sz="2400" dirty="0" smtClean="0"/>
            </a:br>
            <a:r>
              <a:rPr lang="ru-RU" sz="3200" b="1" dirty="0" smtClean="0">
                <a:solidFill>
                  <a:srgbClr val="C00000"/>
                </a:solidFill>
              </a:rPr>
              <a:t>«Выбираем профессию» </a:t>
            </a:r>
            <a:endParaRPr lang="ru-RU" sz="3200" b="1" dirty="0">
              <a:solidFill>
                <a:srgbClr val="C00000"/>
              </a:solidFill>
            </a:endParaRPr>
          </a:p>
        </p:txBody>
      </p:sp>
      <p:sp>
        <p:nvSpPr>
          <p:cNvPr id="3" name="Подзаголовок 2"/>
          <p:cNvSpPr>
            <a:spLocks noGrp="1"/>
          </p:cNvSpPr>
          <p:nvPr>
            <p:ph type="subTitle" idx="1"/>
          </p:nvPr>
        </p:nvSpPr>
        <p:spPr>
          <a:xfrm>
            <a:off x="758875" y="620688"/>
            <a:ext cx="7772400" cy="1199704"/>
          </a:xfrm>
        </p:spPr>
        <p:txBody>
          <a:bodyPr>
            <a:normAutofit/>
          </a:bodyPr>
          <a:lstStyle/>
          <a:p>
            <a:pPr algn="ctr"/>
            <a:r>
              <a:rPr lang="en-US" b="1" dirty="0" smtClean="0"/>
              <a:t> </a:t>
            </a:r>
            <a:endParaRPr lang="ru-RU" dirty="0" smtClean="0"/>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77686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48" y="1365912"/>
            <a:ext cx="936104"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436096" y="5155856"/>
            <a:ext cx="4572000" cy="369332"/>
          </a:xfrm>
          <a:prstGeom prst="rect">
            <a:avLst/>
          </a:prstGeom>
        </p:spPr>
        <p:txBody>
          <a:bodyPr>
            <a:spAutoFit/>
          </a:bodyPr>
          <a:lstStyle/>
          <a:p>
            <a:r>
              <a:rPr lang="ru-RU" b="1" dirty="0" smtClean="0"/>
              <a:t>Выполнил</a:t>
            </a:r>
            <a:r>
              <a:rPr lang="ru-RU" b="1" dirty="0"/>
              <a:t>а</a:t>
            </a:r>
            <a:r>
              <a:rPr lang="ru-RU" b="1" dirty="0" smtClean="0"/>
              <a:t>:  </a:t>
            </a:r>
            <a:r>
              <a:rPr lang="ru-RU" sz="1600" b="1" dirty="0" smtClean="0"/>
              <a:t>Шубенко  </a:t>
            </a:r>
            <a:r>
              <a:rPr lang="ru-RU" sz="1600" b="1" dirty="0"/>
              <a:t>А.Ю. </a:t>
            </a:r>
          </a:p>
        </p:txBody>
      </p:sp>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403" y="6380972"/>
            <a:ext cx="11652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357158" y="857232"/>
            <a:ext cx="8643998" cy="5429288"/>
          </a:xfrm>
        </p:spPr>
        <p:txBody>
          <a:bodyPr>
            <a:normAutofit fontScale="92500" lnSpcReduction="20000"/>
          </a:bodyPr>
          <a:lstStyle/>
          <a:p>
            <a:r>
              <a:rPr lang="ru-RU" dirty="0" smtClean="0"/>
              <a:t>Среди воинских должностей особо выделяются </a:t>
            </a:r>
            <a:r>
              <a:rPr lang="ru-RU" b="1" dirty="0" smtClean="0"/>
              <a:t>должности командиров отделений, экипажей, станций, боевых расчетов, постов и т.п.</a:t>
            </a:r>
            <a:r>
              <a:rPr lang="ru-RU" dirty="0" smtClean="0"/>
              <a:t> </a:t>
            </a:r>
          </a:p>
          <a:p>
            <a:r>
              <a:rPr lang="ru-RU" dirty="0" smtClean="0"/>
              <a:t>Каждая командная воинская должность содержит обязанности организатора, воспитателя и специалиста.</a:t>
            </a:r>
          </a:p>
          <a:p>
            <a:r>
              <a:rPr lang="ru-RU" dirty="0" smtClean="0"/>
              <a:t>В Уставе внутренней службы Вооруженных Сил Российской Федерации указывается, что командир отделения в мирное и военное время отвечает: </a:t>
            </a:r>
          </a:p>
          <a:p>
            <a:r>
              <a:rPr lang="ru-RU" dirty="0" smtClean="0"/>
              <a:t>за успешное выполнение отделением боевых задач; </a:t>
            </a:r>
          </a:p>
          <a:p>
            <a:r>
              <a:rPr lang="ru-RU" dirty="0" smtClean="0"/>
              <a:t>за обучение, воспитание, воинскую дисциплину и морально-психологическое состояние, строевую выправку и внешний вид подчиненных; </a:t>
            </a:r>
          </a:p>
          <a:p>
            <a:r>
              <a:rPr lang="ru-RU" dirty="0" smtClean="0"/>
              <a:t>за правильное использование и сбережение вооружения, военной техники, снаряжения, обмундирования, обуви и за содержание их в порядке и исправности.</a:t>
            </a:r>
          </a:p>
          <a:p>
            <a:r>
              <a:rPr lang="ru-RU" dirty="0" smtClean="0"/>
              <a:t> Он является непосредственным начальником личного состава отделения.</a:t>
            </a:r>
          </a:p>
          <a:p>
            <a:endParaRPr lang="ru-RU" dirty="0"/>
          </a:p>
        </p:txBody>
      </p:sp>
      <p:sp>
        <p:nvSpPr>
          <p:cNvPr id="4" name="Заголовок 3"/>
          <p:cNvSpPr>
            <a:spLocks noGrp="1"/>
          </p:cNvSpPr>
          <p:nvPr>
            <p:ph type="title"/>
          </p:nvPr>
        </p:nvSpPr>
        <p:spPr>
          <a:xfrm>
            <a:off x="457200" y="274638"/>
            <a:ext cx="8229600" cy="654032"/>
          </a:xfrm>
        </p:spPr>
        <p:txBody>
          <a:bodyPr>
            <a:normAutofit/>
          </a:bodyPr>
          <a:lstStyle/>
          <a:p>
            <a:pPr algn="ctr"/>
            <a:r>
              <a:rPr lang="ru-RU" sz="2800" b="1" dirty="0" smtClean="0">
                <a:solidFill>
                  <a:srgbClr val="C00000"/>
                </a:solidFill>
                <a:effectLst/>
              </a:rPr>
              <a:t>Командные воинские должности</a:t>
            </a:r>
            <a:endParaRPr lang="ru-RU" sz="2800" b="1" dirty="0">
              <a:solidFill>
                <a:srgbClr val="C00000"/>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857232"/>
            <a:ext cx="8472518" cy="3429024"/>
          </a:xfrm>
        </p:spPr>
        <p:txBody>
          <a:bodyPr>
            <a:normAutofit fontScale="85000" lnSpcReduction="20000"/>
          </a:bodyPr>
          <a:lstStyle/>
          <a:p>
            <a:pPr>
              <a:buNone/>
            </a:pPr>
            <a:r>
              <a:rPr lang="ru-RU" dirty="0" smtClean="0"/>
              <a:t>Примеры родственных гражданских профессий (должностей):</a:t>
            </a:r>
          </a:p>
          <a:p>
            <a:r>
              <a:rPr lang="ru-RU" dirty="0" smtClean="0"/>
              <a:t>администратор,</a:t>
            </a:r>
          </a:p>
          <a:p>
            <a:r>
              <a:rPr lang="ru-RU" dirty="0" smtClean="0"/>
              <a:t> воспитатель, </a:t>
            </a:r>
          </a:p>
          <a:p>
            <a:r>
              <a:rPr lang="ru-RU" dirty="0" smtClean="0"/>
              <a:t>диспетчер, диспетчер аэродромного диспетчерского (авиационно-диспетчерского) пункта, </a:t>
            </a:r>
          </a:p>
          <a:p>
            <a:r>
              <a:rPr lang="ru-RU" dirty="0" smtClean="0"/>
              <a:t>инспектор военизированной охраны, </a:t>
            </a:r>
          </a:p>
          <a:p>
            <a:r>
              <a:rPr lang="ru-RU" dirty="0" smtClean="0"/>
              <a:t>инструктор-методист по туризму, инструктор-парашютист,</a:t>
            </a:r>
          </a:p>
          <a:p>
            <a:r>
              <a:rPr lang="ru-RU" dirty="0" smtClean="0"/>
              <a:t> инструктор парашютной и десантно-пожарной службы, </a:t>
            </a:r>
          </a:p>
          <a:p>
            <a:r>
              <a:rPr lang="ru-RU" dirty="0" smtClean="0"/>
              <a:t>мастер производственного обучения, </a:t>
            </a:r>
          </a:p>
          <a:p>
            <a:r>
              <a:rPr lang="ru-RU" dirty="0" smtClean="0"/>
              <a:t>менеджер, методист внешкольного учреждения, </a:t>
            </a:r>
          </a:p>
          <a:p>
            <a:r>
              <a:rPr lang="ru-RU" dirty="0" smtClean="0"/>
              <a:t>распределитель работ, руководитель кружка, тренер и т. п.</a:t>
            </a:r>
          </a:p>
          <a:p>
            <a:pPr>
              <a:buNone/>
            </a:pPr>
            <a:endParaRPr lang="ru-RU" dirty="0"/>
          </a:p>
        </p:txBody>
      </p:sp>
      <p:sp>
        <p:nvSpPr>
          <p:cNvPr id="4" name="Заголовок 3"/>
          <p:cNvSpPr>
            <a:spLocks noGrp="1"/>
          </p:cNvSpPr>
          <p:nvPr>
            <p:ph type="title"/>
          </p:nvPr>
        </p:nvSpPr>
        <p:spPr>
          <a:xfrm>
            <a:off x="457200" y="274638"/>
            <a:ext cx="8229600" cy="654032"/>
          </a:xfrm>
        </p:spPr>
        <p:txBody>
          <a:bodyPr>
            <a:normAutofit/>
          </a:bodyPr>
          <a:lstStyle/>
          <a:p>
            <a:pPr algn="ctr"/>
            <a:r>
              <a:rPr lang="ru-RU" sz="2800" b="1" dirty="0" smtClean="0">
                <a:solidFill>
                  <a:srgbClr val="C00000"/>
                </a:solidFill>
                <a:effectLst/>
              </a:rPr>
              <a:t>Командные воинские должности</a:t>
            </a:r>
            <a:endParaRPr lang="ru-RU" sz="2800" b="1" dirty="0">
              <a:solidFill>
                <a:srgbClr val="C00000"/>
              </a:solidFill>
              <a:effectLst/>
            </a:endParaRPr>
          </a:p>
        </p:txBody>
      </p:sp>
      <p:pic>
        <p:nvPicPr>
          <p:cNvPr id="54274" name="Picture 2" descr="E:\UD\ФОТО\загруженное.jpg"/>
          <p:cNvPicPr>
            <a:picLocks noChangeAspect="1" noChangeArrowheads="1"/>
          </p:cNvPicPr>
          <p:nvPr/>
        </p:nvPicPr>
        <p:blipFill>
          <a:blip r:embed="rId2"/>
          <a:srcRect/>
          <a:stretch>
            <a:fillRect/>
          </a:stretch>
        </p:blipFill>
        <p:spPr bwMode="auto">
          <a:xfrm>
            <a:off x="5000628" y="4286256"/>
            <a:ext cx="3429024" cy="2281860"/>
          </a:xfrm>
          <a:prstGeom prst="rect">
            <a:avLst/>
          </a:prstGeom>
          <a:ln>
            <a:noFill/>
          </a:ln>
          <a:effectLst>
            <a:softEdge rad="112500"/>
          </a:effectLst>
        </p:spPr>
      </p:pic>
      <p:pic>
        <p:nvPicPr>
          <p:cNvPr id="54276" name="Picture 4" descr="C:\Users\UZER\Desktop\images (6).jpg"/>
          <p:cNvPicPr>
            <a:picLocks noChangeAspect="1" noChangeArrowheads="1"/>
          </p:cNvPicPr>
          <p:nvPr/>
        </p:nvPicPr>
        <p:blipFill>
          <a:blip r:embed="rId3"/>
          <a:srcRect/>
          <a:stretch>
            <a:fillRect/>
          </a:stretch>
        </p:blipFill>
        <p:spPr bwMode="auto">
          <a:xfrm>
            <a:off x="428596" y="4143380"/>
            <a:ext cx="3571900" cy="2528424"/>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642918"/>
            <a:ext cx="8543956" cy="6000792"/>
          </a:xfrm>
        </p:spPr>
        <p:txBody>
          <a:bodyPr>
            <a:normAutofit lnSpcReduction="10000"/>
          </a:bodyPr>
          <a:lstStyle/>
          <a:p>
            <a:pPr algn="just"/>
            <a:r>
              <a:rPr lang="ru-RU" dirty="0" smtClean="0"/>
              <a:t>Нормальная работа человеко-машинных систем обеспечивается выполнением человеком операторских обязанностей. </a:t>
            </a:r>
          </a:p>
          <a:p>
            <a:pPr algn="just"/>
            <a:r>
              <a:rPr lang="ru-RU" dirty="0" smtClean="0"/>
              <a:t>Деятельность операторов в различных образцах вооружения и военной техники различна. Но каждый ее вид обязательно включает в себя следующие стадии (операции): прием, оценку и переработку информации; принятие на основе этого соответствующих решений; действия по реализации этих решений; контроль результативности исполнения решений.</a:t>
            </a:r>
          </a:p>
          <a:p>
            <a:pPr algn="just"/>
            <a:r>
              <a:rPr lang="ru-RU" dirty="0" smtClean="0"/>
              <a:t>Операторы должны обладать следующими основными профессионально важными качествами: точностью и быстротой зрительного (слухового) восприятия, точным глазомером, устойчивостью и концентрацией внимания, развитой оперативной памятью, быстротой мышления, умением выделить в информации главное, координацией движений руками, ответственностью и аккуратностью.</a:t>
            </a:r>
          </a:p>
          <a:p>
            <a:pPr algn="just"/>
            <a:endParaRPr lang="ru-RU" dirty="0" smtClean="0"/>
          </a:p>
          <a:p>
            <a:endParaRPr lang="ru-RU" dirty="0"/>
          </a:p>
        </p:txBody>
      </p:sp>
      <p:sp>
        <p:nvSpPr>
          <p:cNvPr id="3" name="Заголовок 2"/>
          <p:cNvSpPr>
            <a:spLocks noGrp="1"/>
          </p:cNvSpPr>
          <p:nvPr>
            <p:ph type="title"/>
          </p:nvPr>
        </p:nvSpPr>
        <p:spPr>
          <a:xfrm>
            <a:off x="457200" y="476672"/>
            <a:ext cx="8229600" cy="451998"/>
          </a:xfrm>
        </p:spPr>
        <p:txBody>
          <a:bodyPr>
            <a:normAutofit fontScale="90000"/>
          </a:bodyPr>
          <a:lstStyle/>
          <a:p>
            <a:pPr algn="ctr"/>
            <a:r>
              <a:rPr lang="ru-RU" sz="3100" b="1" dirty="0" smtClean="0">
                <a:solidFill>
                  <a:srgbClr val="C00000"/>
                </a:solidFill>
                <a:effectLst/>
              </a:rPr>
              <a:t>Операторские воинские должности</a:t>
            </a:r>
            <a:r>
              <a:rPr lang="ru-RU" b="1" dirty="0" smtClean="0">
                <a:solidFill>
                  <a:srgbClr val="C00000"/>
                </a:solidFill>
              </a:rPr>
              <a:t/>
            </a:r>
            <a:br>
              <a:rPr lang="ru-RU" b="1" dirty="0" smtClean="0">
                <a:solidFill>
                  <a:srgbClr val="C00000"/>
                </a:solidFill>
              </a:rPr>
            </a:br>
            <a:endParaRPr lang="ru-RU"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714356"/>
            <a:ext cx="8643998" cy="5786478"/>
          </a:xfrm>
        </p:spPr>
        <p:txBody>
          <a:bodyPr>
            <a:normAutofit fontScale="92500" lnSpcReduction="10000"/>
          </a:bodyPr>
          <a:lstStyle/>
          <a:p>
            <a:pPr algn="just"/>
            <a:r>
              <a:rPr lang="ru-RU" dirty="0" smtClean="0"/>
              <a:t>Примеры родственных гражданских профессий (должностей):</a:t>
            </a:r>
          </a:p>
          <a:p>
            <a:pPr algn="just"/>
            <a:r>
              <a:rPr lang="ru-RU" dirty="0" smtClean="0"/>
              <a:t> геодезист, диспетчер аэродромного диспетчерского (авиационного диспетчерского) пункта, </a:t>
            </a:r>
          </a:p>
          <a:p>
            <a:pPr algn="just"/>
            <a:r>
              <a:rPr lang="ru-RU" dirty="0" smtClean="0"/>
              <a:t>измеритель электрических параметров радиодеталей, испытатель электрических машин, аппаратов и приборов, корректор, наборщик,  наладчик геофизической аппаратуры,</a:t>
            </a:r>
          </a:p>
          <a:p>
            <a:pPr algn="just"/>
            <a:r>
              <a:rPr lang="ru-RU" dirty="0" smtClean="0"/>
              <a:t>оператор станков с программным управлением, оператор электронно-вычислительных и вычислительных машин, </a:t>
            </a:r>
          </a:p>
          <a:p>
            <a:pPr algn="just"/>
            <a:r>
              <a:rPr lang="ru-RU" dirty="0" smtClean="0"/>
              <a:t>оптик, оптик-механик, приборист,программист, </a:t>
            </a:r>
          </a:p>
          <a:p>
            <a:pPr algn="just"/>
            <a:r>
              <a:rPr lang="ru-RU" dirty="0" smtClean="0"/>
              <a:t>радиометрист, радиомеханик по ремонту радиоэлектронного оборудования, радиооператор,</a:t>
            </a:r>
          </a:p>
          <a:p>
            <a:pPr algn="just"/>
            <a:r>
              <a:rPr lang="ru-RU" dirty="0" smtClean="0"/>
              <a:t> радиотехник, радист-</a:t>
            </a:r>
            <a:r>
              <a:rPr lang="ru-RU" dirty="0" err="1" smtClean="0"/>
              <a:t>радиолокаторщик</a:t>
            </a:r>
            <a:r>
              <a:rPr lang="ru-RU" dirty="0" smtClean="0"/>
              <a:t>,</a:t>
            </a:r>
          </a:p>
          <a:p>
            <a:pPr algn="just"/>
            <a:r>
              <a:rPr lang="ru-RU" dirty="0" smtClean="0"/>
              <a:t>слесарь-механик по радиоэлектронной аппаратуре, слесарь-сборщик радиоэлектронной аппаратуры и приборов, </a:t>
            </a:r>
          </a:p>
          <a:p>
            <a:pPr algn="just"/>
            <a:r>
              <a:rPr lang="ru-RU" dirty="0" smtClean="0"/>
              <a:t>топограф, чертежник, чертежник-конструктор,</a:t>
            </a:r>
          </a:p>
          <a:p>
            <a:pPr algn="just"/>
            <a:r>
              <a:rPr lang="ru-RU" dirty="0" smtClean="0"/>
              <a:t> ювелир-монтировщик и т. п.</a:t>
            </a:r>
          </a:p>
          <a:p>
            <a:endParaRPr lang="ru-RU" dirty="0"/>
          </a:p>
        </p:txBody>
      </p:sp>
      <p:sp>
        <p:nvSpPr>
          <p:cNvPr id="3" name="Заголовок 2"/>
          <p:cNvSpPr>
            <a:spLocks noGrp="1"/>
          </p:cNvSpPr>
          <p:nvPr>
            <p:ph type="title"/>
          </p:nvPr>
        </p:nvSpPr>
        <p:spPr>
          <a:xfrm>
            <a:off x="857224" y="404664"/>
            <a:ext cx="7829576" cy="238254"/>
          </a:xfrm>
        </p:spPr>
        <p:txBody>
          <a:bodyPr>
            <a:normAutofit fontScale="90000"/>
          </a:bodyPr>
          <a:lstStyle/>
          <a:p>
            <a:pPr algn="ctr"/>
            <a:r>
              <a:rPr lang="ru-RU" sz="3100" dirty="0" smtClean="0">
                <a:effectLst/>
              </a:rPr>
              <a:t/>
            </a:r>
            <a:br>
              <a:rPr lang="ru-RU" sz="3100" dirty="0" smtClean="0">
                <a:effectLst/>
              </a:rPr>
            </a:br>
            <a:r>
              <a:rPr lang="ru-RU" sz="3100" b="1" dirty="0" smtClean="0">
                <a:solidFill>
                  <a:srgbClr val="C00000"/>
                </a:solidFill>
                <a:effectLst/>
              </a:rPr>
              <a:t>Операторские воинские должности</a:t>
            </a:r>
            <a:r>
              <a:rPr lang="ru-RU" b="1" dirty="0" smtClean="0">
                <a:solidFill>
                  <a:srgbClr val="C00000"/>
                </a:solidFill>
              </a:rPr>
              <a:t/>
            </a:r>
            <a:br>
              <a:rPr lang="ru-RU" b="1" dirty="0" smtClean="0">
                <a:solidFill>
                  <a:srgbClr val="C00000"/>
                </a:solidFill>
              </a:rPr>
            </a:br>
            <a:endParaRPr lang="ru-RU"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785794"/>
            <a:ext cx="8229600" cy="2357454"/>
          </a:xfrm>
        </p:spPr>
        <p:txBody>
          <a:bodyPr>
            <a:normAutofit/>
          </a:bodyPr>
          <a:lstStyle/>
          <a:p>
            <a:r>
              <a:rPr lang="ru-RU" dirty="0" smtClean="0"/>
              <a:t>Деятельность водителей преимущественно мыслительно-двигательная, осуществляется на основе приобретенных умений и навыков в процессе управления подвижным объектом.</a:t>
            </a:r>
          </a:p>
          <a:p>
            <a:endParaRPr lang="ru-RU" dirty="0"/>
          </a:p>
        </p:txBody>
      </p:sp>
      <p:sp>
        <p:nvSpPr>
          <p:cNvPr id="3" name="Заголовок 2"/>
          <p:cNvSpPr>
            <a:spLocks noGrp="1"/>
          </p:cNvSpPr>
          <p:nvPr>
            <p:ph type="title"/>
          </p:nvPr>
        </p:nvSpPr>
        <p:spPr>
          <a:xfrm>
            <a:off x="457200" y="332656"/>
            <a:ext cx="8229600" cy="792088"/>
          </a:xfrm>
        </p:spPr>
        <p:txBody>
          <a:bodyPr>
            <a:normAutofit fontScale="90000"/>
          </a:bodyPr>
          <a:lstStyle/>
          <a:p>
            <a:pPr algn="ctr"/>
            <a:r>
              <a:rPr lang="ru-RU" sz="3100" b="1" dirty="0" smtClean="0">
                <a:solidFill>
                  <a:srgbClr val="C00000"/>
                </a:solidFill>
                <a:effectLst/>
              </a:rPr>
              <a:t>Водительские воинские должности</a:t>
            </a:r>
            <a:r>
              <a:rPr lang="ru-RU" b="1" dirty="0" smtClean="0">
                <a:solidFill>
                  <a:srgbClr val="C00000"/>
                </a:solidFill>
              </a:rPr>
              <a:t/>
            </a:r>
            <a:br>
              <a:rPr lang="ru-RU" b="1" dirty="0" smtClean="0">
                <a:solidFill>
                  <a:srgbClr val="C00000"/>
                </a:solidFill>
              </a:rPr>
            </a:br>
            <a:endParaRPr lang="ru-RU" b="1" dirty="0">
              <a:solidFill>
                <a:srgbClr val="C00000"/>
              </a:solidFill>
            </a:endParaRPr>
          </a:p>
        </p:txBody>
      </p:sp>
      <p:pic>
        <p:nvPicPr>
          <p:cNvPr id="20481" name="Picture 1" descr="E:\UD\ФОТО\Военные\images (7).jpg"/>
          <p:cNvPicPr>
            <a:picLocks noChangeAspect="1" noChangeArrowheads="1"/>
          </p:cNvPicPr>
          <p:nvPr/>
        </p:nvPicPr>
        <p:blipFill>
          <a:blip r:embed="rId2"/>
          <a:srcRect/>
          <a:stretch>
            <a:fillRect/>
          </a:stretch>
        </p:blipFill>
        <p:spPr bwMode="auto">
          <a:xfrm>
            <a:off x="5143503" y="2924944"/>
            <a:ext cx="3839159" cy="2879370"/>
          </a:xfrm>
          <a:prstGeom prst="rect">
            <a:avLst/>
          </a:prstGeom>
          <a:ln>
            <a:noFill/>
          </a:ln>
          <a:effectLst>
            <a:softEdge rad="112500"/>
          </a:effectLst>
        </p:spPr>
      </p:pic>
      <p:pic>
        <p:nvPicPr>
          <p:cNvPr id="20482" name="Picture 2" descr="E:\UD\ФОТО\Военные\images (1).jpg"/>
          <p:cNvPicPr>
            <a:picLocks noChangeAspect="1" noChangeArrowheads="1"/>
          </p:cNvPicPr>
          <p:nvPr/>
        </p:nvPicPr>
        <p:blipFill>
          <a:blip r:embed="rId3"/>
          <a:srcRect/>
          <a:stretch>
            <a:fillRect/>
          </a:stretch>
        </p:blipFill>
        <p:spPr bwMode="auto">
          <a:xfrm>
            <a:off x="755576" y="3033906"/>
            <a:ext cx="4035528" cy="3022626"/>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714348" y="785794"/>
            <a:ext cx="8001056" cy="5715040"/>
          </a:xfrm>
        </p:spPr>
        <p:txBody>
          <a:bodyPr>
            <a:normAutofit/>
          </a:bodyPr>
          <a:lstStyle/>
          <a:p>
            <a:r>
              <a:rPr lang="ru-RU" sz="2200" dirty="0" smtClean="0"/>
              <a:t>                                 Примеры родственных            </a:t>
            </a:r>
          </a:p>
          <a:p>
            <a:r>
              <a:rPr lang="ru-RU" sz="2200" dirty="0" smtClean="0"/>
              <a:t>                                 гражданских профессий:</a:t>
            </a:r>
          </a:p>
          <a:p>
            <a:r>
              <a:rPr lang="ru-RU" sz="2200" dirty="0" smtClean="0"/>
              <a:t>                                  водитель автомобиля,</a:t>
            </a:r>
          </a:p>
          <a:p>
            <a:r>
              <a:rPr lang="ru-RU" sz="2200" dirty="0" smtClean="0"/>
              <a:t>                                  водитель вездехода,</a:t>
            </a:r>
          </a:p>
          <a:p>
            <a:r>
              <a:rPr lang="ru-RU" sz="2200" dirty="0" smtClean="0"/>
              <a:t>                                  водитель-испытатель, </a:t>
            </a:r>
          </a:p>
          <a:p>
            <a:r>
              <a:rPr lang="ru-RU" sz="2200" dirty="0" smtClean="0"/>
              <a:t>                                   матрос,</a:t>
            </a:r>
          </a:p>
          <a:p>
            <a:r>
              <a:rPr lang="ru-RU" sz="2200" dirty="0" smtClean="0"/>
              <a:t>водитель погрузчика, водитель троллейбуса, </a:t>
            </a:r>
          </a:p>
          <a:p>
            <a:r>
              <a:rPr lang="ru-RU" sz="2200" dirty="0" smtClean="0"/>
              <a:t>машинист автогрейдера, </a:t>
            </a:r>
          </a:p>
          <a:p>
            <a:r>
              <a:rPr lang="ru-RU" sz="2200" dirty="0" smtClean="0"/>
              <a:t>машинист бульдозера, машинист экскаватора,</a:t>
            </a:r>
          </a:p>
          <a:p>
            <a:r>
              <a:rPr lang="ru-RU" sz="2200" dirty="0" smtClean="0"/>
              <a:t>машинист крана (крановщик), </a:t>
            </a:r>
          </a:p>
          <a:p>
            <a:r>
              <a:rPr lang="ru-RU" sz="2200" dirty="0" smtClean="0"/>
              <a:t> машинист трубоукладчика,</a:t>
            </a:r>
          </a:p>
          <a:p>
            <a:r>
              <a:rPr lang="ru-RU" sz="2200" dirty="0" smtClean="0"/>
              <a:t> рулевой (кормщик),</a:t>
            </a:r>
          </a:p>
          <a:p>
            <a:r>
              <a:rPr lang="ru-RU" sz="2200" dirty="0" smtClean="0"/>
              <a:t> тракторист</a:t>
            </a:r>
            <a:endParaRPr lang="ru-RU" dirty="0"/>
          </a:p>
        </p:txBody>
      </p:sp>
      <p:sp>
        <p:nvSpPr>
          <p:cNvPr id="3" name="Заголовок 2"/>
          <p:cNvSpPr>
            <a:spLocks noGrp="1"/>
          </p:cNvSpPr>
          <p:nvPr>
            <p:ph type="title"/>
          </p:nvPr>
        </p:nvSpPr>
        <p:spPr>
          <a:xfrm>
            <a:off x="539552" y="565935"/>
            <a:ext cx="8229600" cy="582594"/>
          </a:xfrm>
        </p:spPr>
        <p:txBody>
          <a:bodyPr>
            <a:normAutofit fontScale="90000"/>
          </a:bodyPr>
          <a:lstStyle/>
          <a:p>
            <a:pPr algn="ctr"/>
            <a:r>
              <a:rPr lang="ru-RU" sz="3100" b="1" dirty="0" smtClean="0">
                <a:solidFill>
                  <a:srgbClr val="C00000"/>
                </a:solidFill>
                <a:effectLst/>
              </a:rPr>
              <a:t>Водительские воинские должности</a:t>
            </a:r>
            <a:r>
              <a:rPr lang="ru-RU" b="1" dirty="0" smtClean="0">
                <a:solidFill>
                  <a:srgbClr val="C00000"/>
                </a:solidFill>
              </a:rPr>
              <a:t/>
            </a:r>
            <a:br>
              <a:rPr lang="ru-RU" b="1" dirty="0" smtClean="0">
                <a:solidFill>
                  <a:srgbClr val="C00000"/>
                </a:solidFill>
              </a:rPr>
            </a:br>
            <a:endParaRPr lang="ru-RU" b="1" dirty="0">
              <a:solidFill>
                <a:srgbClr val="C00000"/>
              </a:solidFill>
            </a:endParaRPr>
          </a:p>
        </p:txBody>
      </p:sp>
      <p:pic>
        <p:nvPicPr>
          <p:cNvPr id="56322" name="Picture 2" descr="E:\UD\ФОТО\Водитель\images (5).jpg"/>
          <p:cNvPicPr>
            <a:picLocks noChangeAspect="1" noChangeArrowheads="1"/>
          </p:cNvPicPr>
          <p:nvPr/>
        </p:nvPicPr>
        <p:blipFill>
          <a:blip r:embed="rId2"/>
          <a:srcRect/>
          <a:stretch>
            <a:fillRect/>
          </a:stretch>
        </p:blipFill>
        <p:spPr bwMode="auto">
          <a:xfrm>
            <a:off x="179512" y="1197277"/>
            <a:ext cx="2592288" cy="1808573"/>
          </a:xfrm>
          <a:prstGeom prst="rect">
            <a:avLst/>
          </a:prstGeom>
          <a:ln>
            <a:noFill/>
          </a:ln>
          <a:effectLst>
            <a:softEdge rad="112500"/>
          </a:effectLst>
        </p:spPr>
      </p:pic>
      <p:pic>
        <p:nvPicPr>
          <p:cNvPr id="56323" name="Picture 3" descr="E:\UD\ФОТО\Водитель\images (2).jpg"/>
          <p:cNvPicPr>
            <a:picLocks noChangeAspect="1" noChangeArrowheads="1"/>
          </p:cNvPicPr>
          <p:nvPr/>
        </p:nvPicPr>
        <p:blipFill>
          <a:blip r:embed="rId3"/>
          <a:srcRect/>
          <a:stretch>
            <a:fillRect/>
          </a:stretch>
        </p:blipFill>
        <p:spPr bwMode="auto">
          <a:xfrm>
            <a:off x="5088890" y="4437112"/>
            <a:ext cx="3421706" cy="2154199"/>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857232"/>
            <a:ext cx="8229600" cy="5715016"/>
          </a:xfrm>
        </p:spPr>
        <p:txBody>
          <a:bodyPr>
            <a:normAutofit lnSpcReduction="10000"/>
          </a:bodyPr>
          <a:lstStyle/>
          <a:p>
            <a:pPr algn="just"/>
            <a:r>
              <a:rPr lang="ru-RU" dirty="0" smtClean="0"/>
              <a:t>Воинские должности этого класса предназначены для решения особо ответственных боевых и учебно-боевых задач в условиях чрезвычайной напряженности и риска для жизни. Они преобладают в воздушно-десантных войсках, морской пехоте, разведывательных подразделениях, имеются в войсках радиационной, химической и биологической защиты.</a:t>
            </a:r>
          </a:p>
          <a:p>
            <a:pPr algn="just"/>
            <a:r>
              <a:rPr lang="ru-RU" dirty="0" smtClean="0"/>
              <a:t>Военная служба на должностях специального назначения, связанная с чрезмерными эмоциональными и физическими нагрузками. </a:t>
            </a:r>
          </a:p>
          <a:p>
            <a:pPr algn="just"/>
            <a:r>
              <a:rPr lang="ru-RU" dirty="0" smtClean="0"/>
              <a:t>Они должны обладать следующими основными профессионально важными качествами: координацией движений, ловкостью, физической силой и выносливостью, решительностью, самообладанием, сообразительностью, смелостью.</a:t>
            </a:r>
          </a:p>
          <a:p>
            <a:endParaRPr lang="ru-RU" dirty="0"/>
          </a:p>
        </p:txBody>
      </p:sp>
      <p:sp>
        <p:nvSpPr>
          <p:cNvPr id="3" name="Заголовок 2"/>
          <p:cNvSpPr>
            <a:spLocks noGrp="1"/>
          </p:cNvSpPr>
          <p:nvPr>
            <p:ph type="title"/>
          </p:nvPr>
        </p:nvSpPr>
        <p:spPr>
          <a:xfrm>
            <a:off x="142844" y="404664"/>
            <a:ext cx="9001156" cy="368280"/>
          </a:xfrm>
        </p:spPr>
        <p:txBody>
          <a:bodyPr>
            <a:normAutofit fontScale="90000"/>
          </a:bodyPr>
          <a:lstStyle/>
          <a:p>
            <a:pPr algn="ctr"/>
            <a:r>
              <a:rPr lang="ru-RU" sz="3100" dirty="0" smtClean="0">
                <a:effectLst/>
              </a:rPr>
              <a:t/>
            </a:r>
            <a:br>
              <a:rPr lang="ru-RU" sz="3100" dirty="0" smtClean="0">
                <a:effectLst/>
              </a:rPr>
            </a:br>
            <a:r>
              <a:rPr lang="ru-RU" sz="3100" b="1" dirty="0" smtClean="0">
                <a:solidFill>
                  <a:srgbClr val="C00000"/>
                </a:solidFill>
                <a:effectLst/>
              </a:rPr>
              <a:t>Воинские должности специального назначения</a:t>
            </a:r>
            <a:r>
              <a:rPr lang="ru-RU" b="1" dirty="0" smtClean="0">
                <a:solidFill>
                  <a:srgbClr val="C00000"/>
                </a:solidFill>
              </a:rPr>
              <a:t/>
            </a:r>
            <a:br>
              <a:rPr lang="ru-RU" b="1" dirty="0" smtClean="0">
                <a:solidFill>
                  <a:srgbClr val="C00000"/>
                </a:solidFill>
              </a:rPr>
            </a:br>
            <a:endParaRPr lang="ru-RU"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785794"/>
            <a:ext cx="5798448" cy="5429288"/>
          </a:xfrm>
        </p:spPr>
        <p:txBody>
          <a:bodyPr>
            <a:normAutofit fontScale="92500" lnSpcReduction="20000"/>
          </a:bodyPr>
          <a:lstStyle/>
          <a:p>
            <a:pPr algn="just"/>
            <a:r>
              <a:rPr lang="ru-RU" sz="2600" dirty="0" smtClean="0"/>
              <a:t>Примеры родственных гражданских профессий (должностей): </a:t>
            </a:r>
          </a:p>
          <a:p>
            <a:pPr algn="just"/>
            <a:r>
              <a:rPr lang="ru-RU" sz="2600" dirty="0" smtClean="0"/>
              <a:t>взрывник на лесных работах,</a:t>
            </a:r>
          </a:p>
          <a:p>
            <a:pPr algn="just"/>
            <a:r>
              <a:rPr lang="ru-RU" sz="2600" dirty="0" smtClean="0"/>
              <a:t> водолаз, водолазный специалист, мастер водолазных работ, </a:t>
            </a:r>
          </a:p>
          <a:p>
            <a:pPr algn="just"/>
            <a:r>
              <a:rPr lang="ru-RU" sz="2600" dirty="0" smtClean="0"/>
              <a:t> газоспасатель, </a:t>
            </a:r>
          </a:p>
          <a:p>
            <a:pPr algn="just"/>
            <a:r>
              <a:rPr lang="ru-RU" sz="2600" dirty="0" smtClean="0"/>
              <a:t>егерь, </a:t>
            </a:r>
          </a:p>
          <a:p>
            <a:pPr algn="just"/>
            <a:r>
              <a:rPr lang="ru-RU" sz="2600" dirty="0" smtClean="0"/>
              <a:t>инкассатор, </a:t>
            </a:r>
          </a:p>
          <a:p>
            <a:pPr algn="just"/>
            <a:r>
              <a:rPr lang="ru-RU" sz="2600" dirty="0" smtClean="0"/>
              <a:t>инструктор авиа пожарной команды, </a:t>
            </a:r>
          </a:p>
          <a:p>
            <a:pPr algn="just"/>
            <a:r>
              <a:rPr lang="ru-RU" sz="2600" dirty="0" smtClean="0"/>
              <a:t> инструктор-методист по туризму, инструктор-парашютист,  инструктор парашютно-десантной подготовки,</a:t>
            </a:r>
          </a:p>
          <a:p>
            <a:pPr algn="just"/>
            <a:r>
              <a:rPr lang="ru-RU" sz="2600" dirty="0" smtClean="0"/>
              <a:t> охотник промысловый,</a:t>
            </a:r>
          </a:p>
          <a:p>
            <a:pPr algn="just"/>
            <a:r>
              <a:rPr lang="ru-RU" sz="2600" dirty="0" smtClean="0"/>
              <a:t> парашютист-спасатель, спасатель, и т. п.</a:t>
            </a:r>
          </a:p>
          <a:p>
            <a:endParaRPr lang="ru-RU" dirty="0"/>
          </a:p>
        </p:txBody>
      </p:sp>
      <p:sp>
        <p:nvSpPr>
          <p:cNvPr id="3" name="Заголовок 2"/>
          <p:cNvSpPr>
            <a:spLocks noGrp="1"/>
          </p:cNvSpPr>
          <p:nvPr>
            <p:ph type="title"/>
          </p:nvPr>
        </p:nvSpPr>
        <p:spPr>
          <a:xfrm>
            <a:off x="142844" y="423059"/>
            <a:ext cx="9001156" cy="582594"/>
          </a:xfrm>
        </p:spPr>
        <p:txBody>
          <a:bodyPr>
            <a:normAutofit fontScale="90000"/>
          </a:bodyPr>
          <a:lstStyle/>
          <a:p>
            <a:pPr algn="ctr"/>
            <a:r>
              <a:rPr lang="ru-RU" sz="3100" dirty="0" smtClean="0">
                <a:effectLst/>
              </a:rPr>
              <a:t/>
            </a:r>
            <a:br>
              <a:rPr lang="ru-RU" sz="3100" dirty="0" smtClean="0">
                <a:effectLst/>
              </a:rPr>
            </a:br>
            <a:r>
              <a:rPr lang="ru-RU" sz="3100" dirty="0" smtClean="0">
                <a:effectLst/>
              </a:rPr>
              <a:t/>
            </a:r>
            <a:br>
              <a:rPr lang="ru-RU" sz="3100" dirty="0" smtClean="0">
                <a:effectLst/>
              </a:rPr>
            </a:br>
            <a:r>
              <a:rPr lang="ru-RU" sz="2700" b="1" dirty="0" smtClean="0">
                <a:solidFill>
                  <a:srgbClr val="C00000"/>
                </a:solidFill>
                <a:effectLst/>
              </a:rPr>
              <a:t>Воинские должности специального назначения</a:t>
            </a:r>
            <a:r>
              <a:rPr lang="ru-RU" sz="2700" dirty="0" smtClean="0"/>
              <a:t/>
            </a:r>
            <a:br>
              <a:rPr lang="ru-RU" sz="2700" dirty="0" smtClean="0"/>
            </a:br>
            <a:r>
              <a:rPr lang="ru-RU" dirty="0" smtClean="0"/>
              <a:t/>
            </a:r>
            <a:br>
              <a:rPr lang="ru-RU" dirty="0" smtClean="0"/>
            </a:br>
            <a:endParaRPr lang="ru-RU" dirty="0"/>
          </a:p>
        </p:txBody>
      </p:sp>
      <p:pic>
        <p:nvPicPr>
          <p:cNvPr id="57346" name="Picture 2" descr="C:\Users\UZER\Desktop\images (13).jpg"/>
          <p:cNvPicPr>
            <a:picLocks noChangeAspect="1" noChangeArrowheads="1"/>
          </p:cNvPicPr>
          <p:nvPr/>
        </p:nvPicPr>
        <p:blipFill>
          <a:blip r:embed="rId2"/>
          <a:srcRect/>
          <a:stretch>
            <a:fillRect/>
          </a:stretch>
        </p:blipFill>
        <p:spPr bwMode="auto">
          <a:xfrm>
            <a:off x="6143636" y="908720"/>
            <a:ext cx="2714627" cy="1785950"/>
          </a:xfrm>
          <a:prstGeom prst="rect">
            <a:avLst/>
          </a:prstGeom>
          <a:noFill/>
        </p:spPr>
      </p:pic>
      <p:pic>
        <p:nvPicPr>
          <p:cNvPr id="57347" name="Picture 3" descr="C:\Users\UZER\Desktop\images (2).jpg"/>
          <p:cNvPicPr>
            <a:picLocks noChangeAspect="1" noChangeArrowheads="1"/>
          </p:cNvPicPr>
          <p:nvPr/>
        </p:nvPicPr>
        <p:blipFill>
          <a:blip r:embed="rId3"/>
          <a:srcRect/>
          <a:stretch>
            <a:fillRect/>
          </a:stretch>
        </p:blipFill>
        <p:spPr bwMode="auto">
          <a:xfrm>
            <a:off x="6215074" y="2857496"/>
            <a:ext cx="2619375" cy="1743075"/>
          </a:xfrm>
          <a:prstGeom prst="rect">
            <a:avLst/>
          </a:prstGeom>
          <a:noFill/>
        </p:spPr>
      </p:pic>
      <p:pic>
        <p:nvPicPr>
          <p:cNvPr id="57350" name="Picture 6" descr="C:\Users\UZER\Desktop\images (4).jpg"/>
          <p:cNvPicPr>
            <a:picLocks noChangeAspect="1" noChangeArrowheads="1"/>
          </p:cNvPicPr>
          <p:nvPr/>
        </p:nvPicPr>
        <p:blipFill>
          <a:blip r:embed="rId4"/>
          <a:srcRect/>
          <a:stretch>
            <a:fillRect/>
          </a:stretch>
        </p:blipFill>
        <p:spPr bwMode="auto">
          <a:xfrm>
            <a:off x="6215074" y="4929198"/>
            <a:ext cx="2681289" cy="17859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71546"/>
            <a:ext cx="8229600" cy="5357850"/>
          </a:xfrm>
        </p:spPr>
        <p:txBody>
          <a:bodyPr>
            <a:normAutofit lnSpcReduction="10000"/>
          </a:bodyPr>
          <a:lstStyle/>
          <a:p>
            <a:pPr algn="just"/>
            <a:r>
              <a:rPr lang="ru-RU" dirty="0" smtClean="0"/>
              <a:t>Поддержание готовности и работоспособности образцов вооружения и военной техники обеспечивают военнослужащие, осуществляющие их обслуживание и ремонт.</a:t>
            </a:r>
          </a:p>
          <a:p>
            <a:pPr algn="just"/>
            <a:r>
              <a:rPr lang="ru-RU" dirty="0" smtClean="0"/>
              <a:t>Деятельность военнослужащих на технологических должностях осуществляется индивидуально или в составе небольших групп при значительных физических и динамических нагрузках.</a:t>
            </a:r>
          </a:p>
          <a:p>
            <a:pPr algn="just"/>
            <a:r>
              <a:rPr lang="ru-RU" dirty="0" smtClean="0"/>
              <a:t>Военнослужащие для успешной военной службы на этих воинских должностях должны обладать следующими основными профессионально важными качествами: развитым наглядно-действенным и наглядно-образным мышлением, общеобразовательной и технической грамотностью.</a:t>
            </a:r>
          </a:p>
        </p:txBody>
      </p:sp>
      <p:sp>
        <p:nvSpPr>
          <p:cNvPr id="3" name="Заголовок 2"/>
          <p:cNvSpPr>
            <a:spLocks noGrp="1"/>
          </p:cNvSpPr>
          <p:nvPr>
            <p:ph type="title"/>
          </p:nvPr>
        </p:nvSpPr>
        <p:spPr>
          <a:xfrm>
            <a:off x="467544" y="476672"/>
            <a:ext cx="8229600" cy="796908"/>
          </a:xfrm>
        </p:spPr>
        <p:txBody>
          <a:bodyPr>
            <a:normAutofit fontScale="90000"/>
          </a:bodyPr>
          <a:lstStyle/>
          <a:p>
            <a:pPr algn="ctr"/>
            <a:r>
              <a:rPr lang="ru-RU" sz="3100" b="1" dirty="0" smtClean="0">
                <a:solidFill>
                  <a:srgbClr val="C00000"/>
                </a:solidFill>
                <a:effectLst/>
              </a:rPr>
              <a:t>Технологические воинские должности</a:t>
            </a:r>
            <a:r>
              <a:rPr lang="ru-RU" b="1" dirty="0" smtClean="0">
                <a:solidFill>
                  <a:srgbClr val="C00000"/>
                </a:solidFill>
              </a:rPr>
              <a:t/>
            </a:r>
            <a:br>
              <a:rPr lang="ru-RU" b="1" dirty="0" smtClean="0">
                <a:solidFill>
                  <a:srgbClr val="C00000"/>
                </a:solidFill>
              </a:rPr>
            </a:br>
            <a:endParaRPr lang="ru-RU"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642918"/>
            <a:ext cx="8572560" cy="6072230"/>
          </a:xfrm>
        </p:spPr>
        <p:txBody>
          <a:bodyPr>
            <a:normAutofit fontScale="70000" lnSpcReduction="20000"/>
          </a:bodyPr>
          <a:lstStyle/>
          <a:p>
            <a:pPr algn="just"/>
            <a:r>
              <a:rPr lang="ru-RU" dirty="0" smtClean="0"/>
              <a:t>Примеры родственных гражданских профессий (должностей):</a:t>
            </a:r>
          </a:p>
          <a:p>
            <a:pPr algn="just"/>
            <a:r>
              <a:rPr lang="ru-RU" dirty="0" smtClean="0"/>
              <a:t> авиационный механик (техник) по приборам и электрооборудованию, по радиооборудованию, </a:t>
            </a:r>
          </a:p>
          <a:p>
            <a:pPr algn="just"/>
            <a:r>
              <a:rPr lang="ru-RU" dirty="0" smtClean="0"/>
              <a:t>аккумуляторщик, аппаратчик концентрирования кислот,</a:t>
            </a:r>
          </a:p>
          <a:p>
            <a:pPr algn="just"/>
            <a:r>
              <a:rPr lang="ru-RU" dirty="0" smtClean="0"/>
              <a:t> газовщик, дезактиваторщик, лаборант, </a:t>
            </a:r>
          </a:p>
          <a:p>
            <a:pPr algn="just"/>
            <a:r>
              <a:rPr lang="ru-RU" dirty="0" smtClean="0"/>
              <a:t>машинист электростанции передвижной,</a:t>
            </a:r>
          </a:p>
          <a:p>
            <a:pPr algn="just"/>
            <a:r>
              <a:rPr lang="ru-RU" dirty="0" smtClean="0"/>
              <a:t> моторист (машинист),</a:t>
            </a:r>
          </a:p>
          <a:p>
            <a:pPr algn="just"/>
            <a:r>
              <a:rPr lang="ru-RU" dirty="0" smtClean="0"/>
              <a:t>наладчик контрольно-измерительных приборов и автоматики, наладчик станков и манипуляторов с программным управлением,</a:t>
            </a:r>
          </a:p>
          <a:p>
            <a:pPr algn="just"/>
            <a:r>
              <a:rPr lang="ru-RU" dirty="0" smtClean="0"/>
              <a:t> оператор заправочных станций, </a:t>
            </a:r>
          </a:p>
          <a:p>
            <a:pPr algn="just"/>
            <a:r>
              <a:rPr lang="ru-RU" dirty="0" smtClean="0"/>
              <a:t>радиомеханик по ремонту радиоэлектронного оборудования, </a:t>
            </a:r>
          </a:p>
          <a:p>
            <a:pPr algn="just"/>
            <a:r>
              <a:rPr lang="ru-RU" dirty="0" smtClean="0"/>
              <a:t>сборщик электроизмерительных приборов,</a:t>
            </a:r>
          </a:p>
          <a:p>
            <a:pPr algn="just"/>
            <a:r>
              <a:rPr lang="ru-RU" dirty="0" smtClean="0"/>
              <a:t> слесарь-механик по ремонту авиационных приборов, слесарь-механик по радиоэлектронной аппаратуре, </a:t>
            </a:r>
          </a:p>
          <a:p>
            <a:pPr algn="just"/>
            <a:r>
              <a:rPr lang="ru-RU" dirty="0" smtClean="0"/>
              <a:t>слесарь по контрольно-измерительным приборам и автоматике, </a:t>
            </a:r>
          </a:p>
          <a:p>
            <a:pPr algn="just"/>
            <a:r>
              <a:rPr lang="ru-RU" dirty="0" smtClean="0"/>
              <a:t>слесарь по ремонту автомобилей, </a:t>
            </a:r>
          </a:p>
          <a:p>
            <a:pPr algn="just"/>
            <a:r>
              <a:rPr lang="ru-RU" dirty="0" smtClean="0"/>
              <a:t>слесарь по ремонту сельскохозяйственных машин и оборудования,</a:t>
            </a:r>
          </a:p>
          <a:p>
            <a:pPr algn="just"/>
            <a:r>
              <a:rPr lang="ru-RU" dirty="0" smtClean="0"/>
              <a:t>слесарь-электрик по ремонту электрооборудования, слесарь-электромонтажник, </a:t>
            </a:r>
          </a:p>
          <a:p>
            <a:pPr algn="just"/>
            <a:r>
              <a:rPr lang="ru-RU" dirty="0" smtClean="0"/>
              <a:t>токарь, фрезеровщик, электромеханик по испытанию и ремонту электрооборудования, </a:t>
            </a:r>
          </a:p>
          <a:p>
            <a:pPr algn="just"/>
            <a:r>
              <a:rPr lang="ru-RU" dirty="0" smtClean="0"/>
              <a:t>электромонтажник-наладчик, электромонтажник по силовым сетям и электрооборудованию, </a:t>
            </a:r>
          </a:p>
          <a:p>
            <a:endParaRPr lang="ru-RU" dirty="0"/>
          </a:p>
        </p:txBody>
      </p:sp>
      <p:sp>
        <p:nvSpPr>
          <p:cNvPr id="3" name="Заголовок 2"/>
          <p:cNvSpPr>
            <a:spLocks noGrp="1"/>
          </p:cNvSpPr>
          <p:nvPr>
            <p:ph type="title"/>
          </p:nvPr>
        </p:nvSpPr>
        <p:spPr>
          <a:xfrm>
            <a:off x="457200" y="274638"/>
            <a:ext cx="8229600" cy="439718"/>
          </a:xfrm>
        </p:spPr>
        <p:txBody>
          <a:bodyPr>
            <a:normAutofit fontScale="90000"/>
          </a:bodyPr>
          <a:lstStyle/>
          <a:p>
            <a:pPr algn="ctr"/>
            <a:r>
              <a:rPr lang="ru-RU" sz="3100" dirty="0" smtClean="0">
                <a:effectLst/>
              </a:rPr>
              <a:t/>
            </a:r>
            <a:br>
              <a:rPr lang="ru-RU" sz="3100" dirty="0" smtClean="0">
                <a:effectLst/>
              </a:rPr>
            </a:br>
            <a:r>
              <a:rPr lang="ru-RU" sz="2700" b="1" dirty="0" smtClean="0">
                <a:solidFill>
                  <a:srgbClr val="C00000"/>
                </a:solidFill>
                <a:effectLst/>
              </a:rPr>
              <a:t>Технологические воинские должности</a:t>
            </a:r>
            <a:r>
              <a:rPr lang="ru-RU" sz="2700" b="1" dirty="0" smtClean="0">
                <a:solidFill>
                  <a:srgbClr val="C00000"/>
                </a:solidFill>
              </a:rPr>
              <a:t/>
            </a:r>
            <a:br>
              <a:rPr lang="ru-RU" sz="2700" b="1" dirty="0" smtClean="0">
                <a:solidFill>
                  <a:srgbClr val="C00000"/>
                </a:solidFill>
              </a:rPr>
            </a:br>
            <a:endParaRPr lang="ru-RU" sz="27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764704"/>
            <a:ext cx="8229600" cy="1252728"/>
          </a:xfrm>
        </p:spPr>
        <p:txBody>
          <a:bodyPr/>
          <a:lstStyle/>
          <a:p>
            <a:pPr algn="l"/>
            <a:r>
              <a:rPr lang="ru-RU" dirty="0" smtClean="0">
                <a:solidFill>
                  <a:srgbClr val="C00000"/>
                </a:solidFill>
              </a:rPr>
              <a:t>Цель:</a:t>
            </a:r>
            <a:endParaRPr lang="ru-RU" dirty="0">
              <a:solidFill>
                <a:srgbClr val="C00000"/>
              </a:solidFill>
            </a:endParaRPr>
          </a:p>
        </p:txBody>
      </p:sp>
      <p:sp>
        <p:nvSpPr>
          <p:cNvPr id="2" name="Прямоугольник 1"/>
          <p:cNvSpPr/>
          <p:nvPr/>
        </p:nvSpPr>
        <p:spPr>
          <a:xfrm>
            <a:off x="323528" y="2420888"/>
            <a:ext cx="7488832" cy="1015663"/>
          </a:xfrm>
          <a:prstGeom prst="rect">
            <a:avLst/>
          </a:prstGeom>
        </p:spPr>
        <p:txBody>
          <a:bodyPr wrap="square">
            <a:spAutoFit/>
          </a:bodyPr>
          <a:lstStyle/>
          <a:p>
            <a:r>
              <a:rPr lang="ru-RU" sz="2000" b="1" dirty="0"/>
              <a:t>Оказание профориентационной поддержки </a:t>
            </a:r>
            <a:r>
              <a:rPr lang="ru-RU" sz="2000" b="1" dirty="0" smtClean="0"/>
              <a:t>учащимся </a:t>
            </a:r>
            <a:r>
              <a:rPr lang="en-US" sz="2000" b="1" dirty="0" smtClean="0"/>
              <a:t>- </a:t>
            </a:r>
            <a:r>
              <a:rPr lang="ru-RU" sz="2000" b="1" dirty="0" smtClean="0"/>
              <a:t> кадетам </a:t>
            </a:r>
            <a:r>
              <a:rPr lang="ru-RU" sz="2000" b="1" dirty="0"/>
              <a:t>в процессе выбора профиля обучения и сферы будущей профессиональной деятельности.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477286"/>
            <a:ext cx="4047255" cy="2690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693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57200" y="1214422"/>
          <a:ext cx="840108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pPr algn="ctr" fontAlgn="base"/>
            <a:r>
              <a:rPr lang="ru-RU" sz="2200" cap="all" dirty="0" smtClean="0"/>
              <a:t/>
            </a:r>
            <a:br>
              <a:rPr lang="ru-RU" sz="2200" cap="all" dirty="0" smtClean="0"/>
            </a:br>
            <a:r>
              <a:rPr lang="ru-RU" sz="2200" cap="all" dirty="0" smtClean="0"/>
              <a:t/>
            </a:r>
            <a:br>
              <a:rPr lang="ru-RU" sz="2200" cap="all" dirty="0" smtClean="0"/>
            </a:br>
            <a:r>
              <a:rPr lang="ru-RU" sz="2200" cap="all" dirty="0" smtClean="0"/>
              <a:t/>
            </a:r>
            <a:br>
              <a:rPr lang="ru-RU" sz="2200" cap="all" dirty="0" smtClean="0"/>
            </a:br>
            <a:r>
              <a:rPr lang="ru-RU" sz="2700" b="1" cap="all" dirty="0" smtClean="0">
                <a:solidFill>
                  <a:srgbClr val="C00000"/>
                </a:solidFill>
                <a:effectLst/>
              </a:rPr>
              <a:t>КАКИЕ ПРОФЕССИИ </a:t>
            </a:r>
            <a:br>
              <a:rPr lang="ru-RU" sz="2700" b="1" cap="all" dirty="0" smtClean="0">
                <a:solidFill>
                  <a:srgbClr val="C00000"/>
                </a:solidFill>
                <a:effectLst/>
              </a:rPr>
            </a:br>
            <a:r>
              <a:rPr lang="ru-RU" sz="2700" b="1" cap="all" dirty="0" smtClean="0">
                <a:solidFill>
                  <a:srgbClr val="C00000"/>
                </a:solidFill>
                <a:effectLst/>
              </a:rPr>
              <a:t>БУДУТ ВОСТРЕБОВАНЫ В БЛИЖАЙШИЕ ГОДЫ?</a:t>
            </a:r>
            <a:r>
              <a:rPr lang="ru-RU" sz="2700" b="1" dirty="0" smtClean="0">
                <a:solidFill>
                  <a:srgbClr val="C00000"/>
                </a:solidFill>
              </a:rPr>
              <a:t/>
            </a:r>
            <a:br>
              <a:rPr lang="ru-RU" sz="2700" b="1" dirty="0" smtClean="0">
                <a:solidFill>
                  <a:srgbClr val="C00000"/>
                </a:solidFill>
              </a:rPr>
            </a:br>
            <a:r>
              <a:rPr lang="ru-RU" dirty="0" smtClean="0"/>
              <a:t> </a:t>
            </a:r>
            <a:br>
              <a:rPr lang="ru-RU" dirty="0" smtClean="0"/>
            </a:b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204864"/>
            <a:ext cx="7408333" cy="3666720"/>
          </a:xfrm>
        </p:spPr>
        <p:txBody>
          <a:bodyPr>
            <a:normAutofit fontScale="70000" lnSpcReduction="20000"/>
          </a:bodyPr>
          <a:lstStyle/>
          <a:p>
            <a:pPr marL="0" indent="0">
              <a:buNone/>
            </a:pPr>
            <a:r>
              <a:rPr lang="ru-RU" b="1" dirty="0">
                <a:solidFill>
                  <a:srgbClr val="C00000"/>
                </a:solidFill>
              </a:rPr>
              <a:t>Каждый  выбирает для себя</a:t>
            </a:r>
          </a:p>
          <a:p>
            <a:pPr marL="0" indent="0">
              <a:buNone/>
            </a:pPr>
            <a:r>
              <a:rPr lang="ru-RU" b="1" dirty="0">
                <a:solidFill>
                  <a:srgbClr val="C00000"/>
                </a:solidFill>
              </a:rPr>
              <a:t>Женщину, религию, дорогу.</a:t>
            </a:r>
          </a:p>
          <a:p>
            <a:pPr marL="0" indent="0">
              <a:buNone/>
            </a:pPr>
            <a:r>
              <a:rPr lang="ru-RU" b="1" dirty="0">
                <a:solidFill>
                  <a:srgbClr val="C00000"/>
                </a:solidFill>
              </a:rPr>
              <a:t>Дьяволу служить или пророку</a:t>
            </a:r>
          </a:p>
          <a:p>
            <a:pPr marL="0" indent="0">
              <a:buNone/>
            </a:pPr>
            <a:r>
              <a:rPr lang="ru-RU" b="1" dirty="0">
                <a:solidFill>
                  <a:srgbClr val="C00000"/>
                </a:solidFill>
              </a:rPr>
              <a:t>Каждый выбирает для себя.</a:t>
            </a:r>
          </a:p>
          <a:p>
            <a:pPr marL="0" indent="0">
              <a:buNone/>
            </a:pPr>
            <a:r>
              <a:rPr lang="ru-RU" b="1" dirty="0">
                <a:solidFill>
                  <a:srgbClr val="C00000"/>
                </a:solidFill>
              </a:rPr>
              <a:t>Каждый выбирает по себе</a:t>
            </a:r>
          </a:p>
          <a:p>
            <a:pPr marL="0" indent="0">
              <a:buNone/>
            </a:pPr>
            <a:r>
              <a:rPr lang="ru-RU" b="1" dirty="0">
                <a:solidFill>
                  <a:srgbClr val="C00000"/>
                </a:solidFill>
              </a:rPr>
              <a:t>Слово для любви и для молитвы.</a:t>
            </a:r>
          </a:p>
          <a:p>
            <a:pPr marL="0" indent="0">
              <a:buNone/>
            </a:pPr>
            <a:r>
              <a:rPr lang="ru-RU" b="1" dirty="0">
                <a:solidFill>
                  <a:srgbClr val="C00000"/>
                </a:solidFill>
              </a:rPr>
              <a:t>Шпагу для дуэля, меч для битвы</a:t>
            </a:r>
          </a:p>
          <a:p>
            <a:pPr marL="0" indent="0">
              <a:buNone/>
            </a:pPr>
            <a:r>
              <a:rPr lang="ru-RU" b="1" dirty="0">
                <a:solidFill>
                  <a:srgbClr val="C00000"/>
                </a:solidFill>
              </a:rPr>
              <a:t>Каждый выбирает по себе.</a:t>
            </a:r>
          </a:p>
          <a:p>
            <a:pPr marL="0" indent="0">
              <a:buNone/>
            </a:pPr>
            <a:r>
              <a:rPr lang="ru-RU" b="1" dirty="0">
                <a:solidFill>
                  <a:srgbClr val="C00000"/>
                </a:solidFill>
              </a:rPr>
              <a:t>Каждый выбирает по себе</a:t>
            </a:r>
          </a:p>
          <a:p>
            <a:pPr marL="0" indent="0">
              <a:buNone/>
            </a:pPr>
            <a:r>
              <a:rPr lang="ru-RU" b="1" dirty="0">
                <a:solidFill>
                  <a:srgbClr val="C00000"/>
                </a:solidFill>
              </a:rPr>
              <a:t>Щит и латы, посох и заплаты.</a:t>
            </a:r>
          </a:p>
          <a:p>
            <a:pPr marL="0" indent="0">
              <a:buNone/>
            </a:pPr>
            <a:r>
              <a:rPr lang="ru-RU" b="1" dirty="0">
                <a:solidFill>
                  <a:srgbClr val="C00000"/>
                </a:solidFill>
              </a:rPr>
              <a:t>Меру окончательной расплаты</a:t>
            </a:r>
          </a:p>
          <a:p>
            <a:pPr marL="0" indent="0">
              <a:buNone/>
            </a:pPr>
            <a:r>
              <a:rPr lang="ru-RU" b="1" dirty="0">
                <a:solidFill>
                  <a:srgbClr val="C00000"/>
                </a:solidFill>
              </a:rPr>
              <a:t>Каждый выбирает по себе. </a:t>
            </a:r>
            <a:endParaRPr lang="en-US" b="1" dirty="0" smtClean="0">
              <a:solidFill>
                <a:srgbClr val="C00000"/>
              </a:solidFill>
            </a:endParaRPr>
          </a:p>
          <a:p>
            <a:pPr marL="0" indent="0">
              <a:buNone/>
            </a:pPr>
            <a:r>
              <a:rPr lang="en-US" b="1" dirty="0">
                <a:solidFill>
                  <a:srgbClr val="C00000"/>
                </a:solidFill>
              </a:rPr>
              <a:t> </a:t>
            </a:r>
            <a:r>
              <a:rPr lang="en-US" b="1" dirty="0" smtClean="0">
                <a:solidFill>
                  <a:srgbClr val="C00000"/>
                </a:solidFill>
              </a:rPr>
              <a:t>                   </a:t>
            </a:r>
            <a:r>
              <a:rPr lang="ru-RU" b="1" dirty="0" smtClean="0">
                <a:solidFill>
                  <a:srgbClr val="C00000"/>
                </a:solidFill>
              </a:rPr>
              <a:t>(</a:t>
            </a:r>
            <a:r>
              <a:rPr lang="ru-RU" b="1" dirty="0">
                <a:solidFill>
                  <a:srgbClr val="C00000"/>
                </a:solidFill>
              </a:rPr>
              <a:t>Ю. Левитанский)</a:t>
            </a:r>
          </a:p>
          <a:p>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626" y="2636912"/>
            <a:ext cx="5012346" cy="3505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278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4294967295"/>
          </p:nvPr>
        </p:nvSpPr>
        <p:spPr>
          <a:xfrm>
            <a:off x="0" y="571500"/>
            <a:ext cx="8180388" cy="5275263"/>
          </a:xfrm>
        </p:spPr>
        <p:txBody>
          <a:bodyPr>
            <a:normAutofit/>
          </a:bodyPr>
          <a:lstStyle/>
          <a:p>
            <a:pPr>
              <a:buNone/>
            </a:pPr>
            <a:endParaRPr lang="ru-RU" b="1" dirty="0" smtClean="0"/>
          </a:p>
          <a:p>
            <a:endParaRPr lang="ru-RU" dirty="0"/>
          </a:p>
        </p:txBody>
      </p:sp>
      <p:sp>
        <p:nvSpPr>
          <p:cNvPr id="3" name="Прямоугольник 2"/>
          <p:cNvSpPr/>
          <p:nvPr/>
        </p:nvSpPr>
        <p:spPr>
          <a:xfrm>
            <a:off x="467544" y="2276872"/>
            <a:ext cx="8051005"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sz="5400" b="1" cap="none"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rPr>
              <a:t>Спасибо за внимание!</a:t>
            </a:r>
            <a:endParaRPr lang="ru-RU" sz="5400" b="1" cap="none"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130" y="3573016"/>
            <a:ext cx="3275831" cy="3039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492896"/>
            <a:ext cx="4498347" cy="369332"/>
          </a:xfrm>
          <a:prstGeom prst="rect">
            <a:avLst/>
          </a:prstGeom>
        </p:spPr>
        <p:txBody>
          <a:bodyPr wrap="none">
            <a:spAutoFit/>
          </a:bodyPr>
          <a:lstStyle/>
          <a:p>
            <a:r>
              <a:rPr lang="en-US" dirty="0"/>
              <a:t>http://uchim66.ru/articles/professiya-military</a:t>
            </a:r>
            <a:endParaRPr lang="ru-RU" dirty="0"/>
          </a:p>
        </p:txBody>
      </p:sp>
      <p:sp>
        <p:nvSpPr>
          <p:cNvPr id="3" name="TextBox 2"/>
          <p:cNvSpPr txBox="1"/>
          <p:nvPr/>
        </p:nvSpPr>
        <p:spPr>
          <a:xfrm>
            <a:off x="467544" y="1628800"/>
            <a:ext cx="5112297" cy="461665"/>
          </a:xfrm>
          <a:prstGeom prst="rect">
            <a:avLst/>
          </a:prstGeom>
          <a:noFill/>
        </p:spPr>
        <p:txBody>
          <a:bodyPr wrap="none" rtlCol="0">
            <a:spAutoFit/>
          </a:bodyPr>
          <a:lstStyle/>
          <a:p>
            <a:r>
              <a:rPr lang="ru-RU" sz="2400" dirty="0" smtClean="0">
                <a:solidFill>
                  <a:srgbClr val="C00000"/>
                </a:solidFill>
              </a:rPr>
              <a:t>Список использованных источников:</a:t>
            </a:r>
            <a:endParaRPr lang="ru-RU" sz="2400" dirty="0">
              <a:solidFill>
                <a:srgbClr val="C00000"/>
              </a:solidFill>
            </a:endParaRPr>
          </a:p>
        </p:txBody>
      </p:sp>
      <p:sp>
        <p:nvSpPr>
          <p:cNvPr id="4" name="Прямоугольник 3"/>
          <p:cNvSpPr/>
          <p:nvPr/>
        </p:nvSpPr>
        <p:spPr>
          <a:xfrm>
            <a:off x="484176" y="2996952"/>
            <a:ext cx="5527984" cy="369332"/>
          </a:xfrm>
          <a:prstGeom prst="rect">
            <a:avLst/>
          </a:prstGeom>
        </p:spPr>
        <p:txBody>
          <a:bodyPr wrap="square">
            <a:spAutoFit/>
          </a:bodyPr>
          <a:lstStyle/>
          <a:p>
            <a:r>
              <a:rPr lang="en-US" dirty="0"/>
              <a:t>http://vse-professii.ru/?act=show_info_p&amp;t=11&amp;p=32</a:t>
            </a:r>
            <a:endParaRPr lang="ru-RU" dirty="0"/>
          </a:p>
        </p:txBody>
      </p:sp>
    </p:spTree>
    <p:extLst>
      <p:ext uri="{BB962C8B-B14F-4D97-AF65-F5344CB8AC3E}">
        <p14:creationId xmlns:p14="http://schemas.microsoft.com/office/powerpoint/2010/main" val="39021405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323528" y="603937"/>
            <a:ext cx="8229600" cy="5507249"/>
          </a:xfrm>
        </p:spPr>
        <p:txBody>
          <a:bodyPr/>
          <a:lstStyle/>
          <a:p>
            <a:pPr>
              <a:buNone/>
            </a:pPr>
            <a:r>
              <a:rPr lang="en-US" b="1" dirty="0" smtClean="0">
                <a:solidFill>
                  <a:srgbClr val="C00000"/>
                </a:solidFill>
              </a:rPr>
              <a:t> </a:t>
            </a:r>
            <a:r>
              <a:rPr lang="ru-RU" b="1" dirty="0" smtClean="0">
                <a:solidFill>
                  <a:srgbClr val="C00000"/>
                </a:solidFill>
              </a:rPr>
              <a:t>«Начните заниматься тем,</a:t>
            </a:r>
            <a:r>
              <a:rPr lang="en-US" b="1" dirty="0" smtClean="0">
                <a:solidFill>
                  <a:srgbClr val="C00000"/>
                </a:solidFill>
              </a:rPr>
              <a:t> </a:t>
            </a:r>
            <a:r>
              <a:rPr lang="ru-RU" b="1" dirty="0" smtClean="0">
                <a:solidFill>
                  <a:srgbClr val="C00000"/>
                </a:solidFill>
              </a:rPr>
              <a:t>что вам   нравится  </a:t>
            </a:r>
            <a:endParaRPr lang="en-US" b="1" dirty="0" smtClean="0">
              <a:solidFill>
                <a:srgbClr val="C00000"/>
              </a:solidFill>
            </a:endParaRPr>
          </a:p>
          <a:p>
            <a:pPr>
              <a:buNone/>
            </a:pPr>
            <a:r>
              <a:rPr lang="ru-RU" b="1" dirty="0" smtClean="0">
                <a:solidFill>
                  <a:srgbClr val="C00000"/>
                </a:solidFill>
              </a:rPr>
              <a:t>и вам не придется работать </a:t>
            </a:r>
            <a:r>
              <a:rPr lang="en-US" b="1" dirty="0" smtClean="0">
                <a:solidFill>
                  <a:srgbClr val="C00000"/>
                </a:solidFill>
              </a:rPr>
              <a:t> </a:t>
            </a:r>
            <a:r>
              <a:rPr lang="ru-RU" b="1" dirty="0" smtClean="0">
                <a:solidFill>
                  <a:srgbClr val="C00000"/>
                </a:solidFill>
              </a:rPr>
              <a:t>ни одного дня в жизни». </a:t>
            </a:r>
          </a:p>
          <a:p>
            <a:pPr>
              <a:buNone/>
            </a:pPr>
            <a:r>
              <a:rPr lang="ru-RU" sz="1600" b="1" dirty="0" smtClean="0">
                <a:solidFill>
                  <a:srgbClr val="C00000"/>
                </a:solidFill>
              </a:rPr>
              <a:t>                                                 </a:t>
            </a:r>
            <a:r>
              <a:rPr lang="en-US" sz="1600" b="1" dirty="0" smtClean="0">
                <a:solidFill>
                  <a:srgbClr val="C00000"/>
                </a:solidFill>
              </a:rPr>
              <a:t>                                                                    </a:t>
            </a:r>
            <a:r>
              <a:rPr lang="ru-RU" sz="1600" b="1" dirty="0" smtClean="0">
                <a:solidFill>
                  <a:srgbClr val="C00000"/>
                </a:solidFill>
              </a:rPr>
              <a:t> </a:t>
            </a:r>
            <a:r>
              <a:rPr lang="en-US" sz="1600" b="1" dirty="0" smtClean="0">
                <a:solidFill>
                  <a:srgbClr val="C00000"/>
                </a:solidFill>
              </a:rPr>
              <a:t>                </a:t>
            </a:r>
            <a:r>
              <a:rPr lang="ru-RU" sz="1600" b="1" dirty="0">
                <a:solidFill>
                  <a:srgbClr val="C00000"/>
                </a:solidFill>
              </a:rPr>
              <a:t>Конфуций</a:t>
            </a:r>
          </a:p>
          <a:p>
            <a:pPr>
              <a:buNone/>
            </a:pPr>
            <a:r>
              <a:rPr lang="en-US" sz="1600" b="1" dirty="0" smtClean="0">
                <a:solidFill>
                  <a:srgbClr val="C00000"/>
                </a:solidFill>
              </a:rPr>
              <a:t>                               </a:t>
            </a:r>
            <a:r>
              <a:rPr lang="ru-RU" sz="1600" b="1" dirty="0" smtClean="0">
                <a:solidFill>
                  <a:srgbClr val="C00000"/>
                </a:solidFill>
              </a:rPr>
              <a:t>  </a:t>
            </a:r>
            <a:r>
              <a:rPr lang="en-US" sz="1600" b="1" dirty="0" smtClean="0">
                <a:solidFill>
                  <a:srgbClr val="C00000"/>
                </a:solidFill>
              </a:rPr>
              <a:t>   </a:t>
            </a:r>
            <a:endParaRPr lang="ru-RU" sz="1600" b="1" dirty="0" smtClean="0">
              <a:solidFill>
                <a:srgbClr val="C00000"/>
              </a:solidFill>
            </a:endParaRPr>
          </a:p>
        </p:txBody>
      </p:sp>
      <p:pic>
        <p:nvPicPr>
          <p:cNvPr id="8" name="Picture 2" descr="E:\UD\ФОТО\LweqsGedH2Q.jpg"/>
          <p:cNvPicPr>
            <a:picLocks noChangeAspect="1" noChangeArrowheads="1"/>
          </p:cNvPicPr>
          <p:nvPr/>
        </p:nvPicPr>
        <p:blipFill>
          <a:blip r:embed="rId2"/>
          <a:srcRect/>
          <a:stretch>
            <a:fillRect/>
          </a:stretch>
        </p:blipFill>
        <p:spPr bwMode="auto">
          <a:xfrm>
            <a:off x="539552" y="2232227"/>
            <a:ext cx="6279339" cy="4595145"/>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500034" y="1285860"/>
            <a:ext cx="8229600" cy="4876630"/>
          </a:xfrm>
        </p:spPr>
        <p:txBody>
          <a:bodyPr>
            <a:normAutofit fontScale="92500"/>
          </a:bodyPr>
          <a:lstStyle/>
          <a:p>
            <a:pPr>
              <a:buNone/>
            </a:pPr>
            <a:r>
              <a:rPr lang="ru-RU" dirty="0" smtClean="0"/>
              <a:t>       </a:t>
            </a:r>
          </a:p>
          <a:p>
            <a:pPr>
              <a:buNone/>
            </a:pPr>
            <a:endParaRPr lang="ru-RU" dirty="0" smtClean="0"/>
          </a:p>
          <a:p>
            <a:pPr>
              <a:buNone/>
            </a:pPr>
            <a:r>
              <a:rPr lang="ru-RU" dirty="0" smtClean="0"/>
              <a:t>1. Профессиональная деятельность характеризуется наличием определенного уровня квалификации, профессиональной подготовки, специально полученных знаний, умений и навыков, что подтверждается специальными документами об образовании, т.е. дипломом.</a:t>
            </a:r>
          </a:p>
          <a:p>
            <a:pPr>
              <a:buNone/>
            </a:pPr>
            <a:r>
              <a:rPr lang="ru-RU" dirty="0" smtClean="0"/>
              <a:t>2. Профессиональная деятельность является товаром, который человек может продать на рынке труда. Причем товаром, пользующимся спросом на рынке труда, за который другие люди готовы платить, т.е. профессиональная деятельность является источником доходов человека. </a:t>
            </a:r>
          </a:p>
          <a:p>
            <a:endParaRPr lang="ru-RU" dirty="0"/>
          </a:p>
        </p:txBody>
      </p:sp>
      <p:sp>
        <p:nvSpPr>
          <p:cNvPr id="3" name="Заголовок 2"/>
          <p:cNvSpPr>
            <a:spLocks noGrp="1"/>
          </p:cNvSpPr>
          <p:nvPr>
            <p:ph type="title"/>
          </p:nvPr>
        </p:nvSpPr>
        <p:spPr/>
        <p:txBody>
          <a:bodyPr>
            <a:normAutofit/>
          </a:bodyPr>
          <a:lstStyle/>
          <a:p>
            <a:pPr algn="ctr"/>
            <a:r>
              <a:rPr lang="ru-RU" sz="2800" b="1" dirty="0" smtClean="0">
                <a:solidFill>
                  <a:srgbClr val="C00000"/>
                </a:solidFill>
              </a:rPr>
              <a:t>Трудовая деятельность = </a:t>
            </a:r>
            <a:br>
              <a:rPr lang="ru-RU" sz="2800" b="1" dirty="0" smtClean="0">
                <a:solidFill>
                  <a:srgbClr val="C00000"/>
                </a:solidFill>
              </a:rPr>
            </a:br>
            <a:r>
              <a:rPr lang="ru-RU" sz="2800" b="1" dirty="0" smtClean="0">
                <a:solidFill>
                  <a:srgbClr val="C00000"/>
                </a:solidFill>
              </a:rPr>
              <a:t>профессиональная деятельность</a:t>
            </a:r>
            <a:endParaRPr lang="ru-RU" sz="28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42844" y="785794"/>
          <a:ext cx="9001156" cy="607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179512" y="116632"/>
            <a:ext cx="8435280" cy="868346"/>
          </a:xfrm>
        </p:spPr>
        <p:txBody>
          <a:bodyPr>
            <a:normAutofit fontScale="90000"/>
          </a:bodyPr>
          <a:lstStyle/>
          <a:p>
            <a:pPr algn="ctr"/>
            <a:r>
              <a:rPr lang="ru-RU" sz="2200" dirty="0" smtClean="0"/>
              <a:t/>
            </a:r>
            <a:br>
              <a:rPr lang="ru-RU" sz="2200" dirty="0" smtClean="0"/>
            </a:br>
            <a:r>
              <a:rPr lang="ru-RU" sz="2200" dirty="0" smtClean="0"/>
              <a:t/>
            </a:r>
            <a:br>
              <a:rPr lang="ru-RU" sz="2200" dirty="0" smtClean="0"/>
            </a:br>
            <a:r>
              <a:rPr lang="ru-RU" sz="3100" b="1" dirty="0" smtClean="0">
                <a:solidFill>
                  <a:srgbClr val="C00000"/>
                </a:solidFill>
              </a:rPr>
              <a:t>Ваша задача заключается в том, </a:t>
            </a:r>
            <a:br>
              <a:rPr lang="ru-RU" sz="3100" b="1" dirty="0" smtClean="0">
                <a:solidFill>
                  <a:srgbClr val="C00000"/>
                </a:solidFill>
              </a:rPr>
            </a:br>
            <a:r>
              <a:rPr lang="ru-RU" sz="3100" b="1" dirty="0" smtClean="0">
                <a:solidFill>
                  <a:srgbClr val="C00000"/>
                </a:solidFill>
              </a:rPr>
              <a:t>чтобы найти профессию которая:</a:t>
            </a:r>
            <a:br>
              <a:rPr lang="ru-RU" sz="3100" b="1" dirty="0" smtClean="0">
                <a:solidFill>
                  <a:srgbClr val="C00000"/>
                </a:solidFill>
              </a:rPr>
            </a:br>
            <a:endParaRPr lang="ru-RU" sz="31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1471794"/>
            <a:ext cx="8229600" cy="5376672"/>
          </a:xfrm>
        </p:spPr>
        <p:txBody>
          <a:bodyPr>
            <a:normAutofit fontScale="85000" lnSpcReduction="20000"/>
          </a:bodyPr>
          <a:lstStyle/>
          <a:p>
            <a:pPr marL="624078" indent="-514350" algn="just">
              <a:buFont typeface="+mj-lt"/>
              <a:buAutoNum type="arabicPeriod"/>
            </a:pPr>
            <a:r>
              <a:rPr lang="ru-RU" b="1" dirty="0" smtClean="0"/>
              <a:t>Отношение к выбору профессии как к неизменному.</a:t>
            </a:r>
            <a:endParaRPr lang="ru-RU" dirty="0" smtClean="0"/>
          </a:p>
          <a:p>
            <a:pPr marL="624078" indent="-514350" algn="just">
              <a:buFont typeface="+mj-lt"/>
              <a:buAutoNum type="arabicPeriod"/>
            </a:pPr>
            <a:r>
              <a:rPr lang="ru-RU" b="1" dirty="0" smtClean="0"/>
              <a:t>Бытующие мнения о престижности профессии.</a:t>
            </a:r>
            <a:endParaRPr lang="ru-RU" dirty="0" smtClean="0"/>
          </a:p>
          <a:p>
            <a:pPr marL="624078" indent="-514350" algn="just">
              <a:buFont typeface="+mj-lt"/>
              <a:buAutoNum type="arabicPeriod"/>
            </a:pPr>
            <a:r>
              <a:rPr lang="ru-RU" b="1" dirty="0" smtClean="0"/>
              <a:t>Выбор профессии под влиянием товарищей (за компанию, чтобы не отстать).</a:t>
            </a:r>
            <a:endParaRPr lang="ru-RU" dirty="0" smtClean="0"/>
          </a:p>
          <a:p>
            <a:pPr marL="624078" indent="-514350" algn="just">
              <a:buFont typeface="+mj-lt"/>
              <a:buAutoNum type="arabicPeriod"/>
            </a:pPr>
            <a:r>
              <a:rPr lang="ru-RU" b="1" dirty="0" smtClean="0"/>
              <a:t>Перенос отношения к человеку, представителю той или иной профессии, на саму профессию.</a:t>
            </a:r>
            <a:endParaRPr lang="ru-RU" dirty="0" smtClean="0"/>
          </a:p>
          <a:p>
            <a:pPr marL="624078" indent="-514350" algn="just">
              <a:buFont typeface="+mj-lt"/>
              <a:buAutoNum type="arabicPeriod"/>
            </a:pPr>
            <a:r>
              <a:rPr lang="ru-RU" b="1" dirty="0" smtClean="0"/>
              <a:t>Увлечение только внешней или какой-нибудь частной стороной профессии.</a:t>
            </a:r>
            <a:endParaRPr lang="ru-RU" dirty="0" smtClean="0"/>
          </a:p>
          <a:p>
            <a:pPr marL="624078" indent="-514350" algn="just">
              <a:buFont typeface="+mj-lt"/>
              <a:buAutoNum type="arabicPeriod"/>
            </a:pPr>
            <a:r>
              <a:rPr lang="ru-RU" b="1" dirty="0" smtClean="0"/>
              <a:t>Отождествление школьного учебного предмета с профессией или плохое различение этих понятий.</a:t>
            </a:r>
            <a:endParaRPr lang="ru-RU" dirty="0" smtClean="0"/>
          </a:p>
          <a:p>
            <a:pPr marL="624078" indent="-514350" algn="just">
              <a:buFont typeface="+mj-lt"/>
              <a:buAutoNum type="arabicPeriod"/>
            </a:pPr>
            <a:r>
              <a:rPr lang="ru-RU" b="1" dirty="0" smtClean="0"/>
              <a:t>Устарелые представления о характере труда в сфере материального производства.</a:t>
            </a:r>
            <a:endParaRPr lang="ru-RU" dirty="0" smtClean="0"/>
          </a:p>
          <a:p>
            <a:pPr marL="624078" indent="-514350" algn="just">
              <a:buFont typeface="+mj-lt"/>
              <a:buAutoNum type="arabicPeriod"/>
            </a:pPr>
            <a:r>
              <a:rPr lang="ru-RU" b="1" dirty="0" smtClean="0"/>
              <a:t>Неумение/ нежелание разбираться в своих личностных качествах (склонностях, способностях).</a:t>
            </a:r>
            <a:endParaRPr lang="ru-RU" dirty="0" smtClean="0"/>
          </a:p>
          <a:p>
            <a:pPr marL="624078" indent="-514350" algn="just">
              <a:buFont typeface="+mj-lt"/>
              <a:buAutoNum type="arabicPeriod"/>
            </a:pPr>
            <a:r>
              <a:rPr lang="ru-RU" b="1" dirty="0" smtClean="0"/>
              <a:t>Незнание/ недооценка своих физических особенностей, недостатков, существенных при выборе профессии.</a:t>
            </a:r>
            <a:endParaRPr lang="ru-RU" dirty="0" smtClean="0"/>
          </a:p>
          <a:p>
            <a:pPr marL="624078" indent="-514350" algn="just">
              <a:buFont typeface="+mj-lt"/>
              <a:buAutoNum type="arabicPeriod"/>
            </a:pPr>
            <a:r>
              <a:rPr lang="ru-RU" b="1" dirty="0" smtClean="0"/>
              <a:t>Незнание основных действий, операций и их порядка при решении, обдумывании задачи при выборе профессии.</a:t>
            </a:r>
            <a:endParaRPr lang="ru-RU" dirty="0" smtClean="0"/>
          </a:p>
          <a:p>
            <a:pPr algn="just"/>
            <a:endParaRPr lang="ru-RU" dirty="0"/>
          </a:p>
        </p:txBody>
      </p:sp>
      <p:sp>
        <p:nvSpPr>
          <p:cNvPr id="3" name="Заголовок 2"/>
          <p:cNvSpPr>
            <a:spLocks noGrp="1"/>
          </p:cNvSpPr>
          <p:nvPr>
            <p:ph type="title"/>
          </p:nvPr>
        </p:nvSpPr>
        <p:spPr>
          <a:xfrm>
            <a:off x="467544" y="44624"/>
            <a:ext cx="8229600" cy="1252728"/>
          </a:xfrm>
        </p:spPr>
        <p:txBody>
          <a:bodyPr/>
          <a:lstStyle/>
          <a:p>
            <a:pPr algn="ctr"/>
            <a:r>
              <a:rPr lang="ru-RU" b="1" dirty="0" smtClean="0">
                <a:solidFill>
                  <a:srgbClr val="C00000"/>
                </a:solidFill>
              </a:rPr>
              <a:t>Ошибки в выборе профессий</a:t>
            </a:r>
            <a:endParaRPr lang="ru-RU"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encrypted-tbn1.gstatic.com/images?q=tbn:ANd9GcSPpRKTAn6h7fdAB15eMIxYuhJwQBQRvCFNi1KvtgOjlJi_uryQ"/>
          <p:cNvPicPr>
            <a:picLocks noChangeAspect="1" noChangeArrowheads="1"/>
          </p:cNvPicPr>
          <p:nvPr/>
        </p:nvPicPr>
        <p:blipFill>
          <a:blip r:embed="rId2"/>
          <a:srcRect/>
          <a:stretch>
            <a:fillRect/>
          </a:stretch>
        </p:blipFill>
        <p:spPr bwMode="auto">
          <a:xfrm>
            <a:off x="5499991" y="404664"/>
            <a:ext cx="3342050" cy="1762960"/>
          </a:xfrm>
          <a:prstGeom prst="rect">
            <a:avLst/>
          </a:prstGeom>
          <a:noFill/>
        </p:spPr>
      </p:pic>
      <p:sp>
        <p:nvSpPr>
          <p:cNvPr id="2" name="Содержимое 1"/>
          <p:cNvSpPr>
            <a:spLocks noGrp="1"/>
          </p:cNvSpPr>
          <p:nvPr>
            <p:ph idx="1"/>
          </p:nvPr>
        </p:nvSpPr>
        <p:spPr>
          <a:xfrm>
            <a:off x="285720" y="1000108"/>
            <a:ext cx="8643998" cy="5643602"/>
          </a:xfrm>
        </p:spPr>
        <p:txBody>
          <a:bodyPr>
            <a:noAutofit/>
          </a:bodyPr>
          <a:lstStyle/>
          <a:p>
            <a:pPr algn="just">
              <a:buNone/>
            </a:pPr>
            <a:r>
              <a:rPr lang="ru-RU" sz="1600" b="1" dirty="0" smtClean="0"/>
              <a:t>Профессия военного</a:t>
            </a:r>
            <a:r>
              <a:rPr lang="ru-RU" sz="1600" dirty="0" smtClean="0"/>
              <a:t> является разновидностью</a:t>
            </a:r>
          </a:p>
          <a:p>
            <a:pPr algn="just">
              <a:buNone/>
            </a:pPr>
            <a:r>
              <a:rPr lang="ru-RU" sz="1600" dirty="0" smtClean="0"/>
              <a:t> государственной службы. </a:t>
            </a:r>
          </a:p>
          <a:p>
            <a:pPr algn="just">
              <a:buNone/>
            </a:pPr>
            <a:r>
              <a:rPr lang="ru-RU" sz="1600" b="1" dirty="0" smtClean="0"/>
              <a:t>Должен уметь:</a:t>
            </a:r>
            <a:r>
              <a:rPr lang="ru-RU" sz="1600" dirty="0" smtClean="0"/>
              <a:t> </a:t>
            </a:r>
          </a:p>
          <a:p>
            <a:pPr algn="just"/>
            <a:r>
              <a:rPr lang="ru-RU" sz="1600" dirty="0" smtClean="0"/>
              <a:t>Организовать себя и других для выполнения задания. </a:t>
            </a:r>
          </a:p>
          <a:p>
            <a:pPr algn="just"/>
            <a:r>
              <a:rPr lang="ru-RU" sz="1600" dirty="0" smtClean="0"/>
              <a:t>Быстро принимать решение, адекватное сложившейся ситуации. </a:t>
            </a:r>
          </a:p>
          <a:p>
            <a:pPr algn="just"/>
            <a:r>
              <a:rPr lang="ru-RU" sz="1600" dirty="0" smtClean="0"/>
              <a:t>Анализировать факты и конъюнктуру с целью предвидения возможной опасности.</a:t>
            </a:r>
          </a:p>
          <a:p>
            <a:pPr algn="just"/>
            <a:r>
              <a:rPr lang="ru-RU" sz="1600" dirty="0" smtClean="0"/>
              <a:t> Сосредотачивать свое внимание на необходимом объекте нужное количество времени. </a:t>
            </a:r>
          </a:p>
          <a:p>
            <a:pPr algn="just"/>
            <a:r>
              <a:rPr lang="ru-RU" sz="1600" dirty="0" smtClean="0"/>
              <a:t>Прогнозировать дальнейшее развитие обстановки. Контролировать свое эмоциональное состояние. </a:t>
            </a:r>
          </a:p>
          <a:p>
            <a:pPr algn="just"/>
            <a:r>
              <a:rPr lang="ru-RU" sz="1600" dirty="0" smtClean="0"/>
              <a:t>Представлять свое подразделение во время официальных мероприятий.</a:t>
            </a:r>
          </a:p>
          <a:p>
            <a:pPr algn="just">
              <a:buNone/>
            </a:pPr>
            <a:r>
              <a:rPr lang="ru-RU" sz="1600" b="1" dirty="0" smtClean="0"/>
              <a:t>Области применения: </a:t>
            </a:r>
            <a:r>
              <a:rPr lang="ru-RU" sz="1600" dirty="0" smtClean="0"/>
              <a:t>Имеющий данную специальность работает в военных организациях, гарнизонах, частях, подразделениях, миротворческих войсках, в органах юстиции, суда, прокуратуры, внутренних дел, таможни, на стройках, стратегических объектах, на предприятиях. Может работать в научно-исследовательских и учебных институтах, академиях в качестве ученого и преподавателя.</a:t>
            </a:r>
          </a:p>
          <a:p>
            <a:endParaRPr lang="ru-RU" sz="1400" dirty="0"/>
          </a:p>
        </p:txBody>
      </p:sp>
      <p:sp>
        <p:nvSpPr>
          <p:cNvPr id="3" name="Заголовок 2"/>
          <p:cNvSpPr>
            <a:spLocks noGrp="1"/>
          </p:cNvSpPr>
          <p:nvPr>
            <p:ph type="title"/>
          </p:nvPr>
        </p:nvSpPr>
        <p:spPr>
          <a:xfrm>
            <a:off x="714348" y="357166"/>
            <a:ext cx="4286280" cy="642942"/>
          </a:xfrm>
        </p:spPr>
        <p:txBody>
          <a:bodyPr>
            <a:normAutofit fontScale="90000"/>
          </a:bodyPr>
          <a:lstStyle/>
          <a:p>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3600" b="1" dirty="0" smtClean="0">
                <a:solidFill>
                  <a:srgbClr val="C00000"/>
                </a:solidFill>
                <a:effectLst>
                  <a:outerShdw blurRad="38100" dist="38100" dir="2700000" algn="tl">
                    <a:srgbClr val="000000">
                      <a:alpha val="43137"/>
                    </a:srgbClr>
                  </a:outerShdw>
                </a:effectLst>
              </a:rPr>
              <a:t>Профессии в погонах      </a:t>
            </a:r>
            <a:r>
              <a:rPr lang="ru-RU" sz="2700" dirty="0" smtClean="0">
                <a:effectLst/>
              </a:rPr>
              <a:t/>
            </a:r>
            <a:br>
              <a:rPr lang="ru-RU" sz="2700" dirty="0" smtClean="0">
                <a:effectLst/>
              </a:rPr>
            </a:br>
            <a:r>
              <a:rPr lang="ru-RU" dirty="0" smtClean="0"/>
              <a:t> </a:t>
            </a:r>
            <a:br>
              <a:rPr lang="ru-RU" dirty="0" smtClean="0"/>
            </a:b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620688"/>
            <a:ext cx="7408333" cy="3450696"/>
          </a:xfrm>
        </p:spPr>
        <p:txBody>
          <a:bodyPr/>
          <a:lstStyle/>
          <a:p>
            <a:pPr marL="0" indent="0">
              <a:buNone/>
            </a:pPr>
            <a:r>
              <a:rPr lang="ru-RU" b="1" dirty="0" smtClean="0">
                <a:solidFill>
                  <a:srgbClr val="C00000"/>
                </a:solidFill>
              </a:rPr>
              <a:t>Есть мужская работа такая-</a:t>
            </a:r>
          </a:p>
          <a:p>
            <a:pPr marL="0" indent="0">
              <a:buNone/>
            </a:pPr>
            <a:r>
              <a:rPr lang="ru-RU" b="1" dirty="0" smtClean="0">
                <a:solidFill>
                  <a:srgbClr val="C00000"/>
                </a:solidFill>
              </a:rPr>
              <a:t>Родину защищать,</a:t>
            </a:r>
          </a:p>
          <a:p>
            <a:pPr marL="0" indent="0">
              <a:buNone/>
            </a:pPr>
            <a:r>
              <a:rPr lang="ru-RU" b="1" dirty="0" smtClean="0">
                <a:solidFill>
                  <a:srgbClr val="C00000"/>
                </a:solidFill>
              </a:rPr>
              <a:t>Есть профессия сердцу родная</a:t>
            </a:r>
          </a:p>
          <a:p>
            <a:pPr marL="0" indent="0">
              <a:buNone/>
            </a:pPr>
            <a:r>
              <a:rPr lang="ru-RU" b="1" dirty="0" smtClean="0">
                <a:solidFill>
                  <a:srgbClr val="C00000"/>
                </a:solidFill>
              </a:rPr>
              <a:t>Людей от зла охранять!</a:t>
            </a:r>
            <a:endParaRPr lang="ru-RU" b="1"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636912"/>
            <a:ext cx="489654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899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1000108"/>
            <a:ext cx="8358246" cy="5643602"/>
          </a:xfrm>
        </p:spPr>
        <p:txBody>
          <a:bodyPr>
            <a:noAutofit/>
          </a:bodyPr>
          <a:lstStyle/>
          <a:p>
            <a:pPr algn="just"/>
            <a:r>
              <a:rPr lang="ru-RU" sz="1600" b="1" dirty="0" smtClean="0"/>
              <a:t>Необходимые качества, обеспечивающие успешность в профессии: </a:t>
            </a:r>
            <a:r>
              <a:rPr lang="ru-RU" sz="1600" dirty="0" smtClean="0"/>
              <a:t>Ответственность. Честность. Принципиальность. Исполнительность. Дисциплинированность. Грамотная, четкая, логичная устная и письменная речь. Умение убеждать, доказывать свою точку зрения. Организованность. Сильная воля. Аналитические, вербальные, коммуникативные способности. Высоко развитое дедуктивное мышление (от общего к частному). Быстрота реакции. Физическая и психическая выносливость. Инициативность. Хорошая интуиция. Патриотизм. Справедливость. Умение хранить тайну. Чувство долга.</a:t>
            </a:r>
          </a:p>
          <a:p>
            <a:pPr marL="0" indent="0">
              <a:buNone/>
            </a:pPr>
            <a:r>
              <a:rPr lang="ru-RU" sz="1600" b="1" dirty="0" smtClean="0"/>
              <a:t>                                                    </a:t>
            </a:r>
          </a:p>
          <a:p>
            <a:pPr marL="0" indent="0">
              <a:buNone/>
            </a:pPr>
            <a:r>
              <a:rPr lang="ru-RU" sz="1600" b="1" dirty="0" smtClean="0"/>
              <a:t>                                                       </a:t>
            </a:r>
            <a:r>
              <a:rPr lang="en-US" sz="1600" b="1" dirty="0" smtClean="0"/>
              <a:t>                                 </a:t>
            </a:r>
            <a:r>
              <a:rPr lang="ru-RU" sz="1600" b="1" dirty="0" smtClean="0"/>
              <a:t>Возможность продолжения образования,                   </a:t>
            </a:r>
          </a:p>
          <a:p>
            <a:pPr marL="0" indent="0">
              <a:buNone/>
            </a:pPr>
            <a:r>
              <a:rPr lang="ru-RU" sz="1600" b="1" dirty="0" smtClean="0"/>
              <a:t>                                                       </a:t>
            </a:r>
            <a:r>
              <a:rPr lang="en-US" sz="1600" b="1" dirty="0" smtClean="0"/>
              <a:t>                                 </a:t>
            </a:r>
            <a:r>
              <a:rPr lang="ru-RU" sz="1600" b="1" dirty="0" smtClean="0"/>
              <a:t>  карьерный рост: </a:t>
            </a:r>
            <a:r>
              <a:rPr lang="ru-RU" sz="1600" dirty="0" smtClean="0"/>
              <a:t>Обучение в академии.                 </a:t>
            </a:r>
          </a:p>
          <a:p>
            <a:pPr marL="0" indent="0">
              <a:buNone/>
            </a:pPr>
            <a:r>
              <a:rPr lang="ru-RU" sz="1600" dirty="0" smtClean="0"/>
              <a:t>                                                        </a:t>
            </a:r>
            <a:r>
              <a:rPr lang="en-US" sz="1600" dirty="0" smtClean="0"/>
              <a:t>                                 </a:t>
            </a:r>
            <a:r>
              <a:rPr lang="ru-RU" sz="1600" dirty="0" smtClean="0"/>
              <a:t>  Ординатура. Выслуга лет.  </a:t>
            </a:r>
          </a:p>
          <a:p>
            <a:pPr marL="0" indent="0">
              <a:buNone/>
            </a:pPr>
            <a:r>
              <a:rPr lang="ru-RU" sz="1600" dirty="0" smtClean="0"/>
              <a:t>                                                        </a:t>
            </a:r>
            <a:r>
              <a:rPr lang="en-US" sz="1600" dirty="0" smtClean="0"/>
              <a:t>                                   </a:t>
            </a:r>
            <a:r>
              <a:rPr lang="ru-RU" sz="1600" dirty="0" smtClean="0"/>
              <a:t>Повышение в звании. </a:t>
            </a:r>
          </a:p>
          <a:p>
            <a:pPr marL="0" indent="0">
              <a:buNone/>
            </a:pPr>
            <a:r>
              <a:rPr lang="ru-RU" sz="1600" dirty="0" smtClean="0"/>
              <a:t>                                                          </a:t>
            </a:r>
            <a:r>
              <a:rPr lang="en-US" sz="1600" dirty="0" smtClean="0"/>
              <a:t>                                  </a:t>
            </a:r>
            <a:r>
              <a:rPr lang="ru-RU" sz="1600" dirty="0" smtClean="0"/>
              <a:t>Получение наград. </a:t>
            </a:r>
          </a:p>
          <a:p>
            <a:pPr marL="0" indent="0">
              <a:buNone/>
            </a:pPr>
            <a:r>
              <a:rPr lang="ru-RU" sz="1600" dirty="0" smtClean="0"/>
              <a:t>                                                         </a:t>
            </a:r>
            <a:r>
              <a:rPr lang="en-US" sz="1600" dirty="0" smtClean="0"/>
              <a:t>                                </a:t>
            </a:r>
            <a:r>
              <a:rPr lang="ru-RU" sz="1600" dirty="0" smtClean="0"/>
              <a:t>  Работа по родственным специальностям</a:t>
            </a:r>
            <a:r>
              <a:rPr lang="ru-RU" sz="1600" dirty="0"/>
              <a:t>. </a:t>
            </a:r>
            <a:endParaRPr lang="ru-RU" sz="1600" dirty="0" smtClean="0"/>
          </a:p>
          <a:p>
            <a:pPr marL="0" indent="0">
              <a:buNone/>
            </a:pPr>
            <a:r>
              <a:rPr lang="ru-RU" sz="1600" dirty="0" smtClean="0"/>
              <a:t>                                                           </a:t>
            </a:r>
            <a:r>
              <a:rPr lang="en-US" sz="1600" dirty="0" smtClean="0"/>
              <a:t>                                                                                 </a:t>
            </a:r>
            <a:r>
              <a:rPr lang="ru-RU" sz="1600" dirty="0" smtClean="0"/>
              <a:t> </a:t>
            </a:r>
            <a:br>
              <a:rPr lang="ru-RU" sz="1600" dirty="0" smtClean="0"/>
            </a:br>
            <a:endParaRPr lang="ru-RU" sz="1600" dirty="0" smtClean="0"/>
          </a:p>
          <a:p>
            <a:pPr marL="0" indent="0">
              <a:buNone/>
            </a:pPr>
            <a:r>
              <a:rPr lang="ru-RU" sz="1600" dirty="0" smtClean="0"/>
              <a:t>                                                         </a:t>
            </a:r>
          </a:p>
          <a:p>
            <a:endParaRPr lang="ru-RU" sz="1400" dirty="0"/>
          </a:p>
        </p:txBody>
      </p:sp>
      <p:sp>
        <p:nvSpPr>
          <p:cNvPr id="3" name="Заголовок 2"/>
          <p:cNvSpPr>
            <a:spLocks noGrp="1"/>
          </p:cNvSpPr>
          <p:nvPr>
            <p:ph type="title"/>
          </p:nvPr>
        </p:nvSpPr>
        <p:spPr>
          <a:xfrm>
            <a:off x="457200" y="274638"/>
            <a:ext cx="5686436" cy="796908"/>
          </a:xfrm>
        </p:spPr>
        <p:txBody>
          <a:bodyPr>
            <a:normAutofit fontScale="90000"/>
          </a:bodyPr>
          <a:lstStyle/>
          <a:p>
            <a:pPr algn="ct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t>
            </a:r>
            <a:r>
              <a:rPr lang="ru-RU" sz="3100" b="1" dirty="0" smtClean="0">
                <a:solidFill>
                  <a:srgbClr val="C00000"/>
                </a:solidFill>
                <a:effectLst>
                  <a:outerShdw blurRad="38100" dist="38100" dir="2700000" algn="tl">
                    <a:srgbClr val="000000">
                      <a:alpha val="43137"/>
                    </a:srgbClr>
                  </a:outerShdw>
                </a:effectLst>
              </a:rPr>
              <a:t>Профессии в погонах      </a:t>
            </a:r>
            <a:r>
              <a:rPr lang="ru-RU" sz="3100" dirty="0" smtClean="0">
                <a:effectLst>
                  <a:outerShdw blurRad="38100" dist="38100" dir="2700000" algn="tl">
                    <a:srgbClr val="000000">
                      <a:alpha val="43137"/>
                    </a:srgbClr>
                  </a:outerShdw>
                </a:effectLst>
              </a:rPr>
              <a:t/>
            </a:r>
            <a:br>
              <a:rPr lang="ru-RU" sz="3100" dirty="0" smtClean="0">
                <a:effectLst>
                  <a:outerShdw blurRad="38100" dist="38100" dir="2700000" algn="tl">
                    <a:srgbClr val="000000">
                      <a:alpha val="43137"/>
                    </a:srgbClr>
                  </a:outerShdw>
                </a:effectLst>
              </a:rPr>
            </a:br>
            <a:r>
              <a:rPr lang="ru-RU" dirty="0" smtClean="0"/>
              <a:t> </a:t>
            </a:r>
            <a:br>
              <a:rPr lang="ru-RU" dirty="0" smtClean="0"/>
            </a:br>
            <a:endParaRPr lang="ru-RU" dirty="0"/>
          </a:p>
        </p:txBody>
      </p:sp>
      <p:pic>
        <p:nvPicPr>
          <p:cNvPr id="6145" name="Picture 1" descr="E:\UD\ФОТО\Военные\images (9).jpg"/>
          <p:cNvPicPr>
            <a:picLocks noChangeAspect="1" noChangeArrowheads="1"/>
          </p:cNvPicPr>
          <p:nvPr/>
        </p:nvPicPr>
        <p:blipFill>
          <a:blip r:embed="rId2"/>
          <a:srcRect/>
          <a:stretch>
            <a:fillRect/>
          </a:stretch>
        </p:blipFill>
        <p:spPr bwMode="auto">
          <a:xfrm>
            <a:off x="179512" y="3429000"/>
            <a:ext cx="3929090" cy="3071834"/>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643</TotalTime>
  <Words>1070</Words>
  <Application>Microsoft Office PowerPoint</Application>
  <PresentationFormat>Экран (4:3)</PresentationFormat>
  <Paragraphs>163</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Волна</vt:lpstr>
      <vt:lpstr> Классный час на тему: «Выбираем профессию» </vt:lpstr>
      <vt:lpstr>Цель:</vt:lpstr>
      <vt:lpstr>Презентация PowerPoint</vt:lpstr>
      <vt:lpstr>Трудовая деятельность =  профессиональная деятельность</vt:lpstr>
      <vt:lpstr>  Ваша задача заключается в том,  чтобы найти профессию которая: </vt:lpstr>
      <vt:lpstr>Ошибки в выборе профессий</vt:lpstr>
      <vt:lpstr>    Профессии в погонах         </vt:lpstr>
      <vt:lpstr>Презентация PowerPoint</vt:lpstr>
      <vt:lpstr>                                        Профессии в погонах         </vt:lpstr>
      <vt:lpstr>Командные воинские должности</vt:lpstr>
      <vt:lpstr>Командные воинские должности</vt:lpstr>
      <vt:lpstr>Операторские воинские должности </vt:lpstr>
      <vt:lpstr> Операторские воинские должности </vt:lpstr>
      <vt:lpstr>Водительские воинские должности </vt:lpstr>
      <vt:lpstr>Водительские воинские должности </vt:lpstr>
      <vt:lpstr> Воинские должности специального назначения </vt:lpstr>
      <vt:lpstr>  Воинские должности специального назначения  </vt:lpstr>
      <vt:lpstr>Технологические воинские должности </vt:lpstr>
      <vt:lpstr> Технологические воинские должности </vt:lpstr>
      <vt:lpstr>   КАКИЕ ПРОФЕССИИ  БУДУТ ВОСТРЕБОВАНЫ В БЛИЖАЙШИЕ ГОДЫ?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ПРОФЕССИОНАЛЬНАЯ ОРИЕНТАЦИЯ</dc:title>
  <dc:creator>Карташева Ирина Станиславовна</dc:creator>
  <cp:lastModifiedBy>123</cp:lastModifiedBy>
  <cp:revision>166</cp:revision>
  <dcterms:created xsi:type="dcterms:W3CDTF">2014-05-14T07:44:28Z</dcterms:created>
  <dcterms:modified xsi:type="dcterms:W3CDTF">2014-10-07T03:25:43Z</dcterms:modified>
</cp:coreProperties>
</file>