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74" r:id="rId3"/>
    <p:sldId id="256" r:id="rId4"/>
    <p:sldId id="272" r:id="rId5"/>
    <p:sldId id="276" r:id="rId6"/>
    <p:sldId id="258" r:id="rId7"/>
    <p:sldId id="261" r:id="rId8"/>
    <p:sldId id="260" r:id="rId9"/>
    <p:sldId id="259" r:id="rId10"/>
    <p:sldId id="271" r:id="rId11"/>
    <p:sldId id="263" r:id="rId12"/>
    <p:sldId id="265" r:id="rId13"/>
    <p:sldId id="264" r:id="rId14"/>
    <p:sldId id="266" r:id="rId15"/>
    <p:sldId id="268" r:id="rId16"/>
    <p:sldId id="270" r:id="rId17"/>
    <p:sldId id="269" r:id="rId18"/>
    <p:sldId id="278" r:id="rId19"/>
    <p:sldId id="277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8325" autoAdjust="0"/>
    <p:restoredTop sz="94646" autoAdjust="0"/>
  </p:normalViewPr>
  <p:slideViewPr>
    <p:cSldViewPr>
      <p:cViewPr>
        <p:scale>
          <a:sx n="66" d="100"/>
          <a:sy n="66" d="100"/>
        </p:scale>
        <p:origin x="-918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619977-D2BD-4E29-BBC8-C8D5F2FEAFB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773489F-CE96-455E-B473-ABC4BC2E606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16F4E-AA91-47C6-BF7F-1BAFE768B928}" type="slidenum">
              <a:rPr lang="ru-RU"/>
              <a:pPr/>
              <a:t>1</a:t>
            </a:fld>
            <a:endParaRPr lang="ru-RU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AE2B66-D7D3-4CDF-A2A3-15937CFDD138}" type="slidenum">
              <a:rPr lang="ru-RU"/>
              <a:pPr/>
              <a:t>10</a:t>
            </a:fld>
            <a:endParaRPr lang="ru-RU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2A883-1C67-4A75-AAAA-7B2F991F7F84}" type="slidenum">
              <a:rPr lang="ru-RU"/>
              <a:pPr/>
              <a:t>11</a:t>
            </a:fld>
            <a:endParaRPr lang="ru-RU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A9FCC9-1765-46D8-A6EC-DFBDEFC47C48}" type="slidenum">
              <a:rPr lang="ru-RU"/>
              <a:pPr/>
              <a:t>12</a:t>
            </a:fld>
            <a:endParaRPr lang="ru-RU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97421-AB32-474A-8221-468431F03367}" type="slidenum">
              <a:rPr lang="ru-RU"/>
              <a:pPr/>
              <a:t>13</a:t>
            </a:fld>
            <a:endParaRPr lang="ru-RU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AF250-01E9-4D30-9631-732F43E0D1F7}" type="slidenum">
              <a:rPr lang="ru-RU"/>
              <a:pPr/>
              <a:t>14</a:t>
            </a:fld>
            <a:endParaRPr lang="ru-RU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533688-A880-42C4-B0FB-32B167BD9E55}" type="slidenum">
              <a:rPr lang="ru-RU"/>
              <a:pPr/>
              <a:t>15</a:t>
            </a:fld>
            <a:endParaRPr lang="ru-RU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FE2C7-760E-4E24-8FA6-37558A6E9E41}" type="slidenum">
              <a:rPr lang="ru-RU"/>
              <a:pPr/>
              <a:t>16</a:t>
            </a:fld>
            <a:endParaRPr lang="ru-RU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83A7F-9F91-4F6E-911A-3B879D890F39}" type="slidenum">
              <a:rPr lang="ru-RU"/>
              <a:pPr/>
              <a:t>17</a:t>
            </a:fld>
            <a:endParaRPr lang="ru-RU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90EC31-C78C-4A06-986D-9A4849DF964D}" type="slidenum">
              <a:rPr lang="ru-RU"/>
              <a:pPr/>
              <a:t>18</a:t>
            </a:fld>
            <a:endParaRPr lang="ru-RU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065C5C-369E-4EC7-82C0-78D835681049}" type="slidenum">
              <a:rPr lang="ru-RU"/>
              <a:pPr/>
              <a:t>19</a:t>
            </a:fld>
            <a:endParaRPr lang="ru-RU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1E3374-7C26-4359-9C49-C89F82B78FCF}" type="slidenum">
              <a:rPr lang="ru-RU"/>
              <a:pPr/>
              <a:t>2</a:t>
            </a:fld>
            <a:endParaRPr lang="ru-RU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3B8D92-D79C-4EBE-99F9-DA5F37F89344}" type="slidenum">
              <a:rPr lang="ru-RU"/>
              <a:pPr/>
              <a:t>3</a:t>
            </a:fld>
            <a:endParaRPr lang="ru-RU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BE104-DB01-468B-AEB9-82FC10F58153}" type="slidenum">
              <a:rPr lang="ru-RU"/>
              <a:pPr/>
              <a:t>4</a:t>
            </a:fld>
            <a:endParaRPr lang="ru-RU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D061A-2683-499F-A1F6-722FA5FB2B10}" type="slidenum">
              <a:rPr lang="ru-RU"/>
              <a:pPr/>
              <a:t>5</a:t>
            </a:fld>
            <a:endParaRPr lang="ru-RU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ECC8B-ACC2-40FA-8584-A9FDD9207110}" type="slidenum">
              <a:rPr lang="ru-RU"/>
              <a:pPr/>
              <a:t>6</a:t>
            </a:fld>
            <a:endParaRPr lang="ru-RU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B27AFA-421E-4759-8574-58F7FD5682F5}" type="slidenum">
              <a:rPr lang="ru-RU"/>
              <a:pPr/>
              <a:t>7</a:t>
            </a:fld>
            <a:endParaRPr lang="ru-RU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CE1D9-5AE2-40F4-B494-793242C8FCE4}" type="slidenum">
              <a:rPr lang="ru-RU"/>
              <a:pPr/>
              <a:t>8</a:t>
            </a:fld>
            <a:endParaRPr lang="ru-RU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41AB3A-1CC5-49E3-83ED-A87F28F44FE0}" type="slidenum">
              <a:rPr lang="ru-RU"/>
              <a:pPr/>
              <a:t>9</a:t>
            </a:fld>
            <a:endParaRPr lang="ru-RU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E2333-F59B-4DC0-B303-7333D4AAC3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72B33-21E8-4772-BAA9-C74D3B1384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CF1B1-72B7-4522-80AF-9058F0958E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9188682-3690-4AB8-A925-95A273D303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6EFB1-38D0-4923-BBA1-CC16B45B4E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53F41-3D98-4BB6-83AD-FA9FB5503C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E6159-2803-4FB2-87BE-CFA4369DCB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FEE85-E056-4367-A110-34821FCEDC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4A9BB-2F62-4E7D-85BD-E911913583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69DC9-35B7-4F23-B99F-E0B599D501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0B4F8-1BD3-4CF4-B7EB-A84416B550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DB024-CC33-42DE-A41A-F24EA78EE7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7DA3EF-1DC5-43F5-9773-E1DF3F6A189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2400" dirty="0" smtClean="0"/>
          </a:p>
          <a:p>
            <a:pPr>
              <a:lnSpc>
                <a:spcPct val="80000"/>
              </a:lnSpc>
              <a:buFontTx/>
              <a:buNone/>
            </a:pPr>
            <a:endParaRPr lang="ru-RU" sz="2400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dirty="0" smtClean="0"/>
              <a:t>Когут Михаил Васильевич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 smtClean="0"/>
              <a:t> </a:t>
            </a:r>
            <a:r>
              <a:rPr lang="ru-RU" sz="2400" dirty="0"/>
              <a:t>к.п.н., </a:t>
            </a:r>
            <a:r>
              <a:rPr lang="ru-RU" sz="2400" dirty="0" smtClean="0"/>
              <a:t>доцент, учитель </a:t>
            </a:r>
            <a:r>
              <a:rPr lang="ru-RU" sz="2400" dirty="0"/>
              <a:t>физики, </a:t>
            </a:r>
            <a:r>
              <a:rPr lang="ru-RU" sz="2400" dirty="0" smtClean="0"/>
              <a:t>ГБОУ </a:t>
            </a:r>
            <a:r>
              <a:rPr lang="ru-RU" sz="2400" dirty="0"/>
              <a:t>СОШ </a:t>
            </a:r>
            <a:r>
              <a:rPr lang="ru-RU" sz="2400" dirty="0" smtClean="0"/>
              <a:t>№1034  </a:t>
            </a:r>
            <a:endParaRPr lang="ru-RU" sz="2400" b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/>
              <a:t>Геометрическая </a:t>
            </a:r>
            <a:r>
              <a:rPr lang="ru-RU" sz="2400" b="1" dirty="0"/>
              <a:t>оптика. </a:t>
            </a:r>
            <a:endParaRPr lang="ru-RU" sz="2400" b="1" dirty="0" smtClean="0"/>
          </a:p>
          <a:p>
            <a:pPr algn="ctr">
              <a:lnSpc>
                <a:spcPct val="80000"/>
              </a:lnSpc>
              <a:buFontTx/>
              <a:buNone/>
            </a:pPr>
            <a:endParaRPr lang="ru-RU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/>
              <a:t>          </a:t>
            </a:r>
            <a:endParaRPr lang="ru-RU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 smtClean="0"/>
              <a:t>   </a:t>
            </a:r>
            <a:endParaRPr lang="ru-RU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                   </a:t>
            </a:r>
            <a:endParaRPr lang="ru-RU" sz="2400" b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/>
              <a:t>г. Москва – </a:t>
            </a:r>
            <a:r>
              <a:rPr lang="ru-RU" sz="2400" b="1" dirty="0" smtClean="0"/>
              <a:t>2013 </a:t>
            </a:r>
            <a:r>
              <a:rPr lang="ru-RU" sz="2400" b="1" dirty="0"/>
              <a:t>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1403350" y="1916113"/>
            <a:ext cx="6378575" cy="3206750"/>
          </a:xfrm>
          <a:noFill/>
          <a:ln/>
        </p:spPr>
      </p:pic>
      <p:sp>
        <p:nvSpPr>
          <p:cNvPr id="34819" name="WordArt 3"/>
          <p:cNvSpPr>
            <a:spLocks noChangeArrowheads="1" noChangeShapeType="1" noTextEdit="1"/>
          </p:cNvSpPr>
          <p:nvPr/>
        </p:nvSpPr>
        <p:spPr bwMode="auto">
          <a:xfrm>
            <a:off x="1258888" y="908050"/>
            <a:ext cx="66960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Построение изображения в собирающей линзе.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V="1">
            <a:off x="2339975" y="2708275"/>
            <a:ext cx="2232025" cy="194468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V="1">
            <a:off x="2051050" y="3141663"/>
            <a:ext cx="2520950" cy="10080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4572000" y="2708275"/>
            <a:ext cx="295275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4572000" y="3141663"/>
            <a:ext cx="295275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2339975" y="4797425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ru-RU" sz="1800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1547813" y="386080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2</a:t>
            </a:r>
            <a:endParaRPr lang="ru-RU" sz="180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476375" y="5445125"/>
            <a:ext cx="6253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/>
              <a:t>Все лучи, которые проходят через фокус, преломляются</a:t>
            </a:r>
          </a:p>
          <a:p>
            <a:r>
              <a:rPr lang="ru-RU" sz="1800"/>
              <a:t>в линзе и выходят параллельно оптической оси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3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/>
      <p:bldP spid="34820" grpId="0" animBg="1"/>
      <p:bldP spid="34821" grpId="0" animBg="1"/>
      <p:bldP spid="34822" grpId="0" animBg="1"/>
      <p:bldP spid="34823" grpId="0" animBg="1"/>
      <p:bldP spid="34824" grpId="0"/>
      <p:bldP spid="34825" grpId="0"/>
      <p:bldP spid="348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1916113"/>
            <a:ext cx="6378575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5508625" y="2060575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V="1">
            <a:off x="2339975" y="2420938"/>
            <a:ext cx="2232025" cy="26638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4572000" y="2420938"/>
            <a:ext cx="1728788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3276600" y="1989138"/>
            <a:ext cx="2590800" cy="3095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1979613" y="1989138"/>
            <a:ext cx="2590800" cy="3095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572000" y="1989138"/>
            <a:ext cx="1728788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7" name="WordArt 9"/>
          <p:cNvSpPr>
            <a:spLocks noChangeArrowheads="1" noChangeShapeType="1" noTextEdit="1"/>
          </p:cNvSpPr>
          <p:nvPr/>
        </p:nvSpPr>
        <p:spPr bwMode="auto">
          <a:xfrm>
            <a:off x="1258888" y="908050"/>
            <a:ext cx="66960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Построение изображения в собирающей линзе.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148263" y="18446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F’</a:t>
            </a:r>
            <a:endParaRPr lang="ru-RU" sz="1800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00113" y="5516563"/>
            <a:ext cx="800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/>
              <a:t>Все лучи, параллельные побочной оптической оси, проходя через линзу,</a:t>
            </a:r>
          </a:p>
          <a:p>
            <a:r>
              <a:rPr lang="ru-RU" sz="1800"/>
              <a:t>пересекаются в фокальной плоскости (побочном фокусе)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8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 animBg="1"/>
      <p:bldP spid="17414" grpId="0" animBg="1"/>
      <p:bldP spid="17415" grpId="0" animBg="1"/>
      <p:bldP spid="17416" grpId="0" animBg="1"/>
      <p:bldP spid="17417" grpId="0" animBg="1"/>
      <p:bldP spid="17418" grpId="0"/>
      <p:bldP spid="174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1258888" y="908050"/>
            <a:ext cx="66960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Построение изображения в собирающей линзе.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1403350" y="1985963"/>
            <a:ext cx="6378575" cy="3206750"/>
          </a:xfrm>
          <a:noFill/>
          <a:ln/>
        </p:spPr>
      </p:pic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5508625" y="2060575"/>
            <a:ext cx="0" cy="2808288"/>
          </a:xfrm>
          <a:prstGeom prst="line">
            <a:avLst/>
          </a:prstGeom>
          <a:noFill/>
          <a:ln w="9525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V="1">
            <a:off x="3059113" y="2708275"/>
            <a:ext cx="1512887" cy="86518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3027363" y="2441575"/>
            <a:ext cx="3389312" cy="210343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4591050" y="2686050"/>
            <a:ext cx="2933700" cy="103028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667000" y="3067050"/>
            <a:ext cx="333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  <a:endParaRPr lang="ru-RU" sz="1800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7016750" y="3035300"/>
            <a:ext cx="52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A’</a:t>
            </a:r>
            <a:endParaRPr lang="ru-RU" sz="1800"/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2987675" y="350043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7089775" y="351631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971550" y="5445125"/>
            <a:ext cx="7770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/>
              <a:t>Для построения точки на главной оптической оси необходимо выбрать</a:t>
            </a:r>
          </a:p>
          <a:p>
            <a:r>
              <a:rPr lang="ru-RU" sz="1800"/>
              <a:t>побочную оптическую ось.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60" grpId="0" animBg="1"/>
      <p:bldP spid="19461" grpId="0" animBg="1"/>
      <p:bldP spid="19462" grpId="0" animBg="1"/>
      <p:bldP spid="19463" grpId="0" animBg="1"/>
      <p:bldP spid="19464" grpId="0"/>
      <p:bldP spid="19465" grpId="0"/>
      <p:bldP spid="19466" grpId="0" animBg="1"/>
      <p:bldP spid="19467" grpId="0" animBg="1"/>
      <p:bldP spid="194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1916113"/>
            <a:ext cx="6378575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1258888" y="908050"/>
            <a:ext cx="66960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Построение изображения в собирающей линзе.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3203575" y="30686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3203575" y="3068638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203575" y="3068638"/>
            <a:ext cx="5184775" cy="17287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3203575" y="3068638"/>
            <a:ext cx="13684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572000" y="3068638"/>
            <a:ext cx="3455988" cy="16557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7667625" y="35004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895600" y="25844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B</a:t>
            </a:r>
            <a:endParaRPr lang="ru-RU" sz="1800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916238" y="386080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  <a:endParaRPr lang="ru-RU" sz="1800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7380288" y="29972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A’</a:t>
            </a:r>
            <a:endParaRPr lang="ru-RU" sz="1800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7308850" y="4797425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B’</a:t>
            </a:r>
            <a:endParaRPr lang="ru-RU" sz="1800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879475" y="5465763"/>
            <a:ext cx="665003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/>
              <a:t>Если предмет находится между первым и вторым фокусом,</a:t>
            </a:r>
          </a:p>
          <a:p>
            <a:r>
              <a:rPr lang="ru-RU" sz="1800"/>
              <a:t>то изображение в собирающей линзе получим увеличенное,</a:t>
            </a:r>
          </a:p>
          <a:p>
            <a:r>
              <a:rPr lang="ru-RU" sz="1800"/>
              <a:t>перевёрнутое и действительное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3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3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3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40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7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 animBg="1"/>
      <p:bldP spid="18438" grpId="0" animBg="1"/>
      <p:bldP spid="18439" grpId="0" animBg="1"/>
      <p:bldP spid="18440" grpId="0" animBg="1"/>
      <p:bldP spid="18441" grpId="0" animBg="1"/>
      <p:bldP spid="18442" grpId="0"/>
      <p:bldP spid="18443" grpId="0"/>
      <p:bldP spid="18444" grpId="0"/>
      <p:bldP spid="18445" grpId="0"/>
      <p:bldP spid="184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1403350" y="1341438"/>
            <a:ext cx="6378575" cy="4106862"/>
          </a:xfrm>
          <a:noFill/>
          <a:ln/>
        </p:spPr>
      </p:pic>
      <p:sp>
        <p:nvSpPr>
          <p:cNvPr id="20483" name="WordArt 3"/>
          <p:cNvSpPr>
            <a:spLocks noChangeArrowheads="1" noChangeShapeType="1" noTextEdit="1"/>
          </p:cNvSpPr>
          <p:nvPr/>
        </p:nvSpPr>
        <p:spPr bwMode="auto">
          <a:xfrm>
            <a:off x="1258888" y="333375"/>
            <a:ext cx="66960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Построение изображения в рассеивающей линзе.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484438" y="2349500"/>
            <a:ext cx="4249737" cy="20875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203575" y="2133600"/>
            <a:ext cx="2951163" cy="26638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555875" y="199072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1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059113" y="1414463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2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79388" y="5661025"/>
            <a:ext cx="8964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/>
              <a:t>Все лучи, которые проходят через оптический центр линзы – не преломляются.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4" grpId="0" animBg="1"/>
      <p:bldP spid="20485" grpId="0" animBg="1"/>
      <p:bldP spid="20486" grpId="0"/>
      <p:bldP spid="20487" grpId="0"/>
      <p:bldP spid="2048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1403350" y="1411288"/>
            <a:ext cx="6378575" cy="4106862"/>
          </a:xfrm>
          <a:noFill/>
          <a:ln/>
        </p:spPr>
      </p:pic>
      <p:sp>
        <p:nvSpPr>
          <p:cNvPr id="27651" name="WordArt 3"/>
          <p:cNvSpPr>
            <a:spLocks noChangeArrowheads="1" noChangeShapeType="1" noTextEdit="1"/>
          </p:cNvSpPr>
          <p:nvPr/>
        </p:nvSpPr>
        <p:spPr bwMode="auto">
          <a:xfrm>
            <a:off x="1258888" y="404813"/>
            <a:ext cx="66960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Построение изображения в рассеивающей линзе.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V="1">
            <a:off x="2627313" y="2205038"/>
            <a:ext cx="194468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V="1">
            <a:off x="2555875" y="2638425"/>
            <a:ext cx="20161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V="1">
            <a:off x="4572000" y="1485900"/>
            <a:ext cx="504825" cy="71913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V="1">
            <a:off x="4572000" y="1557338"/>
            <a:ext cx="1295400" cy="10810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979613" y="24209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ru-RU" sz="1800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979613" y="170180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2</a:t>
            </a:r>
            <a:endParaRPr lang="ru-RU" sz="1800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V="1">
            <a:off x="3635375" y="2205038"/>
            <a:ext cx="936625" cy="1296987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V="1">
            <a:off x="3708400" y="2638425"/>
            <a:ext cx="863600" cy="792163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61" name="SMARTPenAnnotation1"/>
          <p:cNvSpPr>
            <a:spLocks/>
          </p:cNvSpPr>
          <p:nvPr/>
        </p:nvSpPr>
        <p:spPr bwMode="auto">
          <a:xfrm>
            <a:off x="7054850" y="1792288"/>
            <a:ext cx="9525" cy="95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5"/>
              </a:cxn>
            </a:cxnLst>
            <a:rect l="0" t="0" r="r" b="b"/>
            <a:pathLst>
              <a:path w="6" h="6">
                <a:moveTo>
                  <a:pt x="0" y="0"/>
                </a:moveTo>
                <a:lnTo>
                  <a:pt x="5" y="5"/>
                </a:lnTo>
              </a:path>
            </a:pathLst>
          </a:custGeom>
          <a:noFill/>
          <a:ln w="381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879475" y="5595938"/>
            <a:ext cx="800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/>
              <a:t>Все лучи, которые проходят параллельно главной оптической оси, </a:t>
            </a:r>
          </a:p>
          <a:p>
            <a:r>
              <a:rPr lang="ru-RU" sz="1800"/>
              <a:t>преломляются, а их мнимое продолжение пересекается в фокусе линзы.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27652" grpId="0" animBg="1"/>
      <p:bldP spid="27653" grpId="0" animBg="1"/>
      <p:bldP spid="27654" grpId="0" animBg="1"/>
      <p:bldP spid="27655" grpId="0" animBg="1"/>
      <p:bldP spid="27656" grpId="0"/>
      <p:bldP spid="27657" grpId="0"/>
      <p:bldP spid="27658" grpId="0" animBg="1"/>
      <p:bldP spid="27659" grpId="0" animBg="1"/>
      <p:bldP spid="276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1403350" y="1411288"/>
            <a:ext cx="6378575" cy="4106862"/>
          </a:xfrm>
          <a:noFill/>
          <a:ln/>
        </p:spPr>
      </p:pic>
      <p:sp>
        <p:nvSpPr>
          <p:cNvPr id="29699" name="WordArt 3"/>
          <p:cNvSpPr>
            <a:spLocks noChangeArrowheads="1" noChangeShapeType="1" noTextEdit="1"/>
          </p:cNvSpPr>
          <p:nvPr/>
        </p:nvSpPr>
        <p:spPr bwMode="auto">
          <a:xfrm>
            <a:off x="1258888" y="333375"/>
            <a:ext cx="66960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Построение изображения в рассеивающей линзе.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3670300" y="1630363"/>
            <a:ext cx="0" cy="3529012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V="1">
            <a:off x="3914775" y="2925763"/>
            <a:ext cx="657225" cy="5286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V="1">
            <a:off x="3663950" y="2925763"/>
            <a:ext cx="908050" cy="135890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 flipV="1">
            <a:off x="4584700" y="1546225"/>
            <a:ext cx="908050" cy="13589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4133850" y="3370263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675063" y="3059113"/>
            <a:ext cx="250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  <a:endParaRPr lang="ru-RU" sz="1800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4271963" y="3144838"/>
            <a:ext cx="427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A’</a:t>
            </a:r>
            <a:endParaRPr lang="ru-RU" sz="1800"/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3851275" y="3382963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V="1">
            <a:off x="3348038" y="2060575"/>
            <a:ext cx="2808287" cy="252095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1331913" y="5734050"/>
            <a:ext cx="6440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/>
              <a:t>Для построения точки необходимо выбрать побочную ось.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  <p:bldP spid="29700" grpId="0" animBg="1"/>
      <p:bldP spid="29701" grpId="0" animBg="1"/>
      <p:bldP spid="29702" grpId="0" animBg="1"/>
      <p:bldP spid="29703" grpId="0" animBg="1"/>
      <p:bldP spid="29704" grpId="0" animBg="1"/>
      <p:bldP spid="29707" grpId="0" animBg="1"/>
      <p:bldP spid="29708" grpId="0" animBg="1"/>
      <p:bldP spid="297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1484313"/>
            <a:ext cx="6378575" cy="410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5" name="WordArt 3"/>
          <p:cNvSpPr>
            <a:spLocks noChangeArrowheads="1" noChangeShapeType="1" noTextEdit="1"/>
          </p:cNvSpPr>
          <p:nvPr/>
        </p:nvSpPr>
        <p:spPr bwMode="auto">
          <a:xfrm>
            <a:off x="1258888" y="476250"/>
            <a:ext cx="66960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Построение изображения в рассеивающей линзе.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V="1">
            <a:off x="3059113" y="2492375"/>
            <a:ext cx="0" cy="1009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3059113" y="2492375"/>
            <a:ext cx="3384550" cy="22320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3059113" y="2492375"/>
            <a:ext cx="151288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 flipH="1">
            <a:off x="3708400" y="2492375"/>
            <a:ext cx="863600" cy="100965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4572000" y="2060575"/>
            <a:ext cx="431800" cy="431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V="1">
            <a:off x="4006850" y="3149600"/>
            <a:ext cx="0" cy="34925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52413" y="5805488"/>
            <a:ext cx="8640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/>
              <a:t>Построенное изображение в рассеивающей линзе всегда получается мнимым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/>
      <p:bldP spid="28676" grpId="0" animBg="1"/>
      <p:bldP spid="28677" grpId="0" animBg="1"/>
      <p:bldP spid="28678" grpId="0" animBg="1"/>
      <p:bldP spid="28679" grpId="0" animBg="1"/>
      <p:bldP spid="28680" grpId="0" animBg="1"/>
      <p:bldP spid="28681" grpId="0" animBg="1"/>
      <p:bldP spid="286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Заключение.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800"/>
              <a:t>        Изучение физики в средней школе, на современном этапе, требует от современного учителя новых подходов к объяснению изучаемого материала, которое должно соответствовать внедрению информационных технологий. В настоящей работе представлена методика построения изображений в линзах, в виде презентации, программы  «</a:t>
            </a:r>
            <a:r>
              <a:rPr lang="en-US" sz="2800"/>
              <a:t>Power Point</a:t>
            </a:r>
            <a:r>
              <a:rPr lang="ru-RU" sz="2800"/>
              <a:t>».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sz="4000"/>
              <a:t>Литература</a:t>
            </a:r>
            <a:br>
              <a:rPr lang="ru-RU" sz="4000"/>
            </a:br>
            <a:endParaRPr lang="ru-RU" sz="400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172450" cy="4525963"/>
          </a:xfrm>
          <a:noFill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1.Анцифиров Л.И. Физика: Электродинамика и квантовая физика. 11кл.Учеб. Для общеоразоват. Учреждений. -2-е изд. –М. :Мнемозина, 2002. – 383с.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2.Когут М.В. Еще раз о геометрической оптике. Материалы</a:t>
            </a:r>
            <a:r>
              <a:rPr lang="en-US" sz="2400"/>
              <a:t> V</a:t>
            </a:r>
            <a:r>
              <a:rPr lang="ru-RU" sz="2400"/>
              <a:t>международной научной конференции «Физическое образование: проблемы, поиски и перспективы развития». М. 2006г.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3.Перышкин А.В. Физика. 8кл. :Учеб. для общеобразоват. Учеб. заведений. – 3-е изд. , стереотип. – М.: Дрофа,2001. – 192с.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4.Полянский С.Е. Поурочные разработки по физике: 8класс. Изд. 2-е испр. и доп. –М. :ВАКО, 2004. -336с.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Содержание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1. Введение.</a:t>
            </a:r>
          </a:p>
          <a:p>
            <a:pPr>
              <a:buFontTx/>
              <a:buNone/>
            </a:pPr>
            <a:r>
              <a:rPr lang="ru-RU"/>
              <a:t>2. Развитие взглядов на природу света.</a:t>
            </a:r>
          </a:p>
          <a:p>
            <a:pPr>
              <a:buFontTx/>
              <a:buNone/>
            </a:pPr>
            <a:r>
              <a:rPr lang="ru-RU"/>
              <a:t>3. Особенности построения    изображения в линзах.</a:t>
            </a:r>
          </a:p>
          <a:p>
            <a:pPr>
              <a:buFontTx/>
              <a:buNone/>
            </a:pPr>
            <a:r>
              <a:rPr lang="ru-RU"/>
              <a:t>4. Презентация слайдов.</a:t>
            </a:r>
          </a:p>
          <a:p>
            <a:pPr>
              <a:buFontTx/>
              <a:buNone/>
            </a:pPr>
            <a:r>
              <a:rPr lang="ru-RU"/>
              <a:t>5. Заключение.</a:t>
            </a:r>
          </a:p>
          <a:p>
            <a:pPr>
              <a:buFontTx/>
              <a:buNone/>
            </a:pPr>
            <a:r>
              <a:rPr lang="ru-RU"/>
              <a:t>6. Литература.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33375"/>
            <a:ext cx="8569325" cy="604837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/>
              <a:t>Геометрическая оптика.</a:t>
            </a:r>
          </a:p>
          <a:p>
            <a:pPr>
              <a:lnSpc>
                <a:spcPct val="90000"/>
              </a:lnSpc>
            </a:pPr>
            <a:endParaRPr lang="ru-RU" sz="2000"/>
          </a:p>
          <a:p>
            <a:pPr>
              <a:lnSpc>
                <a:spcPct val="90000"/>
              </a:lnSpc>
            </a:pPr>
            <a:r>
              <a:rPr lang="ru-RU" sz="2000" b="1" u="sng"/>
              <a:t>Введение.</a:t>
            </a:r>
            <a:endParaRPr lang="ru-RU" sz="2000" b="1"/>
          </a:p>
          <a:p>
            <a:pPr>
              <a:lnSpc>
                <a:spcPct val="90000"/>
              </a:lnSpc>
            </a:pPr>
            <a:endParaRPr lang="ru-RU" sz="2400" b="1"/>
          </a:p>
          <a:p>
            <a:pPr>
              <a:lnSpc>
                <a:spcPct val="90000"/>
              </a:lnSpc>
            </a:pPr>
            <a:r>
              <a:rPr lang="ru-RU" sz="2000" b="1"/>
              <a:t>         Геометрическая оптика</a:t>
            </a:r>
            <a:r>
              <a:rPr lang="ru-RU" sz="2000"/>
              <a:t> — раздел оптики , изучающий законы распространения света в прозрачных средах и принципы построения изображений при прохождении света в оптических системах.</a:t>
            </a:r>
          </a:p>
          <a:p>
            <a:pPr>
              <a:lnSpc>
                <a:spcPct val="90000"/>
              </a:lnSpc>
            </a:pPr>
            <a:r>
              <a:rPr lang="ru-RU" sz="2000"/>
              <a:t>Краеугольным приближением геометрической оптики является понятие светового луча. В этом определении подразумевается, что направление потока лучистой энергии (ход светового луча) не зависит от поперечных размеров пучка света. В силу того, что свет представляет собой волновое явление, имеет место дифракция, и в результате узкий пучок света распространяется не в каком-то одном направлении, а имеет конечное угловое распределение. Однако в тех случаях, когда характерные поперечные размеры пучков света достаточно велики по сравнению с длиной волны, можно пренебречь расхождением пучка света и считать, что он распространяется в одном единственном направлении: вдоль светового луча.</a:t>
            </a:r>
            <a:endParaRPr lang="ru-RU" sz="2000" b="1" i="1"/>
          </a:p>
          <a:p>
            <a:pPr>
              <a:lnSpc>
                <a:spcPct val="80000"/>
              </a:lnSpc>
            </a:pP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Развитие взглядов на </a:t>
            </a:r>
            <a:br>
              <a:rPr lang="ru-RU" sz="4000"/>
            </a:br>
            <a:r>
              <a:rPr lang="ru-RU" sz="4000"/>
              <a:t>природу света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Оптика – учение о природе света, световых явлениях и взаимодействии света с веществом. И почти вся ее история – это история поиска ответа: что такое свет?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Одна из первых теорий света – теория зрительных лучей – была выдвинута греческим философом Платоном около 400 г. до н. э.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Взгляды Платона поддерживали многие ученые древности и, в частности, Евклид (3 в до н. э.), исходя из теории зрительных лучей, основал учение о прямолинейности распространения света, установил закон отражения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-387350"/>
            <a:ext cx="8229600" cy="1360488"/>
          </a:xfrm>
        </p:spPr>
        <p:txBody>
          <a:bodyPr/>
          <a:lstStyle/>
          <a:p>
            <a:r>
              <a:rPr lang="ru-RU" sz="2000"/>
              <a:t/>
            </a:r>
            <a:br>
              <a:rPr lang="ru-RU" sz="2000"/>
            </a:br>
            <a:r>
              <a:rPr lang="ru-RU" sz="2000"/>
              <a:t>Особенности построения изображения в линзах.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748713" cy="5246688"/>
          </a:xfrm>
        </p:spPr>
        <p:txBody>
          <a:bodyPr/>
          <a:lstStyle/>
          <a:p>
            <a:endParaRPr lang="ru-RU"/>
          </a:p>
          <a:p>
            <a:endParaRPr lang="ru-RU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827088" y="1420813"/>
            <a:ext cx="7777162" cy="484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000">
                <a:cs typeface="Times New Roman" pitchFamily="18" charset="0"/>
              </a:rPr>
              <a:t>Геометрическая оптика позволяет  изучить условия формирования оптических  изображений объектов как совокупности отдельных его точек.  </a:t>
            </a:r>
            <a:endParaRPr lang="ru-RU" sz="2000"/>
          </a:p>
          <a:p>
            <a:pPr eaLnBrk="0" hangingPunct="0"/>
            <a:r>
              <a:rPr lang="ru-RU" sz="2000">
                <a:cs typeface="Times New Roman" pitchFamily="18" charset="0"/>
              </a:rPr>
              <a:t>     Современное совершенствование учебного процесса  в средней общеобразовательной школе  позволяет усомниться в утверждении, что физика - наука экспериментальная. Это подтверждается тем, что физический эксперимент, а особенно проведение</a:t>
            </a:r>
            <a:r>
              <a:rPr lang="ru-RU" sz="2000"/>
              <a:t> </a:t>
            </a:r>
            <a:r>
              <a:rPr lang="ru-RU" sz="2000">
                <a:cs typeface="Times New Roman" pitchFamily="18" charset="0"/>
              </a:rPr>
              <a:t> демонстраций физических явлений в  школьных кабинетах физики</a:t>
            </a:r>
            <a:r>
              <a:rPr lang="ru-RU" sz="2000"/>
              <a:t> </a:t>
            </a:r>
            <a:r>
              <a:rPr lang="ru-RU" sz="2000">
                <a:cs typeface="Times New Roman" pitchFamily="18" charset="0"/>
              </a:rPr>
              <a:t> становятся довольно редкими.</a:t>
            </a:r>
            <a:endParaRPr lang="ru-RU" sz="2000"/>
          </a:p>
          <a:p>
            <a:pPr eaLnBrk="0" hangingPunct="0"/>
            <a:r>
              <a:rPr lang="ru-RU" sz="2000">
                <a:cs typeface="Times New Roman" pitchFamily="18" charset="0"/>
              </a:rPr>
              <a:t>     В школьных кабинетах физики  отсутствуют приборы, на которых можно показать качественные  демонстрации по геометрической оптике. Так как любое построенное изображение </a:t>
            </a:r>
            <a:endParaRPr lang="en-US" sz="2000">
              <a:cs typeface="Times New Roman" pitchFamily="18" charset="0"/>
            </a:endParaRPr>
          </a:p>
          <a:p>
            <a:pPr eaLnBrk="0" hangingPunct="0"/>
            <a:r>
              <a:rPr lang="ru-RU" sz="2000">
                <a:cs typeface="Times New Roman" pitchFamily="18" charset="0"/>
              </a:rPr>
              <a:t>предмета, с помощью линзы состоит из совокупности точек, то необходимо объяснить  учащимся ход  лучей в линзах и показать демонстрацию.</a:t>
            </a:r>
            <a:endParaRPr lang="ru-RU" sz="2000"/>
          </a:p>
          <a:p>
            <a:pPr eaLnBrk="0" hangingPunct="0"/>
            <a:r>
              <a:rPr lang="ru-RU" sz="1200">
                <a:cs typeface="Times New Roman" pitchFamily="18" charset="0"/>
              </a:rPr>
              <a:t>     </a:t>
            </a:r>
            <a:endParaRPr 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-387350"/>
            <a:ext cx="8229600" cy="1360488"/>
          </a:xfrm>
        </p:spPr>
        <p:txBody>
          <a:bodyPr/>
          <a:lstStyle/>
          <a:p>
            <a:r>
              <a:rPr lang="ru-RU" sz="2000"/>
              <a:t/>
            </a:r>
            <a:br>
              <a:rPr lang="ru-RU" sz="2000"/>
            </a:br>
            <a:r>
              <a:rPr lang="ru-RU" sz="2000"/>
              <a:t>Особенности построения изображения в линзах.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3878263"/>
          </a:xfrm>
        </p:spPr>
        <p:txBody>
          <a:bodyPr/>
          <a:lstStyle/>
          <a:p>
            <a:r>
              <a:rPr lang="en-US"/>
              <a:t>       </a:t>
            </a:r>
            <a:endParaRPr lang="ru-RU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0825" y="420688"/>
            <a:ext cx="8497888" cy="576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200">
              <a:cs typeface="Times New Roman" pitchFamily="18" charset="0"/>
            </a:endParaRPr>
          </a:p>
          <a:p>
            <a:pPr eaLnBrk="0" hangingPunct="0"/>
            <a:endParaRPr lang="ru-RU" sz="1800" b="1">
              <a:cs typeface="Times New Roman" pitchFamily="18" charset="0"/>
            </a:endParaRPr>
          </a:p>
          <a:p>
            <a:pPr eaLnBrk="0" hangingPunct="0"/>
            <a:r>
              <a:rPr lang="ru-RU" sz="1800" b="1">
                <a:cs typeface="Times New Roman" pitchFamily="18" charset="0"/>
              </a:rPr>
              <a:t>Это можно продемонстрировать</a:t>
            </a:r>
            <a:r>
              <a:rPr lang="ru-RU" sz="1800" b="1"/>
              <a:t> </a:t>
            </a:r>
            <a:r>
              <a:rPr lang="ru-RU" sz="1800" b="1">
                <a:cs typeface="Times New Roman" pitchFamily="18" charset="0"/>
              </a:rPr>
              <a:t> с помощью компьютера.</a:t>
            </a:r>
            <a:endParaRPr lang="ru-RU" sz="1800" b="1"/>
          </a:p>
          <a:p>
            <a:pPr eaLnBrk="0" hangingPunct="0"/>
            <a:r>
              <a:rPr lang="ru-RU" sz="1800" b="1">
                <a:cs typeface="Times New Roman" pitchFamily="18" charset="0"/>
              </a:rPr>
              <a:t>    Для построения изображения в линзах необходимо помнить, что:</a:t>
            </a:r>
            <a:endParaRPr lang="ru-RU" sz="1800" b="1"/>
          </a:p>
          <a:p>
            <a:pPr eaLnBrk="0" hangingPunct="0"/>
            <a:r>
              <a:rPr lang="ru-RU" sz="1800" b="1">
                <a:cs typeface="Times New Roman" pitchFamily="18" charset="0"/>
              </a:rPr>
              <a:t>    1.Луч, проходящий через оптический центр линзы, не преломляется и называется оптической </a:t>
            </a:r>
            <a:r>
              <a:rPr lang="ru-RU" sz="1800" b="1"/>
              <a:t> </a:t>
            </a:r>
            <a:r>
              <a:rPr lang="ru-RU" sz="1800" b="1">
                <a:cs typeface="Times New Roman" pitchFamily="18" charset="0"/>
              </a:rPr>
              <a:t>осью.</a:t>
            </a:r>
            <a:r>
              <a:rPr lang="ru-RU" sz="1800" b="1"/>
              <a:t> </a:t>
            </a:r>
            <a:r>
              <a:rPr lang="ru-RU" sz="1800" b="1">
                <a:cs typeface="Times New Roman" pitchFamily="18" charset="0"/>
              </a:rPr>
              <a:t> Луч перпендикулярный оптической оси, называется главной оптической осью, а любой другой луч, проходящий через центр, называют побочной  оптической осью.</a:t>
            </a:r>
          </a:p>
          <a:p>
            <a:pPr eaLnBrk="0" hangingPunct="0"/>
            <a:endParaRPr lang="ru-RU" sz="1800" b="1"/>
          </a:p>
          <a:p>
            <a:pPr eaLnBrk="0" hangingPunct="0"/>
            <a:r>
              <a:rPr lang="ru-RU" sz="1800" b="1">
                <a:cs typeface="Times New Roman" pitchFamily="18" charset="0"/>
              </a:rPr>
              <a:t>    2. Все лучи проходящие через фокус преломляются в линзе и идут параллельно оптической оси.</a:t>
            </a:r>
            <a:endParaRPr lang="ru-RU" sz="1800" b="1"/>
          </a:p>
          <a:p>
            <a:pPr eaLnBrk="0" hangingPunct="0"/>
            <a:endParaRPr lang="ru-RU" sz="1800" b="1">
              <a:cs typeface="Times New Roman" pitchFamily="18" charset="0"/>
            </a:endParaRPr>
          </a:p>
          <a:p>
            <a:pPr eaLnBrk="0" hangingPunct="0"/>
            <a:r>
              <a:rPr lang="ru-RU" sz="1800" b="1">
                <a:cs typeface="Times New Roman" pitchFamily="18" charset="0"/>
              </a:rPr>
              <a:t>    3. Лучи, проходящие параллельно оптической оси преломляются в фокусе, расположенном на оси, параллельной проходящему лучу.</a:t>
            </a:r>
            <a:endParaRPr lang="ru-RU" sz="1800" b="1"/>
          </a:p>
          <a:p>
            <a:pPr eaLnBrk="0" hangingPunct="0"/>
            <a:endParaRPr lang="ru-RU" sz="1800" b="1">
              <a:cs typeface="Times New Roman" pitchFamily="18" charset="0"/>
            </a:endParaRPr>
          </a:p>
          <a:p>
            <a:pPr eaLnBrk="0" hangingPunct="0"/>
            <a:r>
              <a:rPr lang="ru-RU" sz="1800" b="1">
                <a:cs typeface="Times New Roman" pitchFamily="18" charset="0"/>
              </a:rPr>
              <a:t>    4. Плоскость, проведенная перпендикулярно главной оптической оси через главный фокус называется  фокальной плоскостью.</a:t>
            </a:r>
            <a:endParaRPr lang="ru-RU" sz="1800" b="1"/>
          </a:p>
          <a:p>
            <a:pPr eaLnBrk="0" hangingPunct="0"/>
            <a:endParaRPr lang="ru-RU" sz="1800" b="1">
              <a:cs typeface="Times New Roman" pitchFamily="18" charset="0"/>
            </a:endParaRPr>
          </a:p>
          <a:p>
            <a:pPr eaLnBrk="0" hangingPunct="0"/>
            <a:r>
              <a:rPr lang="ru-RU" sz="1800" b="1">
                <a:cs typeface="Times New Roman" pitchFamily="18" charset="0"/>
              </a:rPr>
              <a:t>    5. Точка, образованная  при пересечении фокальной плоскости и произвольной побочной оптической оси называется побочным фокусом.</a:t>
            </a:r>
            <a:endParaRPr lang="ru-RU" sz="1800" b="1"/>
          </a:p>
          <a:p>
            <a:pPr eaLnBrk="0" hangingPunct="0"/>
            <a:endParaRPr lang="ru-RU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1989138"/>
            <a:ext cx="6378575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1258888" y="908050"/>
            <a:ext cx="66960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Построение изображения в собирающей линзе.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2843213" y="2708275"/>
            <a:ext cx="4249737" cy="20875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3348038" y="2420938"/>
            <a:ext cx="2951162" cy="26638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555875" y="256540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1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059113" y="19891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2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00113" y="5589588"/>
            <a:ext cx="82438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  Все лучи проходящие через оптический центр линзы не преломляются и являются побочными оптическими осями.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68" grpId="0" animBg="1"/>
      <p:bldP spid="11269" grpId="0" animBg="1"/>
      <p:bldP spid="11270" grpId="0"/>
      <p:bldP spid="11271" grpId="0"/>
      <p:bldP spid="1127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Возможные варианты пересечения световых лучей.</a:t>
            </a: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H="1" flipV="1">
            <a:off x="1187450" y="2349500"/>
            <a:ext cx="576263" cy="22320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V="1">
            <a:off x="827088" y="3213100"/>
            <a:ext cx="1873250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 flipV="1">
            <a:off x="3563938" y="2349500"/>
            <a:ext cx="576262" cy="22320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V="1">
            <a:off x="3203575" y="3213100"/>
            <a:ext cx="1873250" cy="9366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H="1" flipV="1">
            <a:off x="6445250" y="2205038"/>
            <a:ext cx="576263" cy="22320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6084888" y="3068638"/>
            <a:ext cx="1873250" cy="9366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692275" y="5203825"/>
            <a:ext cx="64277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При пересечении двух лучей можно получить точку: </a:t>
            </a:r>
          </a:p>
          <a:p>
            <a:r>
              <a:rPr lang="ru-RU" sz="2000"/>
              <a:t>                действительную или мнимую.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1"/>
      <p:bldP spid="10243" grpId="0" animBg="1"/>
      <p:bldP spid="10244" grpId="0" animBg="1"/>
      <p:bldP spid="10245" grpId="0" animBg="1"/>
      <p:bldP spid="10246" grpId="0" animBg="1"/>
      <p:bldP spid="10247" grpId="0" animBg="1"/>
      <p:bldP spid="10248" grpId="0" animBg="1"/>
      <p:bldP spid="102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1916113"/>
            <a:ext cx="6378575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1258888" y="908050"/>
            <a:ext cx="66960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Построение изображения в собирающей линзе.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4500563" y="2852738"/>
            <a:ext cx="2016125" cy="14398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4572000" y="2420938"/>
            <a:ext cx="1655763" cy="20161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1979613" y="2420938"/>
            <a:ext cx="259238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1908175" y="2852738"/>
            <a:ext cx="2592388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527175" y="2584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/>
              <a:t>1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547813" y="220503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2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516688" y="378936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1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795963" y="4437063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2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879475" y="5465763"/>
            <a:ext cx="73834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/>
              <a:t>Все лучи, которые проходят параллельно главной оптической оси, </a:t>
            </a:r>
          </a:p>
          <a:p>
            <a:r>
              <a:rPr lang="ru-RU" sz="1800"/>
              <a:t>      преломляются и пересекаются в фокусе линзы.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3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0" grpId="0" animBg="1"/>
      <p:bldP spid="9221" grpId="0" animBg="1"/>
      <p:bldP spid="9222" grpId="0" animBg="1"/>
      <p:bldP spid="9223" grpId="0" animBg="1"/>
      <p:bldP spid="9224" grpId="0"/>
      <p:bldP spid="9225" grpId="0"/>
      <p:bldP spid="9226" grpId="0"/>
      <p:bldP spid="9227" grpId="0"/>
      <p:bldP spid="9228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849</Words>
  <Application>Microsoft PowerPoint</Application>
  <PresentationFormat>Экран (4:3)</PresentationFormat>
  <Paragraphs>126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Times New Roman</vt:lpstr>
      <vt:lpstr>Оформление по умолчанию</vt:lpstr>
      <vt:lpstr>Слайд 1</vt:lpstr>
      <vt:lpstr>Содержание</vt:lpstr>
      <vt:lpstr>Слайд 3</vt:lpstr>
      <vt:lpstr>Развитие взглядов на  природу света</vt:lpstr>
      <vt:lpstr> Особенности построения изображения в линзах.</vt:lpstr>
      <vt:lpstr> Особенности построения изображения в линзах.</vt:lpstr>
      <vt:lpstr>Слайд 7</vt:lpstr>
      <vt:lpstr>Возможные варианты пересечения световых лучей.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Заключение.</vt:lpstr>
      <vt:lpstr>Литература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Mikhail</cp:lastModifiedBy>
  <cp:revision>58</cp:revision>
  <dcterms:created xsi:type="dcterms:W3CDTF">2008-02-09T03:19:16Z</dcterms:created>
  <dcterms:modified xsi:type="dcterms:W3CDTF">2013-03-29T05:09:24Z</dcterms:modified>
</cp:coreProperties>
</file>