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9664C85-E70B-4666-8E1E-D0A4B4656644}" type="datetimeFigureOut">
              <a:rPr lang="ru-RU" smtClean="0"/>
              <a:t>22.03.2013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2F70B30-A74C-4158-8366-D99F46AD72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0%D1%82%D0%BC%D0%BE%D1%81%D1%84%D0%B5%D1%80%D0%B0,_%D1%97%D1%97_%D1%81%D0%BA%D0%BB%D0%B0%D0%B4_%D1%82%D0%B0_%D0%B1%D1%83%D0%B4%D0%BE%D0%B2%D0%B0._%D0%9F%D1%80%D0%B5%D0%B7%D0%B5%D0%BD%D1%82%D0%B0%D1%86%D1%96%D1%8F_%D1%83%D1%80%D0%BE%D0%BA%D1%8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chool.xvatit.com/index.php?title=%D0%92%D0%B8%D1%85%D1%80%D0%B5%D0%B2%D0%BE%D0%B5_%D1%8D%D0%BB%D0%B5%D0%BA%D1%82%D1%80%D0%B8%D1%87%D0%B5%D1%81%D0%BA%D0%BE%D0%B5_%D0%BF%D0%BE%D0%BB%D0%B5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school.xvatit.com/index.php?title=%D0%90%D0%BD%D0%B0%D0%BB%D0%B8%D0%B7_%D0%B3%D0%B5%D0%BE%D0%BC%D0%B5%D1%82%D1%80%D0%B8%D1%87%D0%B5%D1%81%D0%BA%D0%BE%D0%B9_%D1%84%D0%BE%D1%80%D0%BC%D1%8B_%D0%BF%D1%80%D0%B5%D0%B4%D0%BC%D0%B5%D1%82%D0%B0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school.xvatit.com/index.php?title=%D0%94%D0%B5%D0%B9%D1%81%D1%82%D0%B2%D0%B8%D0%B5_%D0%BC%D0%B0%D0%B3%D0%BD%D0%B8%D1%82%D0%BD%D0%BE%D0%B3%D0%BE_%D0%BF%D0%BE%D0%BB%D1%8F_%D0%BD%D0%B0_%D0%B4%D0%B2%D0%B8%D0%B6%D1%83%D1%89%D0%B8%D0%B9%D1%81%D1%8F_%D0%B7%D0%B0%D1%80%D1%8F%D0%B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7%D0%B2%D1%83%D0%BA%D0%BE%D0%B2%D1%8B%D0%B5_%D0%B2%D0%BE%D0%BB%D0%BD%D1%8B" TargetMode="External"/><Relationship Id="rId2" Type="http://schemas.openxmlformats.org/officeDocument/2006/relationships/hyperlink" Target="http://school.xvatit.com/index.php?title=%D0%92%D0%BB%D0%B0%D0%B6%D0%BD%D0%BE%D1%81%D1%82%D1%8C_%D0%B2%D0%BE%D0%B7%D0%B4%D1%83%D1%85%D0%B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A1%D0%BA%D0%BE%D1%80%D0%BE%D1%81%D1%82%D1%8C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285860"/>
            <a:ext cx="6929486" cy="28040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Близкодействие и  действие на расстоянии.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Электрическое поле.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Напряженность электрического поля.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Принцип суперпозиции полей.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358246" cy="7969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Скорость распространения электромагнитных взаимодействий.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8358246" cy="20002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Существование определенного процесса в пространстве между взаимодействующими телами, который длится конечное время</a:t>
            </a:r>
            <a:r>
              <a:rPr lang="ru-RU" dirty="0" smtClean="0"/>
              <a:t>, - вот главное, что отличает теорию близкодействия от теории действия на расстоянии.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429132"/>
            <a:ext cx="821537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Э</a:t>
            </a:r>
            <a:r>
              <a:rPr lang="ru-RU" sz="2400" dirty="0" smtClean="0"/>
              <a:t>ксперимент по проверке равенства при перемещении зарядов трудно осуществить из-за большого значения скорости </a:t>
            </a:r>
            <a:r>
              <a:rPr lang="ru-RU" sz="2400" i="1" dirty="0" smtClean="0"/>
              <a:t>с</a:t>
            </a:r>
            <a:r>
              <a:rPr lang="ru-RU" sz="2400" dirty="0" smtClean="0"/>
              <a:t>. Но в этом сейчас, после изобретения радио, нет нужды.</a:t>
            </a:r>
            <a:endParaRPr lang="ru-RU" sz="2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 t="-10135" r="58791"/>
          <a:stretch>
            <a:fillRect/>
          </a:stretch>
        </p:blipFill>
        <p:spPr bwMode="auto">
          <a:xfrm>
            <a:off x="3214678" y="3357562"/>
            <a:ext cx="2000264" cy="108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Радиоволны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85794"/>
            <a:ext cx="8215370" cy="4143404"/>
          </a:xfrm>
        </p:spPr>
        <p:txBody>
          <a:bodyPr>
            <a:normAutofit/>
          </a:bodyPr>
          <a:lstStyle/>
          <a:p>
            <a:r>
              <a:rPr lang="ru-RU" dirty="0" smtClean="0"/>
              <a:t>Передача информации с помощью электромагнитных волн называется </a:t>
            </a:r>
            <a:r>
              <a:rPr lang="ru-RU" b="1" dirty="0" smtClean="0"/>
              <a:t>радиосвязью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Сейчас вы можете прочитать в газетах, что радиоволны от космической станции, приближающейся к Венере, доходят до Земли за время более чем 4 мин. Станция уже может сгореть в </a:t>
            </a:r>
            <a:r>
              <a:rPr lang="ru-RU" dirty="0" smtClean="0">
                <a:hlinkClick r:id="rId2" tooltip="Атмосфера, її склад та будова. Презентація уроку"/>
              </a:rPr>
              <a:t>атмосфере</a:t>
            </a:r>
            <a:r>
              <a:rPr lang="ru-RU" dirty="0" smtClean="0"/>
              <a:t> планеты, а посланные ею радиоволны еще долго будут блуждать в пространстве. Таким образом, </a:t>
            </a:r>
            <a:r>
              <a:rPr lang="ru-RU" dirty="0" smtClean="0"/>
              <a:t>электромагнитное </a:t>
            </a:r>
            <a:r>
              <a:rPr lang="ru-RU" dirty="0" smtClean="0"/>
              <a:t>поле обнаруживает себя как нечто реально существующее.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b="1" dirty="0" smtClean="0"/>
              <a:t>Что такое электрическое поле?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286808" cy="242889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во-первых, </a:t>
            </a:r>
            <a:r>
              <a:rPr lang="ru-RU" b="1" dirty="0" smtClean="0"/>
              <a:t>поле материально; оно существует независимо от нас, от наших знаний о нем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 </a:t>
            </a:r>
            <a:endParaRPr lang="ru-RU" dirty="0" smtClean="0"/>
          </a:p>
          <a:p>
            <a:r>
              <a:rPr lang="ru-RU" dirty="0" smtClean="0"/>
              <a:t>во-вторых</a:t>
            </a:r>
            <a:r>
              <a:rPr lang="ru-RU" dirty="0" smtClean="0"/>
              <a:t>, </a:t>
            </a:r>
            <a:r>
              <a:rPr lang="ru-RU" b="1" dirty="0" smtClean="0"/>
              <a:t>поле обладает определенными свойствами, которые не позволяют спутать его с чем-либо другим в окружающем мире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358246" cy="1143000"/>
          </a:xfrm>
        </p:spPr>
        <p:txBody>
          <a:bodyPr/>
          <a:lstStyle/>
          <a:p>
            <a:r>
              <a:rPr lang="ru-RU" b="1" dirty="0" smtClean="0"/>
              <a:t>Основные свойства электрического поля.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29684" cy="2043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Главное свойство электрического поля - </a:t>
            </a:r>
            <a:r>
              <a:rPr lang="ru-RU" i="1" dirty="0" smtClean="0"/>
              <a:t>действие его на электрические заряды с некоторой силой</a:t>
            </a:r>
            <a:r>
              <a:rPr lang="ru-RU" dirty="0" smtClean="0"/>
              <a:t>. </a:t>
            </a:r>
            <a:r>
              <a:rPr lang="ru-RU" dirty="0" smtClean="0"/>
              <a:t>По действию на заряд устанавливают существование поля, распределение его в пространстве, изучают все его характеристики.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3929066"/>
            <a:ext cx="8429684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Электрическое поле неподвижных зарядов называют </a:t>
            </a:r>
            <a:r>
              <a:rPr lang="ru-RU" sz="2400" b="1" dirty="0" smtClean="0"/>
              <a:t>электростатическим</a:t>
            </a:r>
            <a:r>
              <a:rPr lang="ru-RU" sz="2400" dirty="0" smtClean="0"/>
              <a:t>. Оно не меняется со временем. Электростатическое поле создается только электрическими зарядами. Оно существует в пространстве, окружающем эти заряды, и неразрывно с ними связано.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dirty="0" smtClean="0"/>
              <a:t>Электрическое поле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186766" cy="161448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Согласно теории близкодействия взаимодействие между заряженными частицами осуществляется посредством электрического поля.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3429000"/>
            <a:ext cx="8143932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Недостаточно утверждать, что </a:t>
            </a:r>
            <a:r>
              <a:rPr lang="ru-RU" sz="2400" dirty="0" smtClean="0">
                <a:hlinkClick r:id="rId2" tooltip="Вихревое электрическое поле"/>
              </a:rPr>
              <a:t>электрическое</a:t>
            </a:r>
            <a:r>
              <a:rPr lang="ru-RU" sz="2400" dirty="0" smtClean="0"/>
              <a:t> поле существует. Надо ввести количественную характеристику поля. После этого электрические поля можно будет сравнивать друг с другом и продолжать изучать их свойства.</a:t>
            </a:r>
            <a:endParaRPr lang="ru-RU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29684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Напряженность электрического поля.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86808" cy="1928826"/>
          </a:xfrm>
        </p:spPr>
        <p:txBody>
          <a:bodyPr/>
          <a:lstStyle/>
          <a:p>
            <a:r>
              <a:rPr lang="ru-RU" dirty="0" smtClean="0"/>
              <a:t>Если поочередно помещать в одну и ту же точку поля небольшие заряженные тела и измерять силы, то обнаружится, что сила, действующая на заряд со стороны поля, прямо пропорциональна этому заряду.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4000504"/>
            <a:ext cx="8286808" cy="228601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Отношение силы, действующей на помещаемый в данную точку поля заряд, к этому заряду для каждой точки поля не зависит от заряда и может рассматриваться как характеристика поля.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Эту характеристику называют напряженностью электрического поля. </a:t>
            </a:r>
          </a:p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Подобно силе, напряженность поля – </a:t>
            </a:r>
            <a:r>
              <a:rPr lang="ru-RU" sz="2400" i="1" dirty="0" smtClean="0"/>
              <a:t>векторная величина</a:t>
            </a:r>
            <a:r>
              <a:rPr lang="ru-RU" sz="2400" dirty="0" smtClean="0"/>
              <a:t>; ее обозначают буквой Е.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r="54945"/>
          <a:stretch>
            <a:fillRect/>
          </a:stretch>
        </p:blipFill>
        <p:spPr bwMode="auto">
          <a:xfrm>
            <a:off x="3500430" y="2643182"/>
            <a:ext cx="195262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28596" y="4071942"/>
            <a:ext cx="821537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 smtClean="0"/>
              <a:t>Напряженность поля в данной точке равна отношению силы, с которой поле действует на точечный заряд, помещенный в эту точку, к этому заряду.</a:t>
            </a:r>
            <a:br>
              <a:rPr lang="ru-RU" sz="2400" b="1" i="1" dirty="0" smtClean="0"/>
            </a:b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286808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Напряженность электрического поля.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15370" cy="1000132"/>
          </a:xfrm>
        </p:spPr>
        <p:txBody>
          <a:bodyPr>
            <a:normAutofit fontScale="92500" lnSpcReduction="20000"/>
          </a:bodyPr>
          <a:lstStyle/>
          <a:p>
            <a:r>
              <a:rPr lang="ru-RU" sz="2600" dirty="0" smtClean="0"/>
              <a:t>С</a:t>
            </a:r>
            <a:r>
              <a:rPr lang="ru-RU" sz="2600" dirty="0" smtClean="0"/>
              <a:t>ила</a:t>
            </a:r>
            <a:r>
              <a:rPr lang="ru-RU" sz="2600" dirty="0" smtClean="0"/>
              <a:t>, действующая на заряд </a:t>
            </a:r>
            <a:r>
              <a:rPr lang="ru-RU" sz="2600" i="1" dirty="0" err="1" smtClean="0"/>
              <a:t>q</a:t>
            </a:r>
            <a:r>
              <a:rPr lang="ru-RU" sz="2600" dirty="0" smtClean="0"/>
              <a:t> со стороны электрического поля, равна: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 r="52488"/>
          <a:stretch>
            <a:fillRect/>
          </a:stretch>
        </p:blipFill>
        <p:spPr bwMode="auto">
          <a:xfrm>
            <a:off x="3286116" y="1571612"/>
            <a:ext cx="2000264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Содержимое 2"/>
          <p:cNvSpPr txBox="1">
            <a:spLocks/>
          </p:cNvSpPr>
          <p:nvPr/>
        </p:nvSpPr>
        <p:spPr>
          <a:xfrm>
            <a:off x="357158" y="2857496"/>
            <a:ext cx="8215370" cy="157163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Направление вектора совпадает с направлением силы, действующей на положительный заряд, и противоположно направлению силы, действующей на отрицательный заряд.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501122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Напряженность поля точечного заряда.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215370" cy="857256"/>
          </a:xfrm>
        </p:spPr>
        <p:txBody>
          <a:bodyPr>
            <a:noAutofit/>
          </a:bodyPr>
          <a:lstStyle/>
          <a:p>
            <a:r>
              <a:rPr lang="ru-RU" dirty="0" smtClean="0"/>
              <a:t>По закону Кулона этот заряд будет действовать на положительный заряд </a:t>
            </a:r>
            <a:r>
              <a:rPr lang="ru-RU" i="1" dirty="0" err="1" smtClean="0"/>
              <a:t>q</a:t>
            </a:r>
            <a:r>
              <a:rPr lang="ru-RU" dirty="0" smtClean="0"/>
              <a:t> с силой, равной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643050"/>
            <a:ext cx="233362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2500306"/>
            <a:ext cx="8215370" cy="85725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Модуль напряженности поля точечного заряда </a:t>
            </a:r>
            <a:r>
              <a:rPr lang="ru-RU" sz="2400" i="1" dirty="0" smtClean="0"/>
              <a:t>q</a:t>
            </a:r>
            <a:r>
              <a:rPr lang="ru-RU" sz="2400" i="1" baseline="-25000" dirty="0" smtClean="0"/>
              <a:t>0</a:t>
            </a:r>
            <a:r>
              <a:rPr lang="ru-RU" sz="2400" dirty="0" smtClean="0"/>
              <a:t> на расстоянии </a:t>
            </a:r>
            <a:r>
              <a:rPr lang="ru-RU" sz="2400" i="1" dirty="0" err="1" smtClean="0"/>
              <a:t>r</a:t>
            </a:r>
            <a:r>
              <a:rPr lang="ru-RU" sz="2400" dirty="0" smtClean="0"/>
              <a:t> от него равен: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/>
          <a:srcRect r="44134"/>
          <a:stretch>
            <a:fillRect/>
          </a:stretch>
        </p:blipFill>
        <p:spPr bwMode="auto">
          <a:xfrm>
            <a:off x="2643174" y="3286124"/>
            <a:ext cx="285752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357158" y="4214818"/>
            <a:ext cx="8215370" cy="24288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Вектор напряженности в любой точке электрического поля направлен вдоль прямой, соединяющей эту точку и заряд и совпадает с силой, действующей на точечный положительный заряд, помещенный в данную точку.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4"/>
          <a:srcRect b="10870"/>
          <a:stretch>
            <a:fillRect/>
          </a:stretch>
        </p:blipFill>
        <p:spPr bwMode="auto">
          <a:xfrm>
            <a:off x="2214546" y="1285860"/>
            <a:ext cx="447724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b="1" dirty="0" smtClean="0"/>
              <a:t>Принцип суперпозиции полей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8215370" cy="1143008"/>
          </a:xfrm>
        </p:spPr>
        <p:txBody>
          <a:bodyPr>
            <a:noAutofit/>
          </a:bodyPr>
          <a:lstStyle/>
          <a:p>
            <a:r>
              <a:rPr lang="ru-RU" dirty="0" smtClean="0"/>
              <a:t>Если на тело действует несколько сил, то согласно законам механики результирующая сила равна </a:t>
            </a:r>
            <a:r>
              <a:rPr lang="ru-RU" dirty="0" smtClean="0">
                <a:hlinkClick r:id="rId2" tooltip="Анализ геометрической формы предмета"/>
              </a:rPr>
              <a:t>геометрической</a:t>
            </a:r>
            <a:r>
              <a:rPr lang="ru-RU" dirty="0" smtClean="0"/>
              <a:t> сумме этих сил: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2143116"/>
            <a:ext cx="356235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2786058"/>
            <a:ext cx="8215370" cy="335758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От сюда следует, что напряженности полей складываются геометрически.</a:t>
            </a:r>
            <a:br>
              <a:rPr lang="ru-RU" sz="2400" dirty="0" smtClean="0"/>
            </a:br>
            <a:r>
              <a:rPr lang="ru-RU" sz="2400" b="1" i="1" dirty="0" smtClean="0"/>
              <a:t>если в данной точке пространства различные заряженные частицы создают электрические поля, напряженности которых                     и т. д., то результирующая напряженность поля в этой точке равна сумме напряженностей этих полей:</a:t>
            </a:r>
            <a:br>
              <a:rPr lang="ru-RU" sz="2400" b="1" i="1" dirty="0" smtClean="0"/>
            </a:br>
            <a:r>
              <a:rPr lang="ru-RU" sz="2400" b="1" i="1" dirty="0" smtClean="0"/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4643446"/>
            <a:ext cx="1643074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5"/>
          <a:srcRect r="28346"/>
          <a:stretch>
            <a:fillRect/>
          </a:stretch>
        </p:blipFill>
        <p:spPr bwMode="auto">
          <a:xfrm>
            <a:off x="2071670" y="5905500"/>
            <a:ext cx="5200661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Принцип суперпозиции полей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8115328" cy="4071966"/>
          </a:xfrm>
        </p:spPr>
        <p:txBody>
          <a:bodyPr/>
          <a:lstStyle/>
          <a:p>
            <a:r>
              <a:rPr lang="ru-RU" dirty="0" smtClean="0"/>
              <a:t>Напряженность </a:t>
            </a:r>
            <a:r>
              <a:rPr lang="ru-RU" dirty="0" smtClean="0"/>
              <a:t>поля, создаваемая отдельным зарядом, определяется так, как будто других зарядов, создающих поле, не </a:t>
            </a:r>
            <a:r>
              <a:rPr lang="ru-RU" dirty="0" smtClean="0"/>
              <a:t>существует.</a:t>
            </a:r>
            <a:endParaRPr lang="ru-RU" b="1" i="1" dirty="0" smtClean="0"/>
          </a:p>
          <a:p>
            <a:r>
              <a:rPr lang="ru-RU" dirty="0" smtClean="0"/>
              <a:t>Благодаря </a:t>
            </a:r>
            <a:r>
              <a:rPr lang="ru-RU" dirty="0" smtClean="0"/>
              <a:t>принципу суперпозиции для нахождения напряженности </a:t>
            </a:r>
            <a:r>
              <a:rPr lang="ru-RU" dirty="0" smtClean="0">
                <a:hlinkClick r:id="rId2" tooltip="Действие магнитного поля на движущийся заряд"/>
              </a:rPr>
              <a:t>поля</a:t>
            </a:r>
            <a:r>
              <a:rPr lang="ru-RU" dirty="0" smtClean="0"/>
              <a:t> системы заряженных частиц в любой точке достаточно знать выражение 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 smtClean="0"/>
              <a:t>напряженности поля точечного заряда. </a:t>
            </a:r>
            <a:endParaRPr lang="ru-RU" dirty="0"/>
          </a:p>
        </p:txBody>
      </p:sp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3"/>
          <a:srcRect r="44134"/>
          <a:stretch>
            <a:fillRect/>
          </a:stretch>
        </p:blipFill>
        <p:spPr bwMode="auto">
          <a:xfrm>
            <a:off x="2357422" y="3571876"/>
            <a:ext cx="285752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Близкодействие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467600" cy="11858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Действие </a:t>
            </a:r>
            <a:r>
              <a:rPr lang="ru-RU" dirty="0" smtClean="0"/>
              <a:t>между телами на расстоянии во многих случаях можно объяснить присутствием передающих действие промежуточных звеньев. </a:t>
            </a: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2428868"/>
            <a:ext cx="7467600" cy="185738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 fontScale="92500"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ru-RU" sz="2400" dirty="0" smtClean="0"/>
              <a:t>Когда мы не замечаем никакой среды, никакого посредника между взаимодействующими телами, можно ли допустить существование некоторых промежуточных звеньев? Ведь иначе придется считать, что тело действует там, где его нет.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4643446"/>
            <a:ext cx="750099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/>
              <a:t>Кому незнакомы свойства </a:t>
            </a:r>
            <a:r>
              <a:rPr lang="ru-RU" sz="2000" dirty="0" smtClean="0">
                <a:hlinkClick r:id="rId2" tooltip="Влажность воздуха"/>
              </a:rPr>
              <a:t>воздуха</a:t>
            </a:r>
            <a:r>
              <a:rPr lang="ru-RU" sz="2000" dirty="0" smtClean="0"/>
              <a:t>, тот может подумать, что рот или голосовые связки собеседника непосредственно действуют на уши, и считать, что звук передается невидимой средой, свойства которой непонятны. Однако можно проследить весь процесс распространения </a:t>
            </a:r>
            <a:r>
              <a:rPr lang="ru-RU" sz="2000" dirty="0" smtClean="0">
                <a:hlinkClick r:id="rId3" tooltip="Звуковые волны"/>
              </a:rPr>
              <a:t>звуковых волн</a:t>
            </a:r>
            <a:r>
              <a:rPr lang="ru-RU" sz="2000" dirty="0" smtClean="0"/>
              <a:t> и вычислить их скорость.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582594"/>
          </a:xfrm>
        </p:spPr>
        <p:txBody>
          <a:bodyPr/>
          <a:lstStyle/>
          <a:p>
            <a:r>
              <a:rPr lang="ru-RU" b="1" dirty="0" smtClean="0"/>
              <a:t>Принцип суперпозиции полей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571480"/>
            <a:ext cx="7467600" cy="1357322"/>
          </a:xfrm>
        </p:spPr>
        <p:txBody>
          <a:bodyPr>
            <a:noAutofit/>
          </a:bodyPr>
          <a:lstStyle/>
          <a:p>
            <a:r>
              <a:rPr lang="ru-RU" dirty="0" smtClean="0"/>
              <a:t>На рисунке </a:t>
            </a:r>
            <a:r>
              <a:rPr lang="ru-RU" dirty="0" smtClean="0"/>
              <a:t>показано</a:t>
            </a:r>
            <a:r>
              <a:rPr lang="ru-RU" dirty="0" smtClean="0"/>
              <a:t>, как определяется напряженность </a:t>
            </a:r>
            <a:r>
              <a:rPr lang="ru-RU" dirty="0" smtClean="0"/>
              <a:t>      поля </a:t>
            </a:r>
            <a:r>
              <a:rPr lang="ru-RU" dirty="0" smtClean="0"/>
              <a:t>в точке </a:t>
            </a:r>
            <a:r>
              <a:rPr lang="ru-RU" i="1" dirty="0" smtClean="0"/>
              <a:t>A</a:t>
            </a:r>
            <a:r>
              <a:rPr lang="ru-RU" dirty="0" smtClean="0"/>
              <a:t>, созданная двумя точечными зарядами </a:t>
            </a:r>
            <a:r>
              <a:rPr lang="ru-RU" i="1" dirty="0" smtClean="0"/>
              <a:t>q</a:t>
            </a:r>
            <a:r>
              <a:rPr lang="ru-RU" i="1" baseline="-25000" dirty="0" smtClean="0"/>
              <a:t>1</a:t>
            </a:r>
            <a:r>
              <a:rPr lang="ru-RU" i="1" dirty="0" smtClean="0"/>
              <a:t> </a:t>
            </a:r>
            <a:r>
              <a:rPr lang="ru-RU" dirty="0" smtClean="0"/>
              <a:t>и </a:t>
            </a:r>
            <a:r>
              <a:rPr lang="ru-RU" i="1" dirty="0" smtClean="0"/>
              <a:t>q</a:t>
            </a:r>
            <a:r>
              <a:rPr lang="ru-RU" i="1" baseline="-25000" dirty="0" smtClean="0"/>
              <a:t>2</a:t>
            </a:r>
            <a:r>
              <a:rPr lang="ru-RU" i="1" dirty="0" smtClean="0"/>
              <a:t>, q</a:t>
            </a:r>
            <a:r>
              <a:rPr lang="ru-RU" i="1" baseline="-25000" dirty="0" smtClean="0"/>
              <a:t>1</a:t>
            </a:r>
            <a:r>
              <a:rPr lang="ru-RU" i="1" dirty="0" smtClean="0"/>
              <a:t>&gt;q</a:t>
            </a:r>
            <a:r>
              <a:rPr lang="ru-RU" i="1" baseline="-25000" dirty="0" smtClean="0"/>
              <a:t>2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1000108"/>
            <a:ext cx="261938" cy="347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 b="8758"/>
          <a:stretch>
            <a:fillRect/>
          </a:stretch>
        </p:blipFill>
        <p:spPr bwMode="auto">
          <a:xfrm>
            <a:off x="2428860" y="1857364"/>
            <a:ext cx="3643338" cy="2638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14282" y="4572008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Введение электрического поля позволяет разделить задачу вычисления сил взаимодействия заряженных частиц на две части. Сначала вычисляют напряженность поля, созданного зарядами, а затем по известной напряженности определяют силы. Такое разделение задачи на части обычно облегчает расчеты сил.</a:t>
            </a:r>
            <a:r>
              <a:rPr lang="ru-RU" sz="2000" b="1" i="1" dirty="0" smtClean="0"/>
              <a:t/>
            </a:r>
            <a:br>
              <a:rPr lang="ru-RU" sz="2000" b="1" i="1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Сущность</a:t>
            </a:r>
            <a:r>
              <a:rPr lang="ru-RU" dirty="0" smtClean="0"/>
              <a:t> </a:t>
            </a:r>
            <a:r>
              <a:rPr lang="ru-RU" b="1" dirty="0" smtClean="0"/>
              <a:t>теории близкодействия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115328" cy="192882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Составляет предположение </a:t>
            </a:r>
            <a:r>
              <a:rPr lang="ru-RU" dirty="0" smtClean="0"/>
              <a:t>о том, что взаимодействие между удаленными друг от друга телами всегда осуществляется с помощью промежуточных звеньев (или среды), передающих взаимодействие от точки к </a:t>
            </a:r>
            <a:r>
              <a:rPr lang="ru-RU" dirty="0" smtClean="0"/>
              <a:t>точке.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429684" cy="5825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Действие на расстоянии (</a:t>
            </a:r>
            <a:r>
              <a:rPr lang="ru-RU" b="1" dirty="0" err="1" smtClean="0"/>
              <a:t>дальнодействие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972452" cy="56167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Так продолжалось до тех пор, пока Ньютон не установил закон всемирного тяготения. Последовавшие успехи в исследовании Солнечной системы настолько захватили воображение ученых, что они вообще в большинстве своем начали склоняться к мысли о бесполезности поисков каких-либо посредников, передающих взаимодействие от одного тела к другому.</a:t>
            </a:r>
            <a:br>
              <a:rPr lang="ru-RU" dirty="0" smtClean="0"/>
            </a:br>
            <a:r>
              <a:rPr lang="ru-RU" dirty="0" smtClean="0"/>
              <a:t>   Возникла </a:t>
            </a:r>
            <a:r>
              <a:rPr lang="ru-RU" u="sng" dirty="0" smtClean="0"/>
              <a:t>теория прямого действия на расстоянии непосредственно через пустоту</a:t>
            </a:r>
            <a:r>
              <a:rPr lang="ru-RU" dirty="0" smtClean="0"/>
              <a:t>. Согласно этой теории </a:t>
            </a:r>
            <a:r>
              <a:rPr lang="ru-RU" u="sng" dirty="0" smtClean="0"/>
              <a:t>действие передается мгновенно на сколь угодно большие расстояния</a:t>
            </a:r>
            <a:r>
              <a:rPr lang="ru-RU" dirty="0" smtClean="0"/>
              <a:t>. Тела способны «чувствовать» присутствие друг друга без какой-либо среды между ними. Сторонников действия на расстоянии не смущала мысль о действии тела там, где его самого нет.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467600" cy="12572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Если бы развитие науки происходило прямолинейно, то, казалось бы, победа теории действия на расстоянии обеспечена.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2214554"/>
            <a:ext cx="7572428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Согласно теории действия на расстоянии (</a:t>
            </a:r>
            <a:r>
              <a:rPr lang="ru-RU" sz="2400" dirty="0" err="1" smtClean="0"/>
              <a:t>дальнодействия</a:t>
            </a:r>
            <a:r>
              <a:rPr lang="ru-RU" sz="2400" dirty="0" smtClean="0"/>
              <a:t>) одно тело действует на другое непосредственно через пустоту и это действие передается мгновенно.</a:t>
            </a:r>
            <a:endParaRPr lang="ru-RU" sz="2400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29684" cy="5111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Действие на расстоянии (</a:t>
            </a:r>
            <a:r>
              <a:rPr lang="ru-RU" b="1" dirty="0" err="1" smtClean="0"/>
              <a:t>дальнодействие</a:t>
            </a:r>
            <a:r>
              <a:rPr lang="ru-RU" b="1" dirty="0" smtClean="0"/>
              <a:t>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214818"/>
            <a:ext cx="8286808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ВОПРОСЫ:</a:t>
            </a:r>
          </a:p>
          <a:p>
            <a:r>
              <a:rPr lang="ru-RU" sz="2400" dirty="0" smtClean="0"/>
              <a:t>1. Какая теория - </a:t>
            </a:r>
            <a:r>
              <a:rPr lang="ru-RU" sz="2400" dirty="0" err="1" smtClean="0"/>
              <a:t>дальнодействия</a:t>
            </a:r>
            <a:r>
              <a:rPr lang="ru-RU" sz="2400" dirty="0" smtClean="0"/>
              <a:t> или близкодействия - кажется вам более привлекательной? Почему?</a:t>
            </a:r>
            <a:br>
              <a:rPr lang="ru-RU" sz="2400" dirty="0" smtClean="0"/>
            </a:br>
            <a:r>
              <a:rPr lang="ru-RU" sz="2400" dirty="0" smtClean="0"/>
              <a:t> 2. Каковы сильные стороны теории </a:t>
            </a:r>
            <a:r>
              <a:rPr lang="ru-RU" sz="2400" dirty="0" err="1" smtClean="0"/>
              <a:t>дальнодействия</a:t>
            </a:r>
            <a:r>
              <a:rPr lang="ru-RU" sz="2400" dirty="0" smtClean="0"/>
              <a:t> по сравнению с теорией близкодействия?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b="1" dirty="0" smtClean="0"/>
              <a:t>Идеи Фарадея.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928670"/>
            <a:ext cx="8358246" cy="2143140"/>
          </a:xfrm>
        </p:spPr>
        <p:txBody>
          <a:bodyPr/>
          <a:lstStyle/>
          <a:p>
            <a:r>
              <a:rPr lang="ru-RU" dirty="0" smtClean="0"/>
              <a:t>Решительный поворот к представлению о близкодействии был сделан великим английским ученым Майклом Фарадеем, а окончательно завершен английским ученым Джеймсом  Максвеллом.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1" y="3071810"/>
            <a:ext cx="2381267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928662" y="5929330"/>
            <a:ext cx="1994457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Майкл Фарадей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000372"/>
            <a:ext cx="2870899" cy="347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4929190" y="6072206"/>
            <a:ext cx="2311851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Джеймс  Максвелл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r>
              <a:rPr lang="ru-RU" b="1" dirty="0" smtClean="0"/>
              <a:t>Идеи Фарадея</a:t>
            </a:r>
            <a:endParaRPr lang="ru-RU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b="20833"/>
          <a:stretch>
            <a:fillRect/>
          </a:stretch>
        </p:blipFill>
        <p:spPr bwMode="auto">
          <a:xfrm>
            <a:off x="1714480" y="857232"/>
            <a:ext cx="4790549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00034" y="4286256"/>
            <a:ext cx="7786742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/>
              <a:t>Согласно идее Фарадея электрические заряды не действуют друг на друга непосредственно. Каждый из них создает в окружающем пространстве </a:t>
            </a:r>
            <a:r>
              <a:rPr lang="ru-RU" sz="2400" b="1" dirty="0" smtClean="0"/>
              <a:t>электрическое поле</a:t>
            </a:r>
            <a:r>
              <a:rPr lang="ru-RU" sz="2400" dirty="0" smtClean="0"/>
              <a:t>. Поле одного заряда действует на другой заряд, и наоборот. По мере удаления от заряда поле ослабевает.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2571744"/>
            <a:ext cx="7929618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По теории действия на расстоянии один заряд непосредственно чувствует присутствие другого. При перемещении одного из зарядов, например </a:t>
            </a:r>
            <a:r>
              <a:rPr lang="ru-RU" i="1" dirty="0" smtClean="0"/>
              <a:t>A</a:t>
            </a:r>
            <a:r>
              <a:rPr lang="ru-RU" dirty="0" smtClean="0"/>
              <a:t> , сила, действующая на другой заряд - </a:t>
            </a:r>
            <a:r>
              <a:rPr lang="ru-RU" i="1" dirty="0" smtClean="0"/>
              <a:t>B</a:t>
            </a:r>
            <a:r>
              <a:rPr lang="ru-RU" dirty="0" smtClean="0"/>
              <a:t>, мгновенно изменяет свое значение. Причем ни с самим зарядом </a:t>
            </a:r>
            <a:r>
              <a:rPr lang="ru-RU" i="1" dirty="0" smtClean="0"/>
              <a:t>B</a:t>
            </a:r>
            <a:r>
              <a:rPr lang="ru-RU" dirty="0" smtClean="0"/>
              <a:t>, ни с окружающим его пространством никаких изменений не происходит.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Идеи Фарадея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143932" cy="41434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Доказательств существования поля не было. </a:t>
            </a:r>
            <a:endParaRPr lang="ru-RU" dirty="0" smtClean="0"/>
          </a:p>
          <a:p>
            <a:r>
              <a:rPr lang="ru-RU" dirty="0" smtClean="0"/>
              <a:t>Такие </a:t>
            </a:r>
            <a:r>
              <a:rPr lang="ru-RU" dirty="0" smtClean="0"/>
              <a:t>доказательства и нельзя получить, исследуя лишь взаимодействие неподвижных зарядов. </a:t>
            </a:r>
            <a:endParaRPr lang="ru-RU" dirty="0" smtClean="0"/>
          </a:p>
          <a:p>
            <a:r>
              <a:rPr lang="ru-RU" u="sng" dirty="0" smtClean="0"/>
              <a:t>Успех </a:t>
            </a:r>
            <a:r>
              <a:rPr lang="ru-RU" u="sng" dirty="0" smtClean="0"/>
              <a:t>к теории близкодействия </a:t>
            </a:r>
            <a:r>
              <a:rPr lang="ru-RU" dirty="0" smtClean="0"/>
              <a:t>пришел после изучения электромагнитных взаимодействий движущихся заряженных частиц. </a:t>
            </a:r>
            <a:endParaRPr lang="ru-RU" dirty="0" smtClean="0"/>
          </a:p>
          <a:p>
            <a:r>
              <a:rPr lang="ru-RU" dirty="0" smtClean="0"/>
              <a:t>Вначале </a:t>
            </a:r>
            <a:r>
              <a:rPr lang="ru-RU" dirty="0" smtClean="0"/>
              <a:t>было доказано существование переменных во времени полей и только после этого был сделан вывод о реальности электрического поля неподвижных зарядов.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7929618" cy="93978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Скорость распространения электромагнитных взаимодействий.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8215370" cy="164307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Основываясь на идеях Фарадея, Максвелл сумел теоретически доказать, что </a:t>
            </a:r>
            <a:r>
              <a:rPr lang="ru-RU" i="1" dirty="0" smtClean="0"/>
              <a:t>электромагнитные взаимодействия должны распространяться в пространстве с конечной скоростью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143248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Если слегка передвинуть заряд </a:t>
            </a:r>
            <a:r>
              <a:rPr lang="ru-RU" sz="2400" i="1" dirty="0" smtClean="0"/>
              <a:t>A</a:t>
            </a:r>
            <a:r>
              <a:rPr lang="ru-RU" sz="2400" dirty="0" smtClean="0"/>
              <a:t>, то сила, действующая на заряд </a:t>
            </a:r>
            <a:r>
              <a:rPr lang="ru-RU" sz="2400" i="1" dirty="0" smtClean="0"/>
              <a:t>В</a:t>
            </a:r>
            <a:r>
              <a:rPr lang="ru-RU" sz="2400" dirty="0" smtClean="0"/>
              <a:t>, изменится, но не в то же мгновение, а лишь спустя некоторое время:</a:t>
            </a:r>
            <a:endParaRPr lang="ru-RU" sz="24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 t="-10135" r="58791"/>
          <a:stretch>
            <a:fillRect/>
          </a:stretch>
        </p:blipFill>
        <p:spPr bwMode="auto">
          <a:xfrm>
            <a:off x="3000365" y="4286256"/>
            <a:ext cx="2000264" cy="1086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285720" y="5429264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где </a:t>
            </a:r>
            <a:r>
              <a:rPr lang="ru-RU" sz="2000" i="1" dirty="0" smtClean="0"/>
              <a:t>АВ</a:t>
            </a:r>
            <a:r>
              <a:rPr lang="ru-RU" sz="2000" dirty="0" smtClean="0"/>
              <a:t> - расстояние между зарядами, а </a:t>
            </a:r>
            <a:r>
              <a:rPr lang="ru-RU" sz="2000" i="1" dirty="0" smtClean="0"/>
              <a:t>с</a:t>
            </a:r>
            <a:r>
              <a:rPr lang="ru-RU" sz="2000" dirty="0" smtClean="0"/>
              <a:t> - </a:t>
            </a:r>
            <a:r>
              <a:rPr lang="ru-RU" sz="2000" dirty="0" smtClean="0">
                <a:hlinkClick r:id="rId3" tooltip="Скорость"/>
              </a:rPr>
              <a:t>скорость</a:t>
            </a:r>
            <a:r>
              <a:rPr lang="ru-RU" sz="2000" dirty="0" smtClean="0"/>
              <a:t> распространения электромагнитных взаимодействий. </a:t>
            </a:r>
          </a:p>
          <a:p>
            <a:r>
              <a:rPr lang="ru-RU" sz="2000" dirty="0" smtClean="0"/>
              <a:t>Максвелл показал, что скорость с равна скорости света в вакууме, т. е. примерно 300 000 км/с.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</TotalTime>
  <Words>1156</Words>
  <Application>Microsoft Office PowerPoint</Application>
  <PresentationFormat>Экран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Близкодействие и  действие на расстоянии.   Электрическое поле.   Напряженность электрического поля.   Принцип суперпозиции полей.</vt:lpstr>
      <vt:lpstr>Близкодействие</vt:lpstr>
      <vt:lpstr>Сущность теории близкодействия</vt:lpstr>
      <vt:lpstr>Действие на расстоянии (дальнодействие)</vt:lpstr>
      <vt:lpstr>Действие на расстоянии (дальнодействие)</vt:lpstr>
      <vt:lpstr>Идеи Фарадея.</vt:lpstr>
      <vt:lpstr>Идеи Фарадея</vt:lpstr>
      <vt:lpstr>Идеи Фарадея</vt:lpstr>
      <vt:lpstr>Скорость распространения электромагнитных взаимодействий.</vt:lpstr>
      <vt:lpstr>Скорость распространения электромагнитных взаимодействий.</vt:lpstr>
      <vt:lpstr>Радиоволны</vt:lpstr>
      <vt:lpstr>Что такое электрическое поле?</vt:lpstr>
      <vt:lpstr>Основные свойства электрического поля.</vt:lpstr>
      <vt:lpstr>Электрическое поле</vt:lpstr>
      <vt:lpstr>Напряженность электрического поля.</vt:lpstr>
      <vt:lpstr>Напряженность электрического поля.</vt:lpstr>
      <vt:lpstr>Напряженность поля точечного заряда.</vt:lpstr>
      <vt:lpstr>Принцип суперпозиции полей. </vt:lpstr>
      <vt:lpstr>Принцип суперпозиции полей. </vt:lpstr>
      <vt:lpstr>Принцип суперпозиции полей. </vt:lpstr>
    </vt:vector>
  </TitlesOfParts>
  <Company>МБОУ СОШ №56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Близкодействие и  действие на растоянии</dc:title>
  <dc:creator>Физика</dc:creator>
  <cp:lastModifiedBy>Физика</cp:lastModifiedBy>
  <cp:revision>9</cp:revision>
  <dcterms:created xsi:type="dcterms:W3CDTF">2013-03-22T05:15:20Z</dcterms:created>
  <dcterms:modified xsi:type="dcterms:W3CDTF">2013-03-22T06:34:38Z</dcterms:modified>
</cp:coreProperties>
</file>