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07" r:id="rId4"/>
    <p:sldId id="338" r:id="rId5"/>
    <p:sldId id="319" r:id="rId6"/>
    <p:sldId id="258" r:id="rId7"/>
    <p:sldId id="320" r:id="rId8"/>
    <p:sldId id="321" r:id="rId9"/>
    <p:sldId id="297" r:id="rId10"/>
    <p:sldId id="322" r:id="rId11"/>
    <p:sldId id="323" r:id="rId12"/>
    <p:sldId id="324" r:id="rId13"/>
    <p:sldId id="325" r:id="rId14"/>
    <p:sldId id="294" r:id="rId15"/>
    <p:sldId id="317" r:id="rId16"/>
    <p:sldId id="311" r:id="rId17"/>
    <p:sldId id="329" r:id="rId18"/>
    <p:sldId id="340" r:id="rId19"/>
    <p:sldId id="302" r:id="rId20"/>
    <p:sldId id="328" r:id="rId21"/>
    <p:sldId id="327" r:id="rId22"/>
    <p:sldId id="341" r:id="rId23"/>
    <p:sldId id="342" r:id="rId24"/>
    <p:sldId id="343" r:id="rId25"/>
    <p:sldId id="344" r:id="rId26"/>
    <p:sldId id="345" r:id="rId27"/>
    <p:sldId id="33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55" autoAdjust="0"/>
  </p:normalViewPr>
  <p:slideViewPr>
    <p:cSldViewPr>
      <p:cViewPr varScale="1">
        <p:scale>
          <a:sx n="77" d="100"/>
          <a:sy n="77" d="100"/>
        </p:scale>
        <p:origin x="-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/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6.172839506172847E-3"/>
                  <c:y val="-4.4896522574311946E-2"/>
                </c:manualLayout>
              </c:layout>
              <c:showVal val="1"/>
            </c:dLbl>
            <c:dLbl>
              <c:idx val="2"/>
              <c:layout>
                <c:manualLayout>
                  <c:x val="2.160493827160502E-2"/>
                  <c:y val="-6.7344783861467819E-2"/>
                </c:manualLayout>
              </c:layout>
              <c:showVal val="1"/>
            </c:dLbl>
            <c:dLbl>
              <c:idx val="3"/>
              <c:layout>
                <c:manualLayout>
                  <c:x val="-5.6583708480089254E-17"/>
                  <c:y val="-7.295684918325672E-2"/>
                </c:manualLayout>
              </c:layout>
              <c:showVal val="1"/>
            </c:dLbl>
            <c:dLbl>
              <c:idx val="4"/>
              <c:layout>
                <c:manualLayout>
                  <c:x val="4.6296296296296441E-3"/>
                  <c:y val="-4.4896522574311946E-2"/>
                </c:manualLayout>
              </c:layout>
              <c:showVal val="1"/>
            </c:dLbl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1966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1556</c:v>
                </c:pt>
                <c:pt idx="1">
                  <c:v>359</c:v>
                </c:pt>
                <c:pt idx="2">
                  <c:v>337</c:v>
                </c:pt>
                <c:pt idx="3">
                  <c:v>326</c:v>
                </c:pt>
                <c:pt idx="4">
                  <c:v>332</c:v>
                </c:pt>
                <c:pt idx="5">
                  <c:v>354</c:v>
                </c:pt>
                <c:pt idx="6">
                  <c:v>354</c:v>
                </c:pt>
                <c:pt idx="7">
                  <c:v>342</c:v>
                </c:pt>
              </c:numCache>
            </c:numRef>
          </c:val>
        </c:ser>
        <c:axId val="93106176"/>
        <c:axId val="93107712"/>
        <c:axId val="92482176"/>
      </c:line3DChart>
      <c:catAx>
        <c:axId val="93106176"/>
        <c:scaling>
          <c:orientation val="minMax"/>
        </c:scaling>
        <c:axPos val="b"/>
        <c:numFmt formatCode="General" sourceLinked="1"/>
        <c:tickLblPos val="nextTo"/>
        <c:crossAx val="93107712"/>
        <c:crosses val="autoZero"/>
        <c:auto val="1"/>
        <c:lblAlgn val="ctr"/>
        <c:lblOffset val="100"/>
      </c:catAx>
      <c:valAx>
        <c:axId val="93107712"/>
        <c:scaling>
          <c:orientation val="minMax"/>
        </c:scaling>
        <c:axPos val="l"/>
        <c:majorGridlines/>
        <c:numFmt formatCode="General" sourceLinked="1"/>
        <c:tickLblPos val="nextTo"/>
        <c:crossAx val="93106176"/>
        <c:crosses val="autoZero"/>
        <c:crossBetween val="between"/>
      </c:valAx>
      <c:serAx>
        <c:axId val="92482176"/>
        <c:scaling>
          <c:orientation val="minMax"/>
        </c:scaling>
        <c:axPos val="b"/>
        <c:tickLblPos val="nextTo"/>
        <c:crossAx val="93107712"/>
        <c:crosses val="autoZero"/>
      </c:ser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dLbls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-4</c:v>
                </c:pt>
                <c:pt idx="1">
                  <c:v>-7</c:v>
                </c:pt>
                <c:pt idx="2">
                  <c:v>-6</c:v>
                </c:pt>
                <c:pt idx="3">
                  <c:v>-11</c:v>
                </c:pt>
                <c:pt idx="4">
                  <c:v>0</c:v>
                </c:pt>
                <c:pt idx="5">
                  <c:v>-1</c:v>
                </c:pt>
                <c:pt idx="6">
                  <c:v>-5</c:v>
                </c:pt>
                <c:pt idx="7">
                  <c:v>-2</c:v>
                </c:pt>
              </c:numCache>
            </c:numRef>
          </c:val>
        </c:ser>
        <c:shape val="cylinder"/>
        <c:axId val="57988992"/>
        <c:axId val="57990528"/>
        <c:axId val="0"/>
      </c:bar3DChart>
      <c:catAx>
        <c:axId val="57988992"/>
        <c:scaling>
          <c:orientation val="minMax"/>
        </c:scaling>
        <c:axPos val="b"/>
        <c:numFmt formatCode="General" sourceLinked="1"/>
        <c:tickLblPos val="nextTo"/>
        <c:crossAx val="57990528"/>
        <c:crosses val="autoZero"/>
        <c:auto val="1"/>
        <c:lblAlgn val="ctr"/>
        <c:lblOffset val="100"/>
      </c:catAx>
      <c:valAx>
        <c:axId val="57990528"/>
        <c:scaling>
          <c:orientation val="minMax"/>
        </c:scaling>
        <c:axPos val="l"/>
        <c:majorGridlines/>
        <c:numFmt formatCode="General" sourceLinked="1"/>
        <c:tickLblPos val="nextTo"/>
        <c:crossAx val="5798899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9476523767862673E-2"/>
          <c:y val="4.2055359268292666E-2"/>
          <c:w val="0.6450527364635017"/>
          <c:h val="0.910277216141625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 w="82550" cmpd="sng">
              <a:solidFill>
                <a:srgbClr val="FF0000"/>
              </a:solidFill>
            </a:ln>
          </c:spPr>
          <c:marker>
            <c:spPr>
              <a:solidFill>
                <a:prstClr val="black">
                  <a:alpha val="89000"/>
                </a:prstClr>
              </a:solidFill>
            </c:spPr>
          </c:marker>
          <c:dLbls>
            <c:dLbl>
              <c:idx val="5"/>
              <c:layout>
                <c:manualLayout>
                  <c:x val="-4.0123456790123462E-2"/>
                  <c:y val="4.4896522574311877E-2"/>
                </c:manualLayout>
              </c:layout>
              <c:showVal val="1"/>
            </c:dLbl>
            <c:dLbl>
              <c:idx val="6"/>
              <c:layout>
                <c:manualLayout>
                  <c:x val="-1.6975308641975329E-2"/>
                  <c:y val="-4.2090489913417427E-2"/>
                </c:manualLayout>
              </c:layout>
              <c:showVal val="1"/>
            </c:dLbl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ln w="25400"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2.6234567901234612E-2"/>
                  <c:y val="-7.01508165223622E-2"/>
                </c:manualLayout>
              </c:layout>
              <c:showVal val="1"/>
            </c:dLbl>
            <c:dLbl>
              <c:idx val="1"/>
              <c:layout>
                <c:manualLayout>
                  <c:x val="-2.0061728395061731E-2"/>
                  <c:y val="-7.01508165223622E-2"/>
                </c:manualLayout>
              </c:layout>
              <c:showVal val="1"/>
            </c:dLbl>
            <c:dLbl>
              <c:idx val="2"/>
              <c:layout>
                <c:manualLayout>
                  <c:x val="-3.2407407407407489E-2"/>
                  <c:y val="-8.4180979826834645E-2"/>
                </c:manualLayout>
              </c:layout>
              <c:showVal val="1"/>
            </c:dLbl>
            <c:dLbl>
              <c:idx val="3"/>
              <c:layout>
                <c:manualLayout>
                  <c:x val="-4.320987654320977E-2"/>
                  <c:y val="-5.8926685878784323E-2"/>
                </c:manualLayout>
              </c:layout>
              <c:showVal val="1"/>
            </c:dLbl>
            <c:dLbl>
              <c:idx val="4"/>
              <c:layout>
                <c:manualLayout>
                  <c:x val="-1.0802469135802503E-2"/>
                  <c:y val="-9.5405110470412627E-2"/>
                </c:manualLayout>
              </c:layout>
              <c:showVal val="1"/>
            </c:dLbl>
            <c:dLbl>
              <c:idx val="5"/>
              <c:layout>
                <c:manualLayout>
                  <c:x val="-2.160493827160501E-2"/>
                  <c:y val="-7.8568914505045828E-2"/>
                </c:manualLayout>
              </c:layout>
              <c:showVal val="1"/>
            </c:dLbl>
            <c:dLbl>
              <c:idx val="6"/>
              <c:layout>
                <c:manualLayout>
                  <c:x val="-2.4691358024691412E-2"/>
                  <c:y val="-6.4538751200573313E-2"/>
                </c:manualLayout>
              </c:layout>
              <c:showVal val="1"/>
            </c:dLbl>
            <c:dLbl>
              <c:idx val="7"/>
              <c:layout>
                <c:manualLayout>
                  <c:x val="-1.8518518518518552E-2"/>
                  <c:y val="-9.2599077809518079E-2"/>
                </c:manualLayout>
              </c:layout>
              <c:showVal val="1"/>
            </c:dLbl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воспроизводство</c:v>
                </c:pt>
              </c:strCache>
            </c:strRef>
          </c:tx>
          <c:spPr>
            <a:ln w="92075">
              <a:solidFill>
                <a:schemeClr val="tx1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8580246913580245E-2"/>
                  <c:y val="0.10101717579220157"/>
                </c:manualLayout>
              </c:layout>
              <c:showVal val="1"/>
            </c:dLbl>
            <c:dLbl>
              <c:idx val="1"/>
              <c:layout>
                <c:manualLayout>
                  <c:x val="-2.3148148148148147E-2"/>
                  <c:y val="7.2956849183256692E-2"/>
                </c:manualLayout>
              </c:layout>
              <c:showVal val="1"/>
            </c:dLbl>
            <c:dLbl>
              <c:idx val="2"/>
              <c:layout>
                <c:manualLayout>
                  <c:x val="6.1728395061728392E-3"/>
                  <c:y val="-1.6836195965366927E-2"/>
                </c:manualLayout>
              </c:layout>
              <c:showVal val="1"/>
            </c:dLbl>
            <c:dLbl>
              <c:idx val="4"/>
              <c:layout>
                <c:manualLayout>
                  <c:x val="-2.3148148148148147E-2"/>
                  <c:y val="-4.2090489913417517E-2"/>
                </c:manualLayout>
              </c:layout>
              <c:showVal val="1"/>
            </c:dLbl>
            <c:dLbl>
              <c:idx val="5"/>
              <c:layout>
                <c:manualLayout>
                  <c:x val="-7.7160493827160611E-3"/>
                  <c:y val="-3.9284457252522886E-2"/>
                </c:manualLayout>
              </c:layout>
              <c:showVal val="1"/>
            </c:dLbl>
            <c:dLbl>
              <c:idx val="6"/>
              <c:layout>
                <c:manualLayout>
                  <c:x val="-2.6234567901234594E-2"/>
                  <c:y val="7.5762881844151309E-2"/>
                </c:manualLayout>
              </c:layout>
              <c:showVal val="1"/>
            </c:dLbl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-4</c:v>
                </c:pt>
                <c:pt idx="1">
                  <c:v>-7</c:v>
                </c:pt>
                <c:pt idx="2">
                  <c:v>-6</c:v>
                </c:pt>
                <c:pt idx="3">
                  <c:v>-11</c:v>
                </c:pt>
                <c:pt idx="4">
                  <c:v>0</c:v>
                </c:pt>
                <c:pt idx="5">
                  <c:v>-1</c:v>
                </c:pt>
                <c:pt idx="6">
                  <c:v>-5</c:v>
                </c:pt>
                <c:pt idx="7">
                  <c:v>-2</c:v>
                </c:pt>
              </c:numCache>
            </c:numRef>
          </c:val>
        </c:ser>
        <c:marker val="1"/>
        <c:axId val="111814528"/>
        <c:axId val="111816064"/>
      </c:lineChart>
      <c:catAx>
        <c:axId val="111814528"/>
        <c:scaling>
          <c:orientation val="minMax"/>
        </c:scaling>
        <c:axPos val="b"/>
        <c:numFmt formatCode="General" sourceLinked="1"/>
        <c:tickLblPos val="nextTo"/>
        <c:crossAx val="111816064"/>
        <c:crosses val="autoZero"/>
        <c:auto val="1"/>
        <c:lblAlgn val="ctr"/>
        <c:lblOffset val="100"/>
      </c:catAx>
      <c:valAx>
        <c:axId val="111816064"/>
        <c:scaling>
          <c:orientation val="minMax"/>
        </c:scaling>
        <c:axPos val="l"/>
        <c:majorGridlines/>
        <c:numFmt formatCode="General" sourceLinked="1"/>
        <c:tickLblPos val="nextTo"/>
        <c:crossAx val="111814528"/>
        <c:crosses val="autoZero"/>
        <c:crossBetween val="between"/>
      </c:valAx>
      <c:spPr>
        <a:noFill/>
        <a:ln w="12700" cmpd="sng">
          <a:gradFill>
            <a:gsLst>
              <a:gs pos="0">
                <a:schemeClr val="accent2">
                  <a:lumMod val="75000"/>
                </a:scheme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a:ln>
      </c:spPr>
    </c:plotArea>
    <c:legend>
      <c:legendPos val="r"/>
      <c:layout>
        <c:manualLayout>
          <c:xMode val="edge"/>
          <c:yMode val="edge"/>
          <c:x val="0.73527000097210071"/>
          <c:y val="0.40281924531862118"/>
          <c:w val="0.24929790026246781"/>
          <c:h val="0.2336459666152816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50 -54 года</c:v>
                </c:pt>
                <c:pt idx="1">
                  <c:v>55-60</c:v>
                </c:pt>
                <c:pt idx="2">
                  <c:v>61  - 70</c:v>
                </c:pt>
                <c:pt idx="3">
                  <c:v>71 - 75</c:v>
                </c:pt>
                <c:pt idx="4">
                  <c:v>76 -79</c:v>
                </c:pt>
                <c:pt idx="5">
                  <c:v>80 -81</c:v>
                </c:pt>
                <c:pt idx="6">
                  <c:v>82 -83</c:v>
                </c:pt>
                <c:pt idx="7">
                  <c:v>84</c:v>
                </c:pt>
                <c:pt idx="8">
                  <c:v>85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</c:v>
                </c:pt>
                <c:pt idx="1">
                  <c:v>11</c:v>
                </c:pt>
                <c:pt idx="2">
                  <c:v>13</c:v>
                </c:pt>
                <c:pt idx="3">
                  <c:v>8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50 -54 года</c:v>
                </c:pt>
                <c:pt idx="1">
                  <c:v>55-60</c:v>
                </c:pt>
                <c:pt idx="2">
                  <c:v>61  - 70</c:v>
                </c:pt>
                <c:pt idx="3">
                  <c:v>71 - 75</c:v>
                </c:pt>
                <c:pt idx="4">
                  <c:v>76 -79</c:v>
                </c:pt>
                <c:pt idx="5">
                  <c:v>80 -81</c:v>
                </c:pt>
                <c:pt idx="6">
                  <c:v>82 -83</c:v>
                </c:pt>
                <c:pt idx="7">
                  <c:v>84</c:v>
                </c:pt>
                <c:pt idx="8">
                  <c:v>85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1">
                  <c:v>10</c:v>
                </c:pt>
                <c:pt idx="2">
                  <c:v>4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</c:ser>
        <c:shape val="cylinder"/>
        <c:axId val="111899776"/>
        <c:axId val="111901312"/>
        <c:axId val="0"/>
      </c:bar3DChart>
      <c:catAx>
        <c:axId val="111899776"/>
        <c:scaling>
          <c:orientation val="minMax"/>
        </c:scaling>
        <c:axPos val="b"/>
        <c:tickLblPos val="nextTo"/>
        <c:crossAx val="111901312"/>
        <c:crosses val="autoZero"/>
        <c:auto val="1"/>
        <c:lblAlgn val="ctr"/>
        <c:lblOffset val="100"/>
      </c:catAx>
      <c:valAx>
        <c:axId val="111901312"/>
        <c:scaling>
          <c:orientation val="minMax"/>
        </c:scaling>
        <c:axPos val="l"/>
        <c:majorGridlines/>
        <c:numFmt formatCode="General" sourceLinked="1"/>
        <c:tickLblPos val="nextTo"/>
        <c:crossAx val="11189977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LegendKey val="1"/>
            <c:showVal val="1"/>
            <c:separator> </c:separator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hape val="cylinder"/>
        <c:axId val="111918080"/>
        <c:axId val="111923968"/>
        <c:axId val="0"/>
      </c:bar3DChart>
      <c:catAx>
        <c:axId val="111918080"/>
        <c:scaling>
          <c:orientation val="minMax"/>
        </c:scaling>
        <c:axPos val="b"/>
        <c:numFmt formatCode="General" sourceLinked="1"/>
        <c:tickLblPos val="nextTo"/>
        <c:crossAx val="111923968"/>
        <c:crosses val="autoZero"/>
        <c:auto val="1"/>
        <c:lblAlgn val="ctr"/>
        <c:lblOffset val="100"/>
      </c:catAx>
      <c:valAx>
        <c:axId val="111923968"/>
        <c:scaling>
          <c:orientation val="minMax"/>
        </c:scaling>
        <c:axPos val="l"/>
        <c:majorGridlines/>
        <c:numFmt formatCode="General" sourceLinked="1"/>
        <c:tickLblPos val="nextTo"/>
        <c:crossAx val="11191808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531788-ED2C-4DA4-81CF-BAA739D0E1D0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2F7A69-FBC5-4FB6-B008-E486E2FBF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F3C91-9993-4103-96AF-6F3ED697D2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F7A69-FBC5-4FB6-B008-E486E2FBFAC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BA22B-1B6D-423F-93B4-3D85F663B91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4A13-3BC2-40EE-9019-1AC35035EF90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D8BF-877E-4B6B-919E-0234C8ADF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35E7-F00D-4FEE-ACCB-9BB699F7C476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B499-2C96-425C-9917-0E9AF4DF4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9249-8858-4B46-8A28-4731433B5875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221DB-C910-4245-BA38-F23456B58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B5B6-DC42-452C-9499-3256A5704312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F213-D575-4828-ADD0-6A5BBB85A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CE7D-13BB-46C1-8A48-2EE9D5A92B55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6C27-DCC6-4A05-BC65-3FA49F58E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FF15-2837-4BD3-9409-E60B672F2578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B6EE-F352-4530-8F9D-A2EDBC411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2F1B-E4F1-4593-8ABA-4E1AC38C93B9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BE0A-4660-4CBE-8273-3648973C7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77F2-69C8-47D9-A6F3-60C0A3E8ABD1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1FFF-3E07-43BB-B37F-036A9B13B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58F0-4A0D-4E30-9702-B239F32B6B99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67A9-6D4A-4120-8320-8249ADF64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DBAB-75BB-453A-8502-923E058C69B8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B75D-09D2-495E-A1C7-0CB056391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E530-9F4F-4EFC-BF78-1C07DA93DFB4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71BC-26DF-43BD-A49E-E94D8547D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880A9-DCBD-4763-A548-FC38150A160F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2CF86D-2179-4C0A-A373-3375763A0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0" y="1844675"/>
            <a:ext cx="79295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>ВЛИЯНИЕ ЭКОНОМИЧЕСКОГО РАЗВИТИЯ 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>
                <a:latin typeface="Calibri" pitchFamily="34" charset="0"/>
              </a:rPr>
              <a:t>ДЕМОГРАФИЧЕСКУЮ СИТУАЦИЮ СЕЛЬСКОГО ПОСЕЛЕНИЯ «СЕЛО ДАППЫ» КОМСОМОЛЬСКОГО РАЙОНА ХАБАРОВСКОГО КРАЯ</a:t>
            </a:r>
            <a:br>
              <a:rPr lang="ru-RU" b="1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> 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7188" y="3857625"/>
            <a:ext cx="8501062" cy="25717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Работу выполнили: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учащиеся 9 класса МОУ  ООШ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сельского поселения «Село </a:t>
            </a:r>
            <a:r>
              <a:rPr lang="ru-RU" sz="2400" b="1" dirty="0" err="1">
                <a:latin typeface="+mn-lt"/>
              </a:rPr>
              <a:t>Дапы</a:t>
            </a:r>
            <a:r>
              <a:rPr lang="ru-RU" sz="2400" b="1" dirty="0">
                <a:latin typeface="+mn-lt"/>
              </a:rPr>
              <a:t>»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Ерохин Никита Александрович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Руководитель учитель географии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Тихонов Александр Семенович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2011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14339" name="Picture 4" descr="point3858_Coat_of_Arms_of_Khabarovsky_kray_(N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0"/>
            <a:ext cx="2071670" cy="246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get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29150"/>
            <a:ext cx="29702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150x178-images-stories-Ger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343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14422"/>
          <a:ext cx="9144000" cy="5627108"/>
        </p:xfrm>
        <a:graphic>
          <a:graphicData uri="http://schemas.openxmlformats.org/drawingml/2006/table">
            <a:tbl>
              <a:tblPr/>
              <a:tblGrid>
                <a:gridCol w="1590174"/>
                <a:gridCol w="1630686"/>
                <a:gridCol w="2775205"/>
                <a:gridCol w="1127302"/>
                <a:gridCol w="2020633"/>
              </a:tblGrid>
              <a:tr h="1304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Население.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Дети от 0 до 18 лет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Пенсионеры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ЦЗН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Трудоустроено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359 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Школьники –36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ПТУ – 13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ТУ ВУЗ- 6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Детский сад - 16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Ветераны трудового фронта -3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Инвалиды-17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Репрессированных -1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работники -45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Торговые работники-4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Статистические данные.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2005 год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969264"/>
          <a:ext cx="8715404" cy="6099048"/>
        </p:xfrm>
        <a:graphic>
          <a:graphicData uri="http://schemas.openxmlformats.org/drawingml/2006/table">
            <a:tbl>
              <a:tblPr/>
              <a:tblGrid>
                <a:gridCol w="1515638"/>
                <a:gridCol w="1554253"/>
                <a:gridCol w="2645128"/>
                <a:gridCol w="1074463"/>
                <a:gridCol w="1925922"/>
              </a:tblGrid>
              <a:tr h="1103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Население.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Дети от 0 до 18 лет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Пенсионеры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ЦЗН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Трудоустроено 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  <a:cs typeface="Times New Roman"/>
                        </a:rPr>
                        <a:t>337 </a:t>
                      </a:r>
                      <a:endParaRPr lang="ru-RU" sz="4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4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4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Школьники –32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ПТУ – 16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ТУ ВУЗ- 6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Детский сад - 15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Ветераны трудового фронта -3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Инвалиды-13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Репрессированных -1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работники -45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Торговые работники-4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2006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atin typeface="Arial" pitchFamily="34" charset="0"/>
              </a:rPr>
              <a:t>2007</a:t>
            </a:r>
            <a:endParaRPr lang="ru-RU" sz="4000" dirty="0" smtClean="0"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3" y="714356"/>
          <a:ext cx="9001155" cy="6143644"/>
        </p:xfrm>
        <a:graphic>
          <a:graphicData uri="http://schemas.openxmlformats.org/drawingml/2006/table">
            <a:tbl>
              <a:tblPr/>
              <a:tblGrid>
                <a:gridCol w="1447329"/>
                <a:gridCol w="1630686"/>
                <a:gridCol w="2775206"/>
                <a:gridCol w="1127301"/>
                <a:gridCol w="2020633"/>
              </a:tblGrid>
              <a:tr h="1365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Население.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Дети от 0 до 18 лет 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 Пенсионеры 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ЦЗН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Трудоустроено  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326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Школьники –33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ПТУ – 16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ТУ ВУЗ- 6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Детский сад - 17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Ветераны трудового фронта -3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Инвалиды-13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Репрессированных -1 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работники -45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Торговые работники-4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0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atin typeface="Arial" pitchFamily="34" charset="0"/>
              </a:rPr>
              <a:t>2008</a:t>
            </a:r>
            <a:endParaRPr lang="ru-RU" sz="3600" dirty="0" smtClean="0">
              <a:latin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Численность населения 332 человека.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Население по возрастам: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0 до 1 года – 5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1 до 3 лет - 9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3 до 7 лет – 18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7 до 14 лет – 26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14 до 16 лет – 9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16 до 18 лет - 9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18 до 20 лет – 11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20 до 30 лет (женщины и мужчины) – 64 человека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30 до 50 лет (женщины) – 51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50 лет и свыше (женщины) - 50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30 до 55 лет (мужчины) – 62 человека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Свыше 55 лет (мужчины) – 21 человек.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На 1 января 2011 года численность населения составляет 342 чел. в том числе:</a:t>
            </a:r>
            <a:endParaRPr lang="ru-RU" sz="3200" smtClean="0"/>
          </a:p>
        </p:txBody>
      </p:sp>
      <p:graphicFrame>
        <p:nvGraphicFramePr>
          <p:cNvPr id="2457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24578" r:id="rId3" imgW="8327858" imgH="462726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Численность населения в селе Даппы на 2011 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Рождаемость смертность прирост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Рождаемость, смертность воспроизводство на 2011 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Возрастная структура пенсионного возраста «Село Даппы» 2011 года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детей в первых классах с 2011  по 2018 годы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601188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ЦЕЛИ: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1.Выявить факторы, повлиявшие на демографическую ситуацию в селе Даппы 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2.Дать прогноз развития демографической ситуации на ближайшую перспективу.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3.Сформулировать свои предложения по преодолению демографического кризиса в селе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0" y="0"/>
          <a:ext cx="9150368" cy="6858000"/>
        </p:xfrm>
        <a:graphic>
          <a:graphicData uri="http://schemas.openxmlformats.org/presentationml/2006/ole">
            <p:oleObj spid="_x0000_s66561" name="Слайд" r:id="rId3" imgW="4562551" imgH="3419551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3214678" cy="428628"/>
          </a:xfrm>
        </p:spPr>
        <p:txBody>
          <a:bodyPr/>
          <a:lstStyle/>
          <a:p>
            <a:r>
              <a:rPr lang="ru-RU" dirty="0" smtClean="0"/>
              <a:t>1977</a:t>
            </a:r>
            <a:endParaRPr lang="ru-RU" dirty="0"/>
          </a:p>
        </p:txBody>
      </p:sp>
      <p:pic>
        <p:nvPicPr>
          <p:cNvPr id="50178" name="Picture 2" descr="H:\Выпускники школы Даппы\img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51528" cy="2643206"/>
          </a:xfrm>
          <a:prstGeom prst="rect">
            <a:avLst/>
          </a:prstGeom>
          <a:noFill/>
        </p:spPr>
      </p:pic>
      <p:pic>
        <p:nvPicPr>
          <p:cNvPr id="7" name="Picture 3" descr="H:\Выпускники школы Даппы\img1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220677" y="708489"/>
            <a:ext cx="2357455" cy="308357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357554" y="3071810"/>
            <a:ext cx="1500198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1998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E:\н дела\IMG_01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357562"/>
            <a:ext cx="3995937" cy="27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660232" y="5949280"/>
            <a:ext cx="1536700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2008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Программы Строительство жилья на селе </a:t>
            </a:r>
            <a:endParaRPr lang="ru-RU" sz="3600" dirty="0"/>
          </a:p>
        </p:txBody>
      </p:sp>
      <p:pic>
        <p:nvPicPr>
          <p:cNvPr id="75778" name="Picture 2" descr="D:\КАБИНЕТ ЕСТЕСТВОЗНАНИЯ\Воспитательная работа\Отряд Светлячки 2009\КЛАССНЫЕ ЧАСЫ УСПЕВАЕМОСТЬ\ШНПК апрель 2011 год Демографические процессы\PR20100929115811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5779" name="Picture 3" descr="D:\КАБИНЕТ ЕСТЕСТВОЗНАНИЯ\Воспитательная работа\Отряд Светлячки 2009\КЛАССНЫЕ ЧАСЫ УСПЕВАЕМОСТЬ\ШНПК апрель 2011 год Демографические процессы\i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рыборазводного завода</a:t>
            </a:r>
            <a:endParaRPr lang="ru-RU" dirty="0"/>
          </a:p>
        </p:txBody>
      </p:sp>
      <p:pic>
        <p:nvPicPr>
          <p:cNvPr id="76804" name="Picture 4" descr="D:\КАБИНЕТ ЕСТЕСТВОЗНАНИЯ\Воспитательная работа\Отряд Светлячки 2009\КЛАССНЫЕ ЧАСЫ УСПЕВАЕМОСТЬ\ШНПК апрель 2011 год Демографические процессы\lopuhinka_zavod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060848"/>
            <a:ext cx="4320478" cy="3816424"/>
          </a:xfrm>
          <a:prstGeom prst="rect">
            <a:avLst/>
          </a:prstGeom>
          <a:noFill/>
        </p:spPr>
      </p:pic>
      <p:pic>
        <p:nvPicPr>
          <p:cNvPr id="76805" name="Picture 5" descr="D:\КАБИНЕТ ЕСТЕСТВОЗНАНИЯ\Воспитательная работа\Отряд Светлячки 2009\КЛАССНЫЕ ЧАСЫ УСПЕВАЕМОСТЬ\ШНПК апрель 2011 год Демографические процессы\224e4f66e18be646e36dc9868ae25768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7418" y="2132856"/>
            <a:ext cx="3990383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Туризм</a:t>
            </a:r>
            <a:endParaRPr lang="ru-RU" dirty="0"/>
          </a:p>
        </p:txBody>
      </p:sp>
      <p:pic>
        <p:nvPicPr>
          <p:cNvPr id="77826" name="Picture 2" descr="D:\КАБИНЕТ ЕСТЕСТВОЗНАНИЯ\Воспитательная работа\Отряд Светлячки 2009\КЛАССНЫЕ ЧАСЫ УСПЕВАЕМОСТЬ\ШНПК апрель 2011 год Демографические процессы\img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3076"/>
            <a:ext cx="3905250" cy="3694156"/>
          </a:xfrm>
          <a:prstGeom prst="rect">
            <a:avLst/>
          </a:prstGeom>
          <a:noFill/>
        </p:spPr>
      </p:pic>
      <p:pic>
        <p:nvPicPr>
          <p:cNvPr id="77827" name="Picture 3" descr="D:\КАБИНЕТ ЕСТЕСТВОЗНАНИЯ\Воспитательная работа\Отряд Светлячки 2009\КЛАССНЫЕ ЧАСЫ УСПЕВАЕМОСТЬ\ШНПК апрель 2011 год Демографические процессы\i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556792"/>
            <a:ext cx="453264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Туристическая рыбалка</a:t>
            </a:r>
            <a:endParaRPr lang="ru-RU" dirty="0"/>
          </a:p>
        </p:txBody>
      </p:sp>
      <p:pic>
        <p:nvPicPr>
          <p:cNvPr id="78850" name="Picture 2" descr="D:\КАБИНЕТ ЕСТЕСТВОЗНАНИЯ\Воспитательная работа\Отряд Светлячки 2009\КЛАССНЫЕ ЧАСЫ УСПЕВАЕМОСТЬ\ШНПК апрель 2011 год Демографические процессы\i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55437"/>
            <a:ext cx="4038600" cy="3015488"/>
          </a:xfrm>
          <a:prstGeom prst="rect">
            <a:avLst/>
          </a:prstGeom>
          <a:noFill/>
        </p:spPr>
      </p:pic>
      <p:pic>
        <p:nvPicPr>
          <p:cNvPr id="78851" name="Picture 3" descr="D:\КАБИНЕТ ЕСТЕСТВОЗНАНИЯ\Воспитательная работа\Отряд Светлячки 2009\КЛАССНЫЕ ЧАСЫ УСПЕВАЕМОСТЬ\ШНПК апрель 2011 год Демографические процессы\vsem-lyubitelyam-oxoty-i-rybalki-rekomenduetsya-xot-raz-pobyvataaa_1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510250"/>
            <a:ext cx="4038600" cy="2705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 охота</a:t>
            </a:r>
            <a:endParaRPr lang="ru-RU" dirty="0"/>
          </a:p>
        </p:txBody>
      </p:sp>
      <p:pic>
        <p:nvPicPr>
          <p:cNvPr id="79874" name="Picture 2" descr="D:\КАБИНЕТ ЕСТЕСТВОЗНАНИЯ\Воспитательная работа\Отряд Светлячки 2009\КЛАССНЫЕ ЧАСЫ УСПЕВАЕМОСТЬ\ШНПК апрель 2011 год Демографические процессы\01-18-09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125" y="2348706"/>
            <a:ext cx="3714750" cy="3028950"/>
          </a:xfrm>
          <a:prstGeom prst="rect">
            <a:avLst/>
          </a:prstGeom>
          <a:noFill/>
        </p:spPr>
      </p:pic>
      <p:pic>
        <p:nvPicPr>
          <p:cNvPr id="79875" name="Picture 3" descr="D:\КАБИНЕТ ЕСТЕСТВОЗНАНИЯ\Воспитательная работа\Отряд Светлячки 2009\КЛАССНЫЕ ЧАСЫ УСПЕВАЕМОСТЬ\ШНПК апрель 2011 год Демографические процессы\zohota_02s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7425" y="1700809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smtClean="0"/>
              <a:t>Список использованной литературы:</a:t>
            </a:r>
          </a:p>
          <a:p>
            <a:endParaRPr lang="ru-RU" sz="1200" dirty="0" smtClean="0"/>
          </a:p>
          <a:p>
            <a:r>
              <a:rPr lang="ru-RU" sz="1200" dirty="0" smtClean="0"/>
              <a:t> 1. Борисов В.А. Демография, М., 1999. 2. </a:t>
            </a:r>
            <a:r>
              <a:rPr lang="ru-RU" sz="1200" dirty="0" err="1" smtClean="0"/>
              <a:t>Гундаров</a:t>
            </a:r>
            <a:r>
              <a:rPr lang="ru-RU" sz="1200" dirty="0" smtClean="0"/>
              <a:t> И.А. Демографическая катастрофа в России: причины, механизм преодоления, М., 2001. 3. Социальная статистика: Учебник/ Под ред. И.И.Елисеевой. – М., 1997. 4. Статистика населения с основами демографии: Учебник/ </a:t>
            </a:r>
            <a:r>
              <a:rPr lang="ru-RU" sz="1200" dirty="0" err="1" smtClean="0"/>
              <a:t>Г.С.Кильдишев</a:t>
            </a:r>
            <a:r>
              <a:rPr lang="ru-RU" sz="1200" dirty="0" smtClean="0"/>
              <a:t> и др., М., 1990. 5. Население РФ 1998, Шестой ежегодный демографический отчет, М., </a:t>
            </a:r>
          </a:p>
          <a:p>
            <a:endParaRPr lang="ru-RU" sz="1200" dirty="0" smtClean="0"/>
          </a:p>
          <a:p>
            <a:r>
              <a:rPr lang="ru-RU" sz="1200" dirty="0" smtClean="0"/>
              <a:t> 1999. 6. Население РФ 1999, Седьмой ежегодный демографический отчет, М., </a:t>
            </a:r>
          </a:p>
          <a:p>
            <a:endParaRPr lang="ru-RU" sz="1200" dirty="0" smtClean="0"/>
          </a:p>
          <a:p>
            <a:r>
              <a:rPr lang="ru-RU" sz="1200" dirty="0" smtClean="0"/>
              <a:t> 2000. 7. Захаров С.В., Иванова Е.В. Что происходит с рождаемостью в России/</a:t>
            </a:r>
          </a:p>
          <a:p>
            <a:endParaRPr lang="ru-RU" sz="1200" dirty="0" smtClean="0"/>
          </a:p>
          <a:p>
            <a:r>
              <a:rPr lang="ru-RU" sz="1200" dirty="0" smtClean="0"/>
              <a:t> Российский демографический журнал, 1996, №1, с. 5-11. 8. http://www.gks.ru</a:t>
            </a:r>
          </a:p>
          <a:p>
            <a:endParaRPr lang="ru-RU" sz="1200" dirty="0" smtClean="0"/>
          </a:p>
          <a:p>
            <a:r>
              <a:rPr lang="ru-RU" sz="1200" dirty="0" smtClean="0"/>
              <a:t> ----------------------- ( Принципы и рекомендации в отношении проведения переписей населения и жилого фонда. Нью-Йорк, ООН, 1981. С. 8. ( Электронная версия журнала "Население и общество", http://www.demoscope.ru ( "Численность и миграция населения РФ в 2000 году". Статистический бюллетень. ( Получено из Интернета: http://www.gks.ru ( Предположительная численность населения России до 2016 года. (Статистический бюллетень). Москва. Государственный комитет Российской Федерации по статистике. 1999 г.</a:t>
            </a:r>
          </a:p>
          <a:p>
            <a:endParaRPr lang="ru-RU" sz="1200" dirty="0" smtClean="0"/>
          </a:p>
          <a:p>
            <a:r>
              <a:rPr lang="ru-RU" sz="1200" dirty="0" smtClean="0"/>
              <a:t> ( Вишневский А.Г. Демографический и трудовой потенциал населения РФ // Путь в XXI век: стратегические проблемы и перспективы российской экономики. М., 1999. с. 279-306. [1] </a:t>
            </a:r>
            <a:r>
              <a:rPr lang="ru-RU" sz="1200" dirty="0" err="1" smtClean="0"/>
              <a:t>Гундаров</a:t>
            </a:r>
            <a:r>
              <a:rPr lang="ru-RU" sz="1200" dirty="0" smtClean="0"/>
              <a:t> И.А. демографическая катастрофа в России: причины, механизм, пути преодоления. М., 2001</a:t>
            </a:r>
          </a:p>
          <a:p>
            <a:endParaRPr lang="ru-RU" sz="1200" dirty="0" smtClean="0"/>
          </a:p>
          <a:p>
            <a:r>
              <a:rPr lang="ru-RU" sz="1200" dirty="0" smtClean="0"/>
              <a:t> ----------------------- [</a:t>
            </a:r>
            <a:r>
              <a:rPr lang="ru-RU" sz="1200" dirty="0" err="1" smtClean="0"/>
              <a:t>pic</a:t>
            </a:r>
            <a:r>
              <a:rPr lang="ru-RU" sz="1200" dirty="0" smtClean="0"/>
              <a:t>]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596" y="357166"/>
            <a:ext cx="84296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Задачи: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Изучить научную литературу по демографической проблеме.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Собрать материал, характеризующий демографическую ситуацию в селе.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Проанализировать собранный статистический материал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На основе анализа материала сформулировать свои предложения по улучшению демографической ситуации в селе.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0382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Джон </a:t>
            </a:r>
            <a:r>
              <a:rPr lang="ru-RU" sz="4000" dirty="0" err="1" smtClean="0"/>
              <a:t>Граунт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(1620-1674)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610744" cy="4104456"/>
          </a:xfrm>
        </p:spPr>
        <p:txBody>
          <a:bodyPr/>
          <a:lstStyle/>
          <a:p>
            <a:r>
              <a:rPr lang="ru-RU" dirty="0" smtClean="0"/>
              <a:t>Английский статистик, один из основателей демографии как науки – и при этом галантерейщик по профессии.</a:t>
            </a:r>
          </a:p>
          <a:p>
            <a:r>
              <a:rPr lang="ru-RU" dirty="0" smtClean="0"/>
              <a:t>Книга называлась. «Естественные и политические наблюдения, перечисленные в прилагаемом оглавлении и сделанные на основе бюллетеней о смертности. По отношению к управлению, религии, торговле, росту, воздуху, болезням и другим изменениям названного города».</a:t>
            </a:r>
            <a:endParaRPr lang="ru-RU" dirty="0"/>
          </a:p>
        </p:txBody>
      </p:sp>
      <p:pic>
        <p:nvPicPr>
          <p:cNvPr id="5" name="Picture 2" descr="D:\КАБИНЕТ ЕСТЕСТВОЗНАНИЯ\Воспитательная работа\Отряд Светлячки 2009\КЛАССНЫЕ ЧАСЫ УСПЕВАЕМОСТЬ\ШНПК апрель 2011 год Демографические процессы\quetele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4137" y="273050"/>
            <a:ext cx="3473576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Методы исследования.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dirty="0" smtClean="0"/>
              <a:t>1 Статистические </a:t>
            </a:r>
          </a:p>
          <a:p>
            <a:r>
              <a:rPr lang="ru-RU" sz="6600" dirty="0" smtClean="0"/>
              <a:t>2. Математические </a:t>
            </a:r>
          </a:p>
          <a:p>
            <a:r>
              <a:rPr lang="ru-RU" sz="6600" dirty="0" smtClean="0"/>
              <a:t>3. Социологические </a:t>
            </a:r>
            <a:endParaRPr lang="ru-RU" sz="6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email"/>
          <a:srcRect t="-27" r="-114" b="8551"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642938" y="4000500"/>
            <a:ext cx="18573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Детский этнографический ансамбль «Русские потешки» из Владимира.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143250" y="3929063"/>
            <a:ext cx="1643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Ненка в национальной одежде.</a:t>
            </a: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4429125" y="5500688"/>
            <a:ext cx="1714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Праздник 1000-летия бурятского героического эпоса Абай Гэсэр.</a:t>
            </a:r>
          </a:p>
        </p:txBody>
      </p:sp>
      <p:pic>
        <p:nvPicPr>
          <p:cNvPr id="16389" name="Picture 5" descr="D:\C&amp;M\CMGE07_3\B3629i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429125"/>
            <a:ext cx="10906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7429500" y="5934075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.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 Ульчи. Оленево</a:t>
            </a:r>
            <a:r>
              <a:rPr lang="ru-RU">
                <a:latin typeface="Calibri" pitchFamily="34" charset="0"/>
              </a:rPr>
              <a:t>д</a:t>
            </a:r>
          </a:p>
        </p:txBody>
      </p:sp>
      <p:pic>
        <p:nvPicPr>
          <p:cNvPr id="16391" name="Picture 7" descr="D:\C&amp;M\CMGE07_3\U3625i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00" y="4857750"/>
            <a:ext cx="9636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D:\C&amp;M\CMGE07_3\U3625i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81900" y="5010150"/>
            <a:ext cx="9636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11"/>
          <p:cNvSpPr>
            <a:spLocks noChangeArrowheads="1"/>
          </p:cNvSpPr>
          <p:nvPr/>
        </p:nvSpPr>
        <p:spPr bwMode="auto">
          <a:xfrm>
            <a:off x="6072188" y="4572000"/>
            <a:ext cx="1357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Стойбище эвенкийских оленеводов. Саха. Якутия. </a:t>
            </a:r>
          </a:p>
        </p:txBody>
      </p:sp>
      <p:pic>
        <p:nvPicPr>
          <p:cNvPr id="16394" name="Picture 3" descr="D:\C&amp;M\CMGE07_3\ie01018i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25" y="3644900"/>
            <a:ext cx="1339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" descr="D:\C&amp;M\CMGE07_3\ykut1i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88" y="1643063"/>
            <a:ext cx="17145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WordArt 3"/>
          <p:cNvSpPr>
            <a:spLocks noChangeArrowheads="1" noChangeShapeType="1" noTextEdit="1"/>
          </p:cNvSpPr>
          <p:nvPr/>
        </p:nvSpPr>
        <p:spPr bwMode="auto">
          <a:xfrm>
            <a:off x="1285875" y="2786063"/>
            <a:ext cx="5500688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РОССИЯ</a:t>
            </a:r>
          </a:p>
        </p:txBody>
      </p:sp>
      <p:sp>
        <p:nvSpPr>
          <p:cNvPr id="16397" name="Прямоугольник 16"/>
          <p:cNvSpPr>
            <a:spLocks noChangeArrowheads="1"/>
          </p:cNvSpPr>
          <p:nvPr/>
        </p:nvSpPr>
        <p:spPr bwMode="auto">
          <a:xfrm>
            <a:off x="6072188" y="2928938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Якутск. Административное здание на проспекте Ленина.</a:t>
            </a:r>
          </a:p>
        </p:txBody>
      </p:sp>
      <p:pic>
        <p:nvPicPr>
          <p:cNvPr id="16398" name="Picture 2" descr="D:\C&amp;M\CMGE07_3\N3623i.bmp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63938" y="3429000"/>
            <a:ext cx="857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4" descr="D:\C&amp;M\CMGE07_3\R3656i.b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5650" y="3284538"/>
            <a:ext cx="1219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Селихинского  леспромхоза  Даппинского участка</a:t>
            </a:r>
            <a:endParaRPr lang="ru-RU" dirty="0"/>
          </a:p>
        </p:txBody>
      </p:sp>
      <p:pic>
        <p:nvPicPr>
          <p:cNvPr id="51202" name="Picture 2" descr="H:\Выпускники школы Даппы\img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26460" y="1488028"/>
            <a:ext cx="3453167" cy="3906087"/>
          </a:xfrm>
          <a:prstGeom prst="rect">
            <a:avLst/>
          </a:prstGeom>
          <a:noFill/>
        </p:spPr>
      </p:pic>
      <p:pic>
        <p:nvPicPr>
          <p:cNvPr id="51203" name="Picture 3" descr="H:\Выпускники школы Даппы\img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842519" y="2556519"/>
            <a:ext cx="3572679" cy="5030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Рабочие </a:t>
            </a:r>
            <a:r>
              <a:rPr lang="ru-RU" sz="3600" dirty="0" err="1" smtClean="0"/>
              <a:t>Селихинского</a:t>
            </a:r>
            <a:r>
              <a:rPr lang="ru-RU" sz="3600" dirty="0" smtClean="0"/>
              <a:t>  леспромхоза Хумминского  участка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4581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Катер «Можайск» капитан Сенотрусов В. Н. 1953 -1954 гг. и Журавлёв В.Е.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041775" cy="1893887"/>
          </a:xfrm>
        </p:spPr>
        <p:txBody>
          <a:bodyPr/>
          <a:lstStyle/>
          <a:p>
            <a:r>
              <a:rPr lang="ru-RU" dirty="0" smtClean="0"/>
              <a:t>Сбивает лес в плоты катер «Миргород» 1953-54 гг. капитан Коноплёв Константин, Сенотрусов  С.Н.</a:t>
            </a:r>
            <a:endParaRPr lang="ru-RU" dirty="0"/>
          </a:p>
        </p:txBody>
      </p:sp>
      <p:pic>
        <p:nvPicPr>
          <p:cNvPr id="45058" name="Picture 2" descr="C:\Documents and Settings\Администратор\Мои документы\Мои рисунки\img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l="9958" t="5648" r="16007" b="7029"/>
          <a:stretch>
            <a:fillRect/>
          </a:stretch>
        </p:blipFill>
        <p:spPr bwMode="auto">
          <a:xfrm rot="16200000">
            <a:off x="697191" y="2551281"/>
            <a:ext cx="3312368" cy="4203710"/>
          </a:xfrm>
          <a:prstGeom prst="rect">
            <a:avLst/>
          </a:prstGeom>
          <a:noFill/>
        </p:spPr>
      </p:pic>
      <p:pic>
        <p:nvPicPr>
          <p:cNvPr id="45059" name="Picture 3" descr="C:\Documents and Settings\Администратор\Мои документы\Мои рисунки\img1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 l="35826" t="3645" b="3413"/>
          <a:stretch>
            <a:fillRect/>
          </a:stretch>
        </p:blipFill>
        <p:spPr bwMode="auto">
          <a:xfrm rot="16200000">
            <a:off x="5220072" y="2780928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скругленным углом 2"/>
          <p:cNvSpPr/>
          <p:nvPr/>
        </p:nvSpPr>
        <p:spPr>
          <a:xfrm>
            <a:off x="2000250" y="1143000"/>
            <a:ext cx="914400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Карта миграция населения</a:t>
            </a:r>
          </a:p>
        </p:txBody>
      </p:sp>
      <p:pic>
        <p:nvPicPr>
          <p:cNvPr id="18434" name="Picture 2" descr="C:\Program Files\ООО Портал Хабаровск\СЭГ Хабаровского края\storages\schemes\scheme.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7800"/>
            <a:ext cx="9144000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 rot="20352158">
            <a:off x="3978275" y="3951288"/>
            <a:ext cx="4627563" cy="744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275587">
            <a:off x="5132388" y="3186113"/>
            <a:ext cx="302418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800 тыс. чел</a:t>
            </a:r>
          </a:p>
        </p:txBody>
      </p:sp>
      <p:sp>
        <p:nvSpPr>
          <p:cNvPr id="7" name="Стрелка влево 6"/>
          <p:cNvSpPr/>
          <p:nvPr/>
        </p:nvSpPr>
        <p:spPr>
          <a:xfrm rot="20192182">
            <a:off x="1620838" y="874713"/>
            <a:ext cx="3160712" cy="377825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20285812">
            <a:off x="1706563" y="385763"/>
            <a:ext cx="2162175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2 млн. чел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897</Words>
  <Application>Microsoft Office PowerPoint</Application>
  <PresentationFormat>Экран (4:3)</PresentationFormat>
  <Paragraphs>154</Paragraphs>
  <Slides>27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Лист Microsoft Office Excel 97-2003</vt:lpstr>
      <vt:lpstr>Слайд</vt:lpstr>
      <vt:lpstr>Слайд 1</vt:lpstr>
      <vt:lpstr>Слайд 2</vt:lpstr>
      <vt:lpstr>Слайд 3</vt:lpstr>
      <vt:lpstr>    Джон Граунт (1620-1674)  </vt:lpstr>
      <vt:lpstr>Методы исследования.</vt:lpstr>
      <vt:lpstr>Слайд 6</vt:lpstr>
      <vt:lpstr>Рабочие Селихинского  леспромхоза  Даппинского участка</vt:lpstr>
      <vt:lpstr>Рабочие Селихинского  леспромхоза Хумминского  участка</vt:lpstr>
      <vt:lpstr>Слайд 9</vt:lpstr>
      <vt:lpstr>Слайд 10</vt:lpstr>
      <vt:lpstr>Слайд 11</vt:lpstr>
      <vt:lpstr>Слайд 12</vt:lpstr>
      <vt:lpstr>Слайд 13</vt:lpstr>
      <vt:lpstr>На 1 января 2011 года численность населения составляет 342 чел. в том числе:</vt:lpstr>
      <vt:lpstr>Численность населения в селе Даппы на 2011 год</vt:lpstr>
      <vt:lpstr>Рождаемость смертность прирост</vt:lpstr>
      <vt:lpstr>Рождаемость, смертность воспроизводство на 2011 год</vt:lpstr>
      <vt:lpstr>Возрастная структура пенсионного возраста «Село Даппы» 2011 года</vt:lpstr>
      <vt:lpstr>Количество детей в первых классах с 2011  по 2018 годы</vt:lpstr>
      <vt:lpstr>Слайд 20</vt:lpstr>
      <vt:lpstr>1977</vt:lpstr>
      <vt:lpstr>Программы Строительство жилья на селе </vt:lpstr>
      <vt:lpstr>Строительство рыборазводного завода</vt:lpstr>
      <vt:lpstr>Туризм</vt:lpstr>
      <vt:lpstr>Туристическая рыбалка</vt:lpstr>
      <vt:lpstr>Тур охота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Master</cp:lastModifiedBy>
  <cp:revision>166</cp:revision>
  <dcterms:modified xsi:type="dcterms:W3CDTF">2013-01-17T21:32:55Z</dcterms:modified>
</cp:coreProperties>
</file>