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1%D0%B0%D1%80%D0%B3%D1%83%D0%B7%D0%B8%D0%BD_(%D1%80%D0%B5%D0%BA%D0%B0)" TargetMode="External"/><Relationship Id="rId3" Type="http://schemas.openxmlformats.org/officeDocument/2006/relationships/hyperlink" Target="http://ru.wikipedia.org/wiki/%D0%91%D1%83%D1%80%D1%8F%D1%82%D0%B8%D1%8F" TargetMode="External"/><Relationship Id="rId7" Type="http://schemas.openxmlformats.org/officeDocument/2006/relationships/hyperlink" Target="http://ru.wikipedia.org/wiki/%D0%90%D0%BA%D0%B2%D0%B0%D1%82%D0%BE%D1%80%D0%B8%D1%8F" TargetMode="External"/><Relationship Id="rId2" Type="http://schemas.openxmlformats.org/officeDocument/2006/relationships/hyperlink" Target="http://ru.wikipedia.org/wiki/%D0%97%D0%B0%D0%BF%D0%BE%D0%B2%D0%B5%D0%B4%D0%BD%D0%B8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1%D0%B0%D0%B9%D0%BA%D0%B0%D0%BB" TargetMode="External"/><Relationship Id="rId5" Type="http://schemas.openxmlformats.org/officeDocument/2006/relationships/hyperlink" Target="http://ru.wikipedia.org/wiki/%D0%A3%D1%80%D0%BE%D0%B2%D0%B5%D0%BD%D1%8C_%D0%BC%D0%BE%D1%80%D1%8F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ru.wikipedia.org/wiki/%D0%91%D0%B0%D1%80%D0%B3%D1%83%D0%B7%D0%B8%D0%BD%D1%81%D0%BA%D0%B8%D0%B9_%D1%85%D1%80%D0%B5%D0%B1%D0%B5%D1%82" TargetMode="External"/><Relationship Id="rId9" Type="http://schemas.openxmlformats.org/officeDocument/2006/relationships/hyperlink" Target="http://ru.wikipedia.org/wiki/%D0%A4%D0%B0%D0%B9%D0%BB:Olchon_Shaman_Rock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E%D0%BA%D1%82%D1%8F%D0%B1%D1%80%D1%8C%D1%81%D0%BA%D0%B0%D1%8F_%D1%80%D0%B5%D0%B2%D0%BE%D0%BB%D1%8E%D1%86%D0%B8%D1%8F" TargetMode="External"/><Relationship Id="rId2" Type="http://schemas.openxmlformats.org/officeDocument/2006/relationships/hyperlink" Target="http://ru.wikipedia.org/wiki/%D0%A0%D0%BE%D1%81%D1%81%D0%B8%D1%8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u.wikipedia.org/wiki/%D0%94%D0%B5%D0%BD%D1%8C_%D0%B7%D0%B0%D0%BF%D0%BE%D0%B2%D0%B5%D0%B4%D0%BD%D0%B8%D0%BA%D0%BE%D0%B2_%D0%B8_%D0%BD%D0%B0%D1%86%D0%B8%D0%BE%D0%BD%D0%B0%D0%BB%D1%8C%D0%BD%D1%8B%D1%85_%D0%BF%D0%B0%D1%80%D0%BA%D0%BE%D0%B2" TargetMode="External"/><Relationship Id="rId4" Type="http://schemas.openxmlformats.org/officeDocument/2006/relationships/hyperlink" Target="http://ru.wikipedia.org/wiki/1917_%D0%B3%D0%BE%D0%B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16_%D0%B3%D0%BE%D0%B4" TargetMode="External"/><Relationship Id="rId2" Type="http://schemas.openxmlformats.org/officeDocument/2006/relationships/hyperlink" Target="http://ru.wikipedia.org/wiki/%D0%93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ru.wikipedia.org/wiki/%D0%A4%D0%B0%D0%B9%D0%BB:Ruchey_vpadayuschij_v_Bajkal_01.jpg" TargetMode="External"/><Relationship Id="rId4" Type="http://schemas.openxmlformats.org/officeDocument/2006/relationships/hyperlink" Target="http://ru.wikipedia.org/wiki/%D0%A1%D0%BE%D0%B1%D0%BE%D0%BB%D1%8C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7%D0%B5%D1%80%D0%BD%D0%BE%D1%88%D0%B0%D0%BF%D0%BE%D1%87%D0%BD%D1%8B%D0%B9_%D1%81%D1%83%D1%80%D0%BE%D0%BA" TargetMode="External"/><Relationship Id="rId13" Type="http://schemas.openxmlformats.org/officeDocument/2006/relationships/hyperlink" Target="http://ru.wikipedia.org/wiki/%D0%A2%D0%B0%D0%B9%D0%BC%D0%B5%D0%BD%D1%8C" TargetMode="External"/><Relationship Id="rId3" Type="http://schemas.openxmlformats.org/officeDocument/2006/relationships/hyperlink" Target="http://ru.wikipedia.org/wiki/%D0%9B%D0%BE%D1%81%D1%8C" TargetMode="External"/><Relationship Id="rId7" Type="http://schemas.openxmlformats.org/officeDocument/2006/relationships/hyperlink" Target="http://ru.wikipedia.org/wiki/%D0%9E%D0%B1%D1%8B%D0%BA%D0%BD%D0%BE%D0%B2%D0%B5%D0%BD%D0%BD%D0%B0%D1%8F_%D0%B1%D1%83%D1%80%D0%BE%D0%B7%D1%83%D0%B1%D0%BA%D0%B0" TargetMode="External"/><Relationship Id="rId12" Type="http://schemas.openxmlformats.org/officeDocument/2006/relationships/hyperlink" Target="http://ru.wikipedia.org/wiki/%D0%A5%D0%B0%D1%80%D0%B8%D1%83%D1%81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1%D1%83%D1%80%D1%8B%D0%B9_%D0%BC%D0%B5%D0%B4%D0%B2%D0%B5%D0%B4%D1%8C" TargetMode="External"/><Relationship Id="rId11" Type="http://schemas.openxmlformats.org/officeDocument/2006/relationships/hyperlink" Target="http://ru.wikipedia.org/wiki/%D0%9E%D1%81%D1%91%D1%82%D1%80" TargetMode="External"/><Relationship Id="rId5" Type="http://schemas.openxmlformats.org/officeDocument/2006/relationships/hyperlink" Target="http://ru.wikipedia.org/wiki/%D0%97%D0%B0%D1%8F%D1%86-%D0%B1%D0%B5%D0%BB%D1%8F%D0%BA" TargetMode="External"/><Relationship Id="rId10" Type="http://schemas.openxmlformats.org/officeDocument/2006/relationships/hyperlink" Target="http://ru.wikipedia.org/wiki/%D0%A1%D0%B8%D0%B3" TargetMode="External"/><Relationship Id="rId4" Type="http://schemas.openxmlformats.org/officeDocument/2006/relationships/hyperlink" Target="http://ru.wikipedia.org/wiki/%D0%9A%D0%B0%D0%B1%D0%B0%D1%80%D0%B3%D0%B0" TargetMode="External"/><Relationship Id="rId9" Type="http://schemas.openxmlformats.org/officeDocument/2006/relationships/hyperlink" Target="http://ru.wikipedia.org/wiki/%D0%91%D0%B0%D0%B9%D0%BA%D0%B0%D0%BB%D1%8C%D1%81%D0%BA%D0%B8%D0%B9_%D0%BE%D0%BC%D1%83%D0%BB%D1%8C" TargetMode="External"/><Relationship Id="rId14" Type="http://schemas.openxmlformats.org/officeDocument/2006/relationships/hyperlink" Target="http://ru.wikipedia.org/wiki/%D0%9B%D0%B5%D0%BD%D0%BE%D0%B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iki/%D0%A4%D0%B0%D0%B9%D0%BB:Ombre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ru.wikipedia.org/wiki/%D0%A4%D0%B0%D0%B9%D0%BB:Common_Shrew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ru.wikipedia.org/wiki/%D0%A4%D0%B0%D0%B9%D0%BB:Sable.gi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iki/%D0%A4%D0%B0%D0%B9%D0%BB:Baikal.Zmeinaya_buhta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278688" cy="2780928"/>
          </a:xfrm>
        </p:spPr>
        <p:txBody>
          <a:bodyPr>
            <a:normAutofit/>
          </a:bodyPr>
          <a:lstStyle/>
          <a:p>
            <a:r>
              <a:rPr lang="ru-RU" sz="5400" dirty="0" err="1" smtClean="0"/>
              <a:t>Баргузи́нский</a:t>
            </a:r>
            <a:r>
              <a:rPr lang="ru-RU" sz="5400" dirty="0" smtClean="0"/>
              <a:t> </a:t>
            </a:r>
            <a:r>
              <a:rPr lang="ru-RU" sz="5400" dirty="0" err="1" smtClean="0"/>
              <a:t>запове́дник</a:t>
            </a:r>
            <a:r>
              <a:rPr lang="ru-RU" sz="5400" dirty="0" smtClean="0"/>
              <a:t> </a:t>
            </a:r>
            <a:r>
              <a:rPr lang="ru-RU" sz="5400" dirty="0" smtClean="0"/>
              <a:t>.</a:t>
            </a:r>
            <a:br>
              <a:rPr lang="ru-RU" sz="5400" dirty="0" smtClean="0"/>
            </a:br>
            <a:r>
              <a:rPr lang="ru-RU" sz="2800" dirty="0" smtClean="0">
                <a:solidFill>
                  <a:schemeClr val="tx1"/>
                </a:solidFill>
              </a:rPr>
              <a:t>Ученик 8 </a:t>
            </a:r>
            <a:r>
              <a:rPr lang="ru-RU" sz="2800" dirty="0" err="1" smtClean="0">
                <a:solidFill>
                  <a:schemeClr val="tx1"/>
                </a:solidFill>
              </a:rPr>
              <a:t>кл.Пилюгин</a:t>
            </a:r>
            <a:r>
              <a:rPr lang="ru-RU" sz="2800" dirty="0" smtClean="0">
                <a:solidFill>
                  <a:schemeClr val="tx1"/>
                </a:solidFill>
              </a:rPr>
              <a:t> А.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Баргузинский заповедник (Бурятия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500312"/>
            <a:ext cx="7560840" cy="40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7467600" cy="278092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Баргузи́нский</a:t>
            </a:r>
            <a:r>
              <a:rPr lang="ru-RU" b="1" dirty="0" smtClean="0"/>
              <a:t> </a:t>
            </a:r>
            <a:r>
              <a:rPr lang="ru-RU" b="1" dirty="0" err="1" smtClean="0"/>
              <a:t>запове́дник</a:t>
            </a:r>
            <a:r>
              <a:rPr lang="ru-RU" dirty="0" smtClean="0"/>
              <a:t> — </a:t>
            </a:r>
            <a:r>
              <a:rPr lang="ru-RU" dirty="0" smtClean="0">
                <a:hlinkClick r:id="rId2" tooltip="Заповедник"/>
              </a:rPr>
              <a:t>заповедник</a:t>
            </a:r>
            <a:r>
              <a:rPr lang="ru-RU" dirty="0" smtClean="0"/>
              <a:t> в </a:t>
            </a:r>
            <a:r>
              <a:rPr lang="ru-RU" dirty="0" smtClean="0">
                <a:hlinkClick r:id="rId3" tooltip="Бурятия"/>
              </a:rPr>
              <a:t>Бурятии</a:t>
            </a:r>
            <a:r>
              <a:rPr lang="ru-RU" dirty="0" smtClean="0"/>
              <a:t>, расположенный на западных склонах </a:t>
            </a:r>
            <a:r>
              <a:rPr lang="ru-RU" dirty="0" err="1" smtClean="0">
                <a:hlinkClick r:id="rId4" tooltip="Баргузинский хребет"/>
              </a:rPr>
              <a:t>Баргузинского</a:t>
            </a:r>
            <a:r>
              <a:rPr lang="ru-RU" dirty="0" smtClean="0">
                <a:hlinkClick r:id="rId4" tooltip="Баргузинский хребет"/>
              </a:rPr>
              <a:t> хребта</a:t>
            </a:r>
            <a:r>
              <a:rPr lang="ru-RU" dirty="0" smtClean="0"/>
              <a:t> на высотах до 2840 м над </a:t>
            </a:r>
            <a:r>
              <a:rPr lang="ru-RU" dirty="0" smtClean="0">
                <a:hlinkClick r:id="rId5" tooltip="Уровень моря"/>
              </a:rPr>
              <a:t>у. м.</a:t>
            </a:r>
            <a:r>
              <a:rPr lang="ru-RU" dirty="0" smtClean="0"/>
              <a:t>, включает северо-восточное побережье озера </a:t>
            </a:r>
            <a:r>
              <a:rPr lang="ru-RU" dirty="0" smtClean="0">
                <a:hlinkClick r:id="rId6" tooltip="Байкал"/>
              </a:rPr>
              <a:t>Байкал</a:t>
            </a:r>
            <a:r>
              <a:rPr lang="ru-RU" dirty="0" smtClean="0"/>
              <a:t> и часть </a:t>
            </a:r>
            <a:r>
              <a:rPr lang="ru-RU" dirty="0" smtClean="0">
                <a:hlinkClick r:id="rId7" tooltip="Акватория"/>
              </a:rPr>
              <a:t>акватории</a:t>
            </a:r>
            <a:r>
              <a:rPr lang="ru-RU" dirty="0" smtClean="0"/>
              <a:t> самого озера. Заповедник и хребет названы по </a:t>
            </a:r>
            <a:r>
              <a:rPr lang="ru-RU" dirty="0" smtClean="0">
                <a:hlinkClick r:id="rId8" tooltip="Баргузин (река)"/>
              </a:rPr>
              <a:t>реке Баргузин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Содержимое 3" descr="Olchon Shaman Rock.jpg">
            <a:hlinkClick r:id="rId9"/>
          </p:cNvPr>
          <p:cNvPicPr>
            <a:picLocks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59632" y="2996952"/>
            <a:ext cx="626469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1"/>
            <a:ext cx="7272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latin typeface="Monotype Corsiva" pitchFamily="66" charset="0"/>
              </a:rPr>
              <a:t>Баргузинский</a:t>
            </a:r>
            <a:r>
              <a:rPr lang="ru-RU" sz="3600" dirty="0" smtClean="0">
                <a:latin typeface="Monotype Corsiva" pitchFamily="66" charset="0"/>
              </a:rPr>
              <a:t> заповедник является старейшим заповедником </a:t>
            </a:r>
            <a:r>
              <a:rPr lang="ru-RU" sz="3600" dirty="0" smtClean="0">
                <a:latin typeface="Monotype Corsiva" pitchFamily="66" charset="0"/>
                <a:hlinkClick r:id="rId2" action="ppaction://hlinkfile" tooltip="Россия"/>
              </a:rPr>
              <a:t>России</a:t>
            </a:r>
            <a:r>
              <a:rPr lang="ru-RU" sz="3600" dirty="0" smtClean="0">
                <a:latin typeface="Monotype Corsiva" pitchFamily="66" charset="0"/>
              </a:rPr>
              <a:t>. Это единственный государственный заповедник страны, учрежденный до </a:t>
            </a:r>
            <a:r>
              <a:rPr lang="ru-RU" sz="3600" dirty="0" smtClean="0">
                <a:latin typeface="Monotype Corsiva" pitchFamily="66" charset="0"/>
                <a:hlinkClick r:id="rId3" action="ppaction://hlinkfile" tooltip="Октябрьская революция"/>
              </a:rPr>
              <a:t>Октябрьской революции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smtClean="0">
                <a:latin typeface="Monotype Corsiva" pitchFamily="66" charset="0"/>
                <a:hlinkClick r:id="rId4" action="ppaction://hlinkfile" tooltip="1917 год"/>
              </a:rPr>
              <a:t>1917 года</a:t>
            </a:r>
            <a:r>
              <a:rPr lang="ru-RU" sz="3600" dirty="0" smtClean="0">
                <a:latin typeface="Monotype Corsiva" pitchFamily="66" charset="0"/>
              </a:rPr>
              <a:t>, а именно 29 декабря 1916 года (11 января 1917 год по новому стилю). Начиная с 1997 года день образования </a:t>
            </a:r>
            <a:r>
              <a:rPr lang="ru-RU" sz="3600" dirty="0" err="1" smtClean="0">
                <a:latin typeface="Monotype Corsiva" pitchFamily="66" charset="0"/>
              </a:rPr>
              <a:t>Баргузинского</a:t>
            </a:r>
            <a:r>
              <a:rPr lang="ru-RU" sz="3600" dirty="0" smtClean="0">
                <a:latin typeface="Monotype Corsiva" pitchFamily="66" charset="0"/>
              </a:rPr>
              <a:t> заповедника отмечают в Российской Федерации как </a:t>
            </a:r>
            <a:r>
              <a:rPr lang="ru-RU" sz="3600" dirty="0" smtClean="0">
                <a:latin typeface="Monotype Corsiva" pitchFamily="66" charset="0"/>
                <a:hlinkClick r:id="rId5" action="ppaction://hlinkfile" tooltip="День заповедников и национальных парков"/>
              </a:rPr>
              <a:t>День заповедников и национальных парков</a:t>
            </a:r>
            <a:r>
              <a:rPr lang="ru-RU" sz="3600" dirty="0" smtClean="0">
                <a:latin typeface="Monotype Corsiva" pitchFamily="66" charset="0"/>
              </a:rPr>
              <a:t>.</a:t>
            </a:r>
            <a:endParaRPr lang="ru-RU" sz="36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3096344" cy="6322714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Площадь заповедника — 374 322 </a:t>
            </a:r>
            <a:r>
              <a:rPr lang="ru-RU" sz="2400" dirty="0" smtClean="0">
                <a:hlinkClick r:id="rId2" tooltip="Га"/>
              </a:rPr>
              <a:t>га</a:t>
            </a:r>
            <a:r>
              <a:rPr lang="ru-RU" sz="2400" dirty="0" smtClean="0"/>
              <a:t>, в том числе 15 000 га составляет заповедная акватория. Заповедник создан в </a:t>
            </a:r>
            <a:r>
              <a:rPr lang="ru-RU" sz="2400" dirty="0" smtClean="0">
                <a:hlinkClick r:id="rId3" tooltip="1916 год"/>
              </a:rPr>
              <a:t>1916 году</a:t>
            </a:r>
            <a:r>
              <a:rPr lang="ru-RU" sz="2400" dirty="0" smtClean="0"/>
              <a:t> для сохранения и увеличения численности </a:t>
            </a:r>
            <a:r>
              <a:rPr lang="ru-RU" sz="2400" dirty="0" err="1" smtClean="0">
                <a:hlinkClick r:id="rId4" tooltip="Соболь"/>
              </a:rPr>
              <a:t>баргузинского</a:t>
            </a:r>
            <a:r>
              <a:rPr lang="ru-RU" sz="2400" dirty="0" smtClean="0">
                <a:hlinkClick r:id="rId4" tooltip="Соболь"/>
              </a:rPr>
              <a:t> соболя</a:t>
            </a:r>
            <a:r>
              <a:rPr lang="ru-RU" sz="2400" dirty="0" smtClean="0"/>
              <a:t> (</a:t>
            </a:r>
            <a:r>
              <a:rPr lang="ru-RU" sz="2400" i="1" dirty="0" err="1" smtClean="0"/>
              <a:t>Martes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zibellina</a:t>
            </a:r>
            <a:r>
              <a:rPr lang="ru-RU" sz="2400" dirty="0" smtClean="0"/>
              <a:t>).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7" name="Содержимое 6" descr="http://upload.wikimedia.org/wikipedia/commons/thumb/d/d8/Ruchey_vpadayuschij_v_Bajkal_01.jpg/300px-Ruchey_vpadayuschij_v_Bajkal_01.jpg">
            <a:hlinkClick r:id="rId5"/>
          </p:cNvPr>
          <p:cNvPicPr>
            <a:picLocks noGrp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980728"/>
            <a:ext cx="5724128" cy="5877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заповеднике сохраняются все природные комплексы. В </a:t>
            </a:r>
            <a:r>
              <a:rPr lang="ru-RU" dirty="0" err="1" smtClean="0"/>
              <a:t>Баргузинском</a:t>
            </a:r>
            <a:r>
              <a:rPr lang="ru-RU" dirty="0" smtClean="0"/>
              <a:t> заповеднике обитают </a:t>
            </a:r>
            <a:r>
              <a:rPr lang="ru-RU" dirty="0" smtClean="0">
                <a:hlinkClick r:id="rId3" tooltip="Лось"/>
              </a:rPr>
              <a:t>лось</a:t>
            </a:r>
            <a:r>
              <a:rPr lang="ru-RU" dirty="0" smtClean="0"/>
              <a:t>, </a:t>
            </a:r>
            <a:r>
              <a:rPr lang="ru-RU" dirty="0" smtClean="0">
                <a:hlinkClick r:id="rId4" tooltip="Кабарга"/>
              </a:rPr>
              <a:t>кабарга</a:t>
            </a:r>
            <a:r>
              <a:rPr lang="ru-RU" dirty="0" smtClean="0"/>
              <a:t>, </a:t>
            </a:r>
            <a:r>
              <a:rPr lang="ru-RU" dirty="0" smtClean="0">
                <a:hlinkClick r:id="rId5" tooltip="Заяц-беляк"/>
              </a:rPr>
              <a:t>заяц-беляк</a:t>
            </a:r>
            <a:r>
              <a:rPr lang="ru-RU" dirty="0" smtClean="0"/>
              <a:t>, </a:t>
            </a:r>
            <a:r>
              <a:rPr lang="ru-RU" dirty="0" smtClean="0">
                <a:hlinkClick r:id="rId6" tooltip="Бурый медведь"/>
              </a:rPr>
              <a:t>бурый медведь</a:t>
            </a:r>
            <a:r>
              <a:rPr lang="ru-RU" dirty="0" smtClean="0"/>
              <a:t>, </a:t>
            </a:r>
            <a:r>
              <a:rPr lang="ru-RU" dirty="0" smtClean="0">
                <a:hlinkClick r:id="rId7" tooltip="Обыкновенная бурозубка"/>
              </a:rPr>
              <a:t>бурозубка</a:t>
            </a:r>
            <a:r>
              <a:rPr lang="ru-RU" dirty="0" smtClean="0"/>
              <a:t>, </a:t>
            </a:r>
            <a:r>
              <a:rPr lang="ru-RU" dirty="0" smtClean="0">
                <a:hlinkClick r:id="rId8" tooltip="Черношапочный сурок"/>
              </a:rPr>
              <a:t>чёрношапочный сурок</a:t>
            </a:r>
            <a:r>
              <a:rPr lang="ru-RU" dirty="0" smtClean="0"/>
              <a:t>, — всего 41 вид млекопитающих. В водах заповедника встречаются </a:t>
            </a:r>
            <a:r>
              <a:rPr lang="ru-RU" dirty="0" smtClean="0">
                <a:hlinkClick r:id="rId9" tooltip="Байкальский омуль"/>
              </a:rPr>
              <a:t>байкальский омуль</a:t>
            </a:r>
            <a:r>
              <a:rPr lang="ru-RU" dirty="0" smtClean="0"/>
              <a:t>, </a:t>
            </a:r>
            <a:r>
              <a:rPr lang="ru-RU" dirty="0" smtClean="0">
                <a:hlinkClick r:id="rId10" tooltip="Сиг"/>
              </a:rPr>
              <a:t>сиг</a:t>
            </a:r>
            <a:r>
              <a:rPr lang="ru-RU" dirty="0" smtClean="0"/>
              <a:t>, </a:t>
            </a:r>
            <a:r>
              <a:rPr lang="ru-RU" dirty="0" smtClean="0">
                <a:hlinkClick r:id="rId11" tooltip="Осётр"/>
              </a:rPr>
              <a:t>осётр</a:t>
            </a:r>
            <a:r>
              <a:rPr lang="ru-RU" dirty="0" smtClean="0"/>
              <a:t>, </a:t>
            </a:r>
            <a:r>
              <a:rPr lang="ru-RU" dirty="0" smtClean="0">
                <a:hlinkClick r:id="rId12" tooltip="Хариус"/>
              </a:rPr>
              <a:t>хариус</a:t>
            </a:r>
            <a:r>
              <a:rPr lang="ru-RU" dirty="0" smtClean="0"/>
              <a:t>, </a:t>
            </a:r>
            <a:r>
              <a:rPr lang="ru-RU" dirty="0" smtClean="0">
                <a:hlinkClick r:id="rId13" tooltip="Таймень"/>
              </a:rPr>
              <a:t>таймень</a:t>
            </a:r>
            <a:r>
              <a:rPr lang="ru-RU" dirty="0" smtClean="0"/>
              <a:t>, </a:t>
            </a:r>
            <a:r>
              <a:rPr lang="ru-RU" dirty="0" smtClean="0">
                <a:hlinkClick r:id="rId14" tooltip="Ленок"/>
              </a:rPr>
              <a:t>ленок</a:t>
            </a:r>
            <a:r>
              <a:rPr lang="ru-RU" dirty="0" smtClean="0"/>
              <a:t> и другие виды рыб.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l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Хариус.</a:t>
            </a:r>
            <a:endParaRPr lang="ru-RU" dirty="0"/>
          </a:p>
        </p:txBody>
      </p:sp>
      <p:pic>
        <p:nvPicPr>
          <p:cNvPr id="4" name="Содержимое 3" descr="Хариусы">
            <a:hlinkClick r:id="rId2" tooltip="Хариусы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763284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Бурозубка.</a:t>
            </a:r>
            <a:endParaRPr lang="ru-RU" dirty="0"/>
          </a:p>
        </p:txBody>
      </p:sp>
      <p:pic>
        <p:nvPicPr>
          <p:cNvPr id="4" name="Содержимое 3" descr="Common Shrew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72816"/>
            <a:ext cx="727280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Соболь.</a:t>
            </a:r>
            <a:endParaRPr lang="ru-RU" dirty="0"/>
          </a:p>
        </p:txBody>
      </p:sp>
      <p:pic>
        <p:nvPicPr>
          <p:cNvPr id="4" name="Содержимое 3" descr="Martes zibellina">
            <a:hlinkClick r:id="rId2" tooltip="&quot;Martes zibellina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115616" y="2132856"/>
            <a:ext cx="691276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Охраняйте природу.</a:t>
            </a:r>
            <a:endParaRPr lang="ru-RU" sz="4400" dirty="0"/>
          </a:p>
        </p:txBody>
      </p:sp>
      <p:pic>
        <p:nvPicPr>
          <p:cNvPr id="4" name="Рисунок 3" descr="http://upload.wikimedia.org/wikipedia/commons/thumb/7/73/Baikal.Zmeinaya_buhta.JPG/300px-Baikal.Zmeinaya_buhta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492896"/>
            <a:ext cx="8136904" cy="4120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58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Баргузи́нский запове́дник . Ученик 8 кл.Пилюгин А.</vt:lpstr>
      <vt:lpstr>Слайд 2</vt:lpstr>
      <vt:lpstr>Слайд 3</vt:lpstr>
      <vt:lpstr>Площадь заповедника — 374 322 га, в том числе 15 000 га составляет заповедная акватория. Заповедник создан в 1916 году для сохранения и увеличения численности баргузинского соболя (Martes zibellina). </vt:lpstr>
      <vt:lpstr>Слайд 5</vt:lpstr>
      <vt:lpstr>Хариус.</vt:lpstr>
      <vt:lpstr>Бурозубка.</vt:lpstr>
      <vt:lpstr>Соболь.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Баргузи́нский запове́дник .</dc:title>
  <cp:lastModifiedBy>PK</cp:lastModifiedBy>
  <cp:revision>8</cp:revision>
  <dcterms:modified xsi:type="dcterms:W3CDTF">2013-01-03T09:48:12Z</dcterms:modified>
</cp:coreProperties>
</file>