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2" r:id="rId6"/>
    <p:sldId id="261" r:id="rId7"/>
    <p:sldId id="262" r:id="rId8"/>
    <p:sldId id="272" r:id="rId9"/>
    <p:sldId id="263" r:id="rId10"/>
    <p:sldId id="264" r:id="rId11"/>
    <p:sldId id="265" r:id="rId12"/>
    <p:sldId id="275" r:id="rId13"/>
    <p:sldId id="274" r:id="rId14"/>
    <p:sldId id="277" r:id="rId15"/>
    <p:sldId id="268" r:id="rId16"/>
    <p:sldId id="267" r:id="rId17"/>
    <p:sldId id="281" r:id="rId18"/>
    <p:sldId id="271" r:id="rId19"/>
    <p:sldId id="276" r:id="rId20"/>
    <p:sldId id="280" r:id="rId21"/>
    <p:sldId id="279" r:id="rId22"/>
    <p:sldId id="278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2121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 varScale="1">
        <p:scale>
          <a:sx n="74" d="100"/>
          <a:sy n="74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circle/>
    <p:sndAc>
      <p:stSnd>
        <p:snd r:embed="rId1" name="explod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explod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explod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explod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circle/>
    <p:sndAc>
      <p:stSnd>
        <p:snd r:embed="rId1" name="explod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explod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explod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explod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circle/>
    <p:sndAc>
      <p:stSnd>
        <p:snd r:embed="rId1" name="explod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explod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  <p:sndAc>
      <p:stSnd>
        <p:snd r:embed="rId1" name="explod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ircle/>
    <p:sndAc>
      <p:stSnd>
        <p:snd r:embed="rId13" name="explode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hyperlink" Target="http://www.altzapovednik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posobie.info/album_mod/upload/f9f74561dc7e23246d047c6904903bda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10.jpeg"/><Relationship Id="rId4" Type="http://schemas.openxmlformats.org/officeDocument/2006/relationships/hyperlink" Target="http://www.strf.ru/Attachment.aspx?Id=2269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Moschustier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Brown_Bear_us_fish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D%D0%BD%D0%B4%D0%B5%D0%BC%D0%B8%D0%BA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hyperlink" Target="#cite_note-.D0.9F.D1.83.D1.822-4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5" Type="http://schemas.openxmlformats.org/officeDocument/2006/relationships/image" Target="../media/image13.jpeg"/><Relationship Id="rId4" Type="http://schemas.openxmlformats.org/officeDocument/2006/relationships/hyperlink" Target="http://ru.wikipedia.org/wiki/%D0%A4%D0%B0%D0%B9%D0%BB:Abies_sibirica_HDR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1%8F%D0%B1%D1%87%D0%B8%D0%BA" TargetMode="External"/><Relationship Id="rId13" Type="http://schemas.openxmlformats.org/officeDocument/2006/relationships/hyperlink" Target="http://ru.wikipedia.org/wiki/%D0%9C%D0%B0%D0%BB%D0%B0%D1%8F_%D1%87%D0%B0%D0%B9%D0%BA%D0%B0" TargetMode="External"/><Relationship Id="rId18" Type="http://schemas.openxmlformats.org/officeDocument/2006/relationships/hyperlink" Target="http://ru.wikipedia.org/wiki/%D0%A1%D0%B0%D0%BF%D1%81%D0%B0%D0%BD" TargetMode="External"/><Relationship Id="rId3" Type="http://schemas.openxmlformats.org/officeDocument/2006/relationships/audio" Target="../media/audio1.wav"/><Relationship Id="rId7" Type="http://schemas.openxmlformats.org/officeDocument/2006/relationships/hyperlink" Target="http://ru.wikipedia.org/wiki/%D0%9E%D0%B1%D1%8B%D0%BA%D0%BD%D0%BE%D0%B2%D0%B5%D0%BD%D0%BD%D1%8B%D0%B9_%D0%BF%D0%B5%D1%80%D0%B5%D0%BF%D0%B5%D0%BB" TargetMode="External"/><Relationship Id="rId12" Type="http://schemas.openxmlformats.org/officeDocument/2006/relationships/hyperlink" Target="http://ru.wikipedia.org/wiki/%D0%9B%D0%B5%D0%B1%D0%B5%D0%B4%D1%8C-%D0%BA%D0%BB%D0%B8%D0%BA%D1%83%D0%BD" TargetMode="External"/><Relationship Id="rId17" Type="http://schemas.openxmlformats.org/officeDocument/2006/relationships/hyperlink" Target="http://ru.wikipedia.org/wiki/%D0%91%D0%B5%D1%80%D0%BA%D1%83%D1%82" TargetMode="External"/><Relationship Id="rId2" Type="http://schemas.openxmlformats.org/officeDocument/2006/relationships/slideLayout" Target="../slideLayouts/slideLayout6.xml"/><Relationship Id="rId16" Type="http://schemas.openxmlformats.org/officeDocument/2006/relationships/hyperlink" Target="http://ru.wikipedia.org/wiki/%D0%9E%D1%80%D0%BB%D0%B0%D0%BD-%D0%B1%D0%B5%D0%BB%D0%BE%D1%85%D0%B2%D0%BE%D1%81%D1%82" TargetMode="External"/><Relationship Id="rId20" Type="http://schemas.openxmlformats.org/officeDocument/2006/relationships/hyperlink" Target="http://ru.wikipedia.org/wiki/%D0%9A%D1%80%D0%B0%D1%81%D0%BD%D0%B0%D1%8F_%D0%BA%D0%BD%D0%B8%D0%B3%D0%B0" TargetMode="External"/><Relationship Id="rId1" Type="http://schemas.openxmlformats.org/officeDocument/2006/relationships/tags" Target="../tags/tag12.xml"/><Relationship Id="rId6" Type="http://schemas.openxmlformats.org/officeDocument/2006/relationships/hyperlink" Target="http://ru.wikipedia.org/wiki/%D0%93%D0%BB%D1%83%D1%85%D0%B0%D1%80%D1%8C" TargetMode="External"/><Relationship Id="rId11" Type="http://schemas.openxmlformats.org/officeDocument/2006/relationships/hyperlink" Target="http://ru.wikipedia.org/wiki/%D0%A7%D1%91%D1%80%D0%BD%D1%8B%D0%B9_%D0%B0%D0%B8%D1%81%D1%82" TargetMode="External"/><Relationship Id="rId5" Type="http://schemas.openxmlformats.org/officeDocument/2006/relationships/hyperlink" Target="http://ru.wikipedia.org/wiki/%D0%91%D0%B5%D0%BB%D0%B0%D1%8F_%D0%BA%D1%83%D1%80%D0%BE%D0%BF%D0%B0%D1%82%D0%BA%D0%B0" TargetMode="External"/><Relationship Id="rId15" Type="http://schemas.openxmlformats.org/officeDocument/2006/relationships/hyperlink" Target="http://ru.wikipedia.org/w/index.php?title=%D0%90%D0%BB%D1%82%D0%B0%D0%B9%D1%81%D0%BA%D0%B8%D0%B9_%D1%83%D0%BB%D0%B0%D1%80&amp;action=edit&amp;redlink=1" TargetMode="External"/><Relationship Id="rId10" Type="http://schemas.openxmlformats.org/officeDocument/2006/relationships/hyperlink" Target="http://ru.wikipedia.org/wiki/%D0%A1%D0%B5%D1%80%D0%B0%D1%8F_%D1%86%D0%B0%D0%BF%D0%BB%D1%8F" TargetMode="External"/><Relationship Id="rId19" Type="http://schemas.openxmlformats.org/officeDocument/2006/relationships/hyperlink" Target="http://ru.wikipedia.org/wiki/%D0%A1%D0%BA%D0%BE%D0%BF%D0%B0" TargetMode="External"/><Relationship Id="rId4" Type="http://schemas.openxmlformats.org/officeDocument/2006/relationships/hyperlink" Target="#cite_note-.D0.9F.D1.83.D1.822-4"/><Relationship Id="rId9" Type="http://schemas.openxmlformats.org/officeDocument/2006/relationships/hyperlink" Target="http://ru.wikipedia.org/wiki/%D0%9A%D1%83%D0%BB%D0%B8%D0%BA" TargetMode="External"/><Relationship Id="rId14" Type="http://schemas.openxmlformats.org/officeDocument/2006/relationships/hyperlink" Target="http://ru.wikipedia.org/wiki/%D0%A0%D0%BE%D0%B7%D0%BE%D0%B2%D1%8B%D0%B9_%D1%81%D0%BA%D0%B2%D0%BE%D1%80%D0%B5%D1%8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17.jpeg"/><Relationship Id="rId4" Type="http://schemas.openxmlformats.org/officeDocument/2006/relationships/hyperlink" Target="http://ru.wikipedia.org/wiki/%D0%A4%D0%B0%D0%B9%D0%BB:Willow_grouse_standing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Osprey_mg_9605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Rosy_Starling_(Pastor_roseus)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://upload.wikimedia.org/wikipedia/commons/6/68/%D0%A1%D1%85%D0%B5%D0%BC%D0%B0_%D0%90%D0%BB%D1%82%D0%B0%D0%B9%D1%81%D0%BA%D0%BE%D0%B3%D0%BE_%D0%B7%D0%B0%D0%BF%D0%BE%D0%B2%D0%B5%D0%B4%D0%BD%D0%B8%D0%BA%D0%B0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5%D0%B8%D1%89%D0%BD%D1%8B%D0%B5" TargetMode="External"/><Relationship Id="rId13" Type="http://schemas.openxmlformats.org/officeDocument/2006/relationships/hyperlink" Target="http://ru.wikipedia.org/wiki/%D0%A1%D0%BE%D0%B1%D0%BE%D0%BB%D1%8C" TargetMode="External"/><Relationship Id="rId18" Type="http://schemas.openxmlformats.org/officeDocument/2006/relationships/hyperlink" Target="http://ru.wikipedia.org/wiki/%D0%91%D0%BB%D0%B0%D0%B3%D0%BE%D1%80%D0%BE%D0%B4%D0%BD%D1%8B%D0%B9_%D0%BE%D0%BB%D0%B5%D0%BD%D1%8C" TargetMode="External"/><Relationship Id="rId26" Type="http://schemas.openxmlformats.org/officeDocument/2006/relationships/hyperlink" Target="http://ru.wikipedia.org/wiki/%C0%EB%F2%E0%E9%F1%EA%E8%E9_%E7%E0%EF%EE%E2%E5%E4%ED%E8%EA#cite_note-.D0.9F.D1.83.D1.821-3" TargetMode="External"/><Relationship Id="rId3" Type="http://schemas.openxmlformats.org/officeDocument/2006/relationships/hyperlink" Target="http://ru.wikipedia.org/wiki/%D0%9C%D0%BB%D0%B5%D0%BA%D0%BE%D0%BF%D0%B8%D1%82%D0%B0%D1%8E%D1%89%D0%B8%D0%B5" TargetMode="External"/><Relationship Id="rId21" Type="http://schemas.openxmlformats.org/officeDocument/2006/relationships/hyperlink" Target="http://ru.wikipedia.org/wiki/%D0%A1%D0%B8%D0%B1%D0%B8%D1%80%D1%81%D0%BA%D0%B8%D0%B9_%D0%B3%D0%BE%D1%80%D0%BD%D1%8B%D0%B9_%D0%BA%D0%BE%D0%B7%D1%91%D0%BB" TargetMode="External"/><Relationship Id="rId7" Type="http://schemas.openxmlformats.org/officeDocument/2006/relationships/hyperlink" Target="http://ru.wikipedia.org/wiki/%D0%93%D1%80%D1%8B%D0%B7%D1%83%D0%BD%D1%8B" TargetMode="External"/><Relationship Id="rId12" Type="http://schemas.openxmlformats.org/officeDocument/2006/relationships/hyperlink" Target="http://ru.wikipedia.org/wiki/%D0%A0%D0%BE%D1%81%D0%BE%D0%BC%D0%B0%D1%85%D0%B0" TargetMode="External"/><Relationship Id="rId17" Type="http://schemas.openxmlformats.org/officeDocument/2006/relationships/hyperlink" Target="http://ru.wikipedia.org/wiki/%D0%9B%D0%BE%D1%81%D1%8C" TargetMode="External"/><Relationship Id="rId25" Type="http://schemas.openxmlformats.org/officeDocument/2006/relationships/hyperlink" Target="http://ru.wikipedia.org/wiki/%D0%9A%D1%80%D0%B0%D1%81%D0%BD%D0%B0%D1%8F_%D0%BA%D0%BD%D0%B8%D0%B3%D0%B0_%D0%A0%D0%BE%D1%81%D1%81%D0%B8%D0%B8" TargetMode="External"/><Relationship Id="rId2" Type="http://schemas.openxmlformats.org/officeDocument/2006/relationships/audio" Target="../media/audio1.wav"/><Relationship Id="rId16" Type="http://schemas.openxmlformats.org/officeDocument/2006/relationships/hyperlink" Target="http://ru.wikipedia.org/wiki/%D0%9F%D0%B0%D1%80%D0%BD%D0%BE%D0%BA%D0%BE%D0%BF%D1%8B%D1%82%D0%BD%D1%8B%D0%B5" TargetMode="External"/><Relationship Id="rId20" Type="http://schemas.openxmlformats.org/officeDocument/2006/relationships/hyperlink" Target="http://ru.wikipedia.org/wiki/%D0%A1%D0%B8%D0%B1%D0%B8%D1%80%D1%81%D0%BA%D0%B0%D1%8F_%D0%BA%D0%BE%D1%81%D1%83%D0%BB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7%D0%B0%D0%B9%D1%86%D0%B5%D0%BE%D0%B1%D1%80%D0%B0%D0%B7%D0%BD%D1%8B%D0%B5" TargetMode="External"/><Relationship Id="rId11" Type="http://schemas.openxmlformats.org/officeDocument/2006/relationships/hyperlink" Target="http://ru.wikipedia.org/wiki/%D0%92%D1%8B%D0%B4%D1%80%D0%B0" TargetMode="External"/><Relationship Id="rId24" Type="http://schemas.openxmlformats.org/officeDocument/2006/relationships/hyperlink" Target="http://ru.wikipedia.org/wiki/%D0%98%D1%80%D0%B1%D0%B8%D1%81" TargetMode="External"/><Relationship Id="rId5" Type="http://schemas.openxmlformats.org/officeDocument/2006/relationships/hyperlink" Target="http://ru.wikipedia.org/wiki/%D0%A0%D1%83%D0%BA%D0%BE%D0%BA%D1%80%D1%8B%D0%BB%D1%8B%D0%B5" TargetMode="External"/><Relationship Id="rId15" Type="http://schemas.openxmlformats.org/officeDocument/2006/relationships/hyperlink" Target="http://ru.wikipedia.org/wiki/%D0%91%D0%B5%D0%BB%D0%BA%D0%B0" TargetMode="External"/><Relationship Id="rId23" Type="http://schemas.openxmlformats.org/officeDocument/2006/relationships/hyperlink" Target="http://ru.wikipedia.org/wiki/%D0%9A%D0%B0%D0%B1%D0%B0%D1%80%D0%B3%D0%B0" TargetMode="External"/><Relationship Id="rId10" Type="http://schemas.openxmlformats.org/officeDocument/2006/relationships/hyperlink" Target="http://ru.wikipedia.org/wiki/%D0%A0%D1%8B%D1%81%D1%8C" TargetMode="External"/><Relationship Id="rId19" Type="http://schemas.openxmlformats.org/officeDocument/2006/relationships/hyperlink" Target="http://ru.wikipedia.org/wiki/%D0%90%D1%80%D1%85%D0%B0%D1%80" TargetMode="External"/><Relationship Id="rId4" Type="http://schemas.openxmlformats.org/officeDocument/2006/relationships/hyperlink" Target="http://ru.wikipedia.org/wiki/%D0%9D%D0%B0%D1%81%D0%B5%D0%BA%D0%BE%D0%BC%D0%BE%D1%8F%D0%B4%D0%BD%D1%8B%D0%B5" TargetMode="External"/><Relationship Id="rId9" Type="http://schemas.openxmlformats.org/officeDocument/2006/relationships/hyperlink" Target="http://ru.wikipedia.org/wiki/%D0%91%D1%83%D1%80%D1%8B%D0%B9_%D0%BC%D0%B5%D0%B4%D0%B2%D0%B5%D0%B4%D1%8C" TargetMode="External"/><Relationship Id="rId14" Type="http://schemas.openxmlformats.org/officeDocument/2006/relationships/hyperlink" Target="http://ru.wikipedia.org/wiki/%D0%9A%D0%BE%D0%BB%D0%BE%D0%BD%D0%BE%D0%BA" TargetMode="External"/><Relationship Id="rId22" Type="http://schemas.openxmlformats.org/officeDocument/2006/relationships/hyperlink" Target="http://ru.wikipedia.org/wiki/%D0%A1%D0%B5%D0%B2%D0%B5%D1%80%D0%BD%D1%8B%D0%B9_%D0%BE%D0%BB%D0%B5%D0%BD%D1%8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8.jpeg"/><Relationship Id="rId4" Type="http://schemas.openxmlformats.org/officeDocument/2006/relationships/hyperlink" Target="http://www.yaplakal.com/uploads/post-3-1263854703825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55679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АЛТАЙСКИЙ  ГОСУДАРСТВЕНЫЙ  ПРИРОДНЫЙ  БИОСФЕРНЫЙ  ЗАПОВЕДНИК 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</a:rPr>
              <a:t>Ученица 8 </a:t>
            </a:r>
            <a:r>
              <a:rPr lang="ru-RU" sz="2800" i="1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</a:rPr>
              <a:t>кл</a:t>
            </a:r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</a:rPr>
              <a:t>. Старикова М. </a:t>
            </a:r>
            <a:endParaRPr lang="ru-RU" sz="2800" i="1" dirty="0">
              <a:solidFill>
                <a:schemeClr val="bg2">
                  <a:lumMod val="10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4" name="Содержимое 3" descr="Алтайский Государственный Природный Биосферный Заповедник">
            <a:hlinkClick r:id="rId4" tooltip="&quot;Алтайский Государственный Природный Биосферный Заповедник&quot;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628800"/>
            <a:ext cx="6948264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circle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112474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Он совсем безобиден.</a:t>
            </a:r>
            <a:endParaRPr lang="ru-RU" sz="40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i-main-pic" descr="Картинка 5 из 1540">
            <a:hlinkClick r:id="rId3" tgtFrame="_blank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6696744" cy="12687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           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АРХАР</a:t>
            </a:r>
            <a:b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- ТОЖЕ    НАХОДИТСЯ    ПОД   ОСОБОЙ    ОХРАНОЙ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i-main-pic" descr="Картинка 24 из 1540">
            <a:hlinkClick r:id="rId4" tgtFrame="_blank"/>
          </p:cNvPr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circl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КАБАРГА.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абарга">
            <a:hlinkClick r:id="rId3" tooltip="Кабарга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889248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6093296"/>
            <a:ext cx="9144000" cy="764704"/>
          </a:xfrm>
        </p:spPr>
        <p:txBody>
          <a:bodyPr/>
          <a:lstStyle/>
          <a:p>
            <a:r>
              <a:rPr lang="ru-RU" sz="3600" dirty="0" smtClean="0"/>
              <a:t>БУРЫЙ  МЕДВЕДЬ.</a:t>
            </a:r>
            <a:endParaRPr lang="ru-RU" sz="3600" dirty="0"/>
          </a:p>
        </p:txBody>
      </p:sp>
      <p:pic>
        <p:nvPicPr>
          <p:cNvPr id="5" name="Содержимое 4" descr="Бурый медведь">
            <a:hlinkClick r:id="rId3" tooltip="&quot;Бурый медведь&quot;"/>
          </p:cNvPr>
          <p:cNvPicPr>
            <a:picLocks noGrp="1"/>
          </p:cNvPicPr>
          <p:nvPr>
            <p:ph type="pic" idx="1"/>
          </p:nvPr>
        </p:nvPicPr>
        <p:blipFill>
          <a:blip r:embed="rId4" cstate="print"/>
          <a:srcRect t="23459" b="23459"/>
          <a:stretch>
            <a:fillRect/>
          </a:stretch>
        </p:blipFill>
        <p:spPr bwMode="auto">
          <a:xfrm>
            <a:off x="0" y="1"/>
            <a:ext cx="651621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8215064" cy="5793507"/>
          </a:xfrm>
        </p:spPr>
        <p:txBody>
          <a:bodyPr>
            <a:normAutofit/>
          </a:bodyPr>
          <a:lstStyle/>
          <a:p>
            <a:r>
              <a:rPr lang="ru-RU" dirty="0" smtClean="0"/>
              <a:t>Более 200 </a:t>
            </a:r>
            <a:r>
              <a:rPr lang="ru-RU" dirty="0" smtClean="0">
                <a:hlinkClick r:id="rId3" tooltip="Эндемик"/>
              </a:rPr>
              <a:t>эндемиков</a:t>
            </a:r>
            <a:r>
              <a:rPr lang="ru-RU" dirty="0" smtClean="0"/>
              <a:t>,(кабарга, ирбис, архар.) из растений(</a:t>
            </a:r>
            <a:r>
              <a:rPr lang="ru-RU" dirty="0" err="1" smtClean="0"/>
              <a:t>кандык</a:t>
            </a:r>
            <a:r>
              <a:rPr lang="ru-RU" dirty="0" smtClean="0"/>
              <a:t>, багульник.) а также редкие степные, лесные, водные и высокогорные сообщества находятся на территории Алтайского заповедника. Это определяет выдающуюся его роль в деле охраны флоры и растительности Южной Сибири.</a:t>
            </a:r>
            <a:r>
              <a:rPr lang="ru-RU" baseline="30000" dirty="0" smtClean="0">
                <a:hlinkClick r:id="rId4"/>
              </a:rPr>
              <a:t>[5]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ircl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0"/>
            <a:ext cx="3203848" cy="2780928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ПИХТА </a:t>
            </a:r>
            <a:b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СИБИРСКАЯ</a:t>
            </a:r>
            <a:endParaRPr lang="ru-RU" sz="4400" i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Abies sibirica HDR.jpg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8401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circl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686800" cy="11620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КУПАЛЬНИЦА.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D:\документы\фотографии\media\PSA085f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846043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circl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7499176" cy="11620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КАНДЫК  СИБИРСКИЙ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документы\фотографии\media\PSA09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47197"/>
            <a:ext cx="7704856" cy="51681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БАГУЛЬНИК</a:t>
            </a:r>
            <a:r>
              <a:rPr lang="ru-RU" sz="44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тографии\media\PSA08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55437"/>
            <a:ext cx="7560840" cy="525176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circl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58052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5157788"/>
            <a:ext cx="8153400" cy="968375"/>
          </a:xfrm>
        </p:spPr>
        <p:txBody>
          <a:bodyPr>
            <a:normAutofit/>
          </a:bodyPr>
          <a:lstStyle/>
          <a:p>
            <a:r>
              <a:rPr lang="ru-RU" baseline="30000" dirty="0" smtClean="0">
                <a:hlinkClick r:id="rId4"/>
              </a:rPr>
              <a:t>]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Зарегистрировано пребывание 323 вида птиц. Здесь обитают </a:t>
            </a:r>
            <a:r>
              <a:rPr lang="ru-RU" sz="2800" u="sng" dirty="0" smtClean="0">
                <a:hlinkClick r:id="rId5" tooltip="Белая куропатка"/>
              </a:rPr>
              <a:t>белая куропатка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6" tooltip="Глухарь"/>
              </a:rPr>
              <a:t>глухарь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7" tooltip="Обыкновенный перепел"/>
              </a:rPr>
              <a:t>перепел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8" tooltip="Рябчик"/>
              </a:rPr>
              <a:t>рябчик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9" tooltip="Кулик"/>
              </a:rPr>
              <a:t>кулик</a:t>
            </a:r>
            <a:r>
              <a:rPr lang="ru-RU" sz="2800" dirty="0" smtClean="0"/>
              <a:t> и другие. </a:t>
            </a:r>
            <a:r>
              <a:rPr lang="ru-RU" sz="2800" u="sng" dirty="0" smtClean="0">
                <a:hlinkClick r:id="rId10" tooltip="Серая цапля"/>
              </a:rPr>
              <a:t>Серая цапля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11" tooltip="Чёрный аист"/>
              </a:rPr>
              <a:t>чёрный аист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12" tooltip="Лебедь-кликун"/>
              </a:rPr>
              <a:t>лебедь-кликун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13" tooltip="Малая чайка"/>
              </a:rPr>
              <a:t>малая чайка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14" tooltip="Розовый скворец"/>
              </a:rPr>
              <a:t>розовый скворец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15" tooltip="Алтайский улар (страница отсутствует)"/>
              </a:rPr>
              <a:t>алтайский улар</a:t>
            </a:r>
            <a:r>
              <a:rPr lang="ru-RU" sz="2800" dirty="0" smtClean="0"/>
              <a:t>, </a:t>
            </a:r>
            <a:r>
              <a:rPr lang="ru-RU" sz="2800" u="sng" dirty="0" err="1" smtClean="0">
                <a:hlinkClick r:id="rId16" tooltip="Орлан-белохвост"/>
              </a:rPr>
              <a:t>орлан-белохвост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17" tooltip="Беркут"/>
              </a:rPr>
              <a:t>беркут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18" tooltip="Сапсан"/>
              </a:rPr>
              <a:t>сапсан</a:t>
            </a:r>
            <a:r>
              <a:rPr lang="ru-RU" sz="2800" dirty="0" smtClean="0"/>
              <a:t> и </a:t>
            </a:r>
            <a:r>
              <a:rPr lang="ru-RU" sz="2800" u="sng" dirty="0" smtClean="0">
                <a:hlinkClick r:id="rId19" tooltip="Скопа"/>
              </a:rPr>
              <a:t>скопа</a:t>
            </a:r>
            <a:r>
              <a:rPr lang="ru-RU" sz="2800" dirty="0" smtClean="0"/>
              <a:t> занесены в </a:t>
            </a:r>
            <a:r>
              <a:rPr lang="ru-RU" sz="2800" u="sng" dirty="0" smtClean="0">
                <a:hlinkClick r:id="rId20" tooltip="Красная книга"/>
              </a:rPr>
              <a:t>Красную книгу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custDataLst>
      <p:tags r:id="rId1"/>
    </p:custDataLst>
  </p:cSld>
  <p:clrMapOvr>
    <a:masterClrMapping/>
  </p:clrMapOvr>
  <p:transition spd="med">
    <p:circl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0" y="332656"/>
            <a:ext cx="3779912" cy="60486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Д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ля сохранения природы Горного Алтая в первозданной чистоте и неприкосновенности в 1932 году был создан Алтайский Государственный Природный Заповедник на правобережье Телецкого озера, реки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Чулышман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и в его верховье.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aI" descr="Состоялось рабочее совещание по развитию нового природного парка Республики Алтай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88640"/>
            <a:ext cx="529208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circl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БЕЛАЯ КУРОПАТКА.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3" name="Рисунок 2" descr="Самец белой куропатки в брачном наряде">
            <a:hlinkClick r:id="rId4" tooltip="&quot;Самец белой куропатки в брачном наряде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268760"/>
            <a:ext cx="810039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circl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320"/>
            <a:ext cx="8933688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СКОПА.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3" name="Рисунок 2" descr="Скопа">
            <a:hlinkClick r:id="rId3" tooltip="Скопа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0"/>
            <a:ext cx="61561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РОЗОВЫЙ СКВОРЕЦ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Rosy Starling (Pastor roseus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580" y="1268760"/>
            <a:ext cx="6894764" cy="55158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ОХРАНЯТЬ ПРИРОДУ – ЭТО ЗНАЧИТ ОХРАНЯТЬ РОДИНУ.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circl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solidFill>
                  <a:srgbClr val="212121"/>
                </a:solidFill>
                <a:latin typeface="Comic Sans MS" pitchFamily="66" charset="0"/>
              </a:rPr>
              <a:t>заповедник    расположен   в    северо-восточной       части    Республики   Алтай,    на    территории </a:t>
            </a:r>
            <a:r>
              <a:rPr lang="ru-RU" sz="1800" dirty="0" err="1" smtClean="0">
                <a:solidFill>
                  <a:srgbClr val="212121"/>
                </a:solidFill>
                <a:latin typeface="Comic Sans MS" pitchFamily="66" charset="0"/>
              </a:rPr>
              <a:t>Турачакского</a:t>
            </a:r>
            <a:r>
              <a:rPr lang="ru-RU" sz="1800" dirty="0" smtClean="0">
                <a:solidFill>
                  <a:srgbClr val="212121"/>
                </a:solidFill>
                <a:latin typeface="Comic Sans MS" pitchFamily="66" charset="0"/>
              </a:rPr>
              <a:t>   и     </a:t>
            </a:r>
            <a:r>
              <a:rPr lang="ru-RU" sz="1800" dirty="0" err="1" smtClean="0">
                <a:solidFill>
                  <a:srgbClr val="212121"/>
                </a:solidFill>
                <a:latin typeface="Comic Sans MS" pitchFamily="66" charset="0"/>
              </a:rPr>
              <a:t>Улаганского</a:t>
            </a:r>
            <a:r>
              <a:rPr lang="ru-RU" sz="1800" dirty="0" smtClean="0">
                <a:solidFill>
                  <a:srgbClr val="212121"/>
                </a:solidFill>
                <a:latin typeface="Comic Sans MS" pitchFamily="66" charset="0"/>
              </a:rPr>
              <a:t>     районов. Центральная   усадьба    заповедника    расположена в поселке   </a:t>
            </a:r>
            <a:r>
              <a:rPr lang="ru-RU" sz="1800" dirty="0" err="1" smtClean="0">
                <a:solidFill>
                  <a:srgbClr val="212121"/>
                </a:solidFill>
                <a:latin typeface="Comic Sans MS" pitchFamily="66" charset="0"/>
              </a:rPr>
              <a:t>Яйлю</a:t>
            </a:r>
            <a:r>
              <a:rPr lang="ru-RU" sz="1800" dirty="0" smtClean="0">
                <a:solidFill>
                  <a:srgbClr val="212121"/>
                </a:solidFill>
                <a:latin typeface="Comic Sans MS" pitchFamily="66" charset="0"/>
              </a:rPr>
              <a:t>,    главный    офис —   в городе   Горно-Алтайске,    столице    Республики   Алтай.</a:t>
            </a:r>
            <a:br>
              <a:rPr lang="ru-RU" sz="1800" dirty="0" smtClean="0">
                <a:solidFill>
                  <a:srgbClr val="212121"/>
                </a:solidFill>
                <a:latin typeface="Comic Sans MS" pitchFamily="66" charset="0"/>
              </a:rPr>
            </a:br>
            <a:endParaRPr lang="ru-RU" sz="1800" dirty="0">
              <a:solidFill>
                <a:srgbClr val="212121"/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flipV="1">
            <a:off x="1259632" y="2105464"/>
            <a:ext cx="3007568" cy="53144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Файл:Схема Алтайского заповедника.png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44824"/>
            <a:ext cx="781236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0" y="0"/>
            <a:ext cx="4211960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r>
              <a:rPr lang="ru-RU" b="1" dirty="0" smtClean="0"/>
              <a:t> </a:t>
            </a:r>
            <a:r>
              <a:rPr lang="ru-RU" sz="2800" dirty="0" smtClean="0">
                <a:latin typeface="Monotype Corsiva" pitchFamily="66" charset="0"/>
              </a:rPr>
              <a:t>Площадь   заповедника 881238га, в том числе акватории Телецкого озера — 11757 га, она  тоже принадлежит к заповеднику</a:t>
            </a:r>
          </a:p>
          <a:p>
            <a:endParaRPr lang="ru-RU" dirty="0"/>
          </a:p>
        </p:txBody>
      </p:sp>
      <p:pic>
        <p:nvPicPr>
          <p:cNvPr id="7" name="aI" descr="Застава трех патрульщиков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circl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108012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ОЗЕРО    ТЕЛЕЦКОЕ.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документы\фотографии\media\PSA085b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144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33688" cy="4437112"/>
          </a:xfrm>
        </p:spPr>
        <p:txBody>
          <a:bodyPr>
            <a:normAutofit fontScale="40000" lnSpcReduction="20000"/>
          </a:bodyPr>
          <a:lstStyle/>
          <a:p>
            <a:r>
              <a:rPr lang="ru-RU" sz="6500" dirty="0" smtClean="0">
                <a:latin typeface="Monotype Corsiva" pitchFamily="66" charset="0"/>
              </a:rPr>
              <a:t>Повсюду в горах родники, ручьи с чистейшей, вкусной и холодной водой. На водораздельных плато обычны высокогорные озера. Самое большое из них — </a:t>
            </a:r>
            <a:r>
              <a:rPr lang="ru-RU" sz="6500" dirty="0" err="1" smtClean="0">
                <a:latin typeface="Monotype Corsiva" pitchFamily="66" charset="0"/>
              </a:rPr>
              <a:t>Джулукуль</a:t>
            </a:r>
            <a:r>
              <a:rPr lang="ru-RU" sz="6500" dirty="0" smtClean="0">
                <a:latin typeface="Monotype Corsiva" pitchFamily="66" charset="0"/>
              </a:rPr>
              <a:t>, длинной более 10 километров; оно находится в истоках </a:t>
            </a:r>
            <a:r>
              <a:rPr lang="ru-RU" sz="6500" dirty="0" err="1" smtClean="0">
                <a:latin typeface="Monotype Corsiva" pitchFamily="66" charset="0"/>
              </a:rPr>
              <a:t>Чулышмана</a:t>
            </a:r>
            <a:r>
              <a:rPr lang="ru-RU" sz="6500" dirty="0" smtClean="0">
                <a:latin typeface="Monotype Corsiva" pitchFamily="66" charset="0"/>
              </a:rPr>
              <a:t>, на высоте 2200 метров. Озеро </a:t>
            </a:r>
            <a:r>
              <a:rPr lang="ru-RU" sz="6500" dirty="0" err="1" smtClean="0">
                <a:latin typeface="Monotype Corsiva" pitchFamily="66" charset="0"/>
              </a:rPr>
              <a:t>Джулукуль</a:t>
            </a:r>
            <a:r>
              <a:rPr lang="ru-RU" sz="6500" dirty="0" smtClean="0">
                <a:latin typeface="Monotype Corsiva" pitchFamily="66" charset="0"/>
              </a:rPr>
              <a:t> — уникальный водоем Алтайского заповедника, место обитания, гнездовья разнообразных представителей мира пернатых, место нереста ценнейших пород рыб Горного Алтая. Все высокогорные озера Алтайского заповедника (занимают в целом площадь в 15 тыс. км2) очень красивы, с изумрудно-голубой прозрачной водой, живописными берегами.</a:t>
            </a:r>
            <a:r>
              <a:rPr lang="ru-RU" sz="6500" dirty="0" smtClean="0"/>
              <a:t/>
            </a:r>
            <a:br>
              <a:rPr lang="ru-RU" sz="65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circl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33688" cy="414908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Monotype Corsiva" pitchFamily="66" charset="0"/>
              </a:rPr>
              <a:t>Наиболее распространенными древесными породами в Алтайском заповеднике являются: кедр, пихта, лиственница, ель, сосна, береза. Чистые кедровые высокогорные леса — гордость заповедника. Кедры здесь достигают 1,8 метра в диаметре и возраста 400—450 лет. В целом богатая и разнообразная флора заповедника насчитывает 1500 видов высших сосудистых растений, грибов — 111 видов и 272 вида лишайников. Водорослей в заповеднике известно 668 видов, из лишайников семь видов включены в Красную книгу России: Видовой состав растений и животных интересен своим многообразием.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http://www.altzapovednik.ru/info/obshee/agpz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914400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circl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</a:rPr>
              <a:t>Из 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  <a:hlinkClick r:id="rId3" tooltip="Млекопитающие"/>
              </a:rPr>
              <a:t>млекопитающих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</a:rPr>
              <a:t> в заповеднике 11 видов 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  <a:hlinkClick r:id="rId4" tooltip="Насекомоядные"/>
              </a:rPr>
              <a:t>насекомоядных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</a:rPr>
              <a:t>, 7 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  <a:hlinkClick r:id="rId5" tooltip="Рукокрылые"/>
              </a:rPr>
              <a:t>рукокрылых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</a:rPr>
              <a:t>, 3 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  <a:hlinkClick r:id="rId6" tooltip="Зайцеобразные"/>
              </a:rPr>
              <a:t>зайцеобразных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</a:rPr>
              <a:t>, 13 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  <a:hlinkClick r:id="rId7" tooltip="Грызуны"/>
              </a:rPr>
              <a:t>грызунов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</a:rPr>
              <a:t>, </a:t>
            </a:r>
            <a:r>
              <a:rPr lang="ru-RU" sz="38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16 видов 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  <a:hlinkClick r:id="rId8" tooltip="Хищные"/>
              </a:rPr>
              <a:t>хищных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</a:rPr>
              <a:t> (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  <a:hlinkClick r:id="rId9" tooltip="Бурый медведь"/>
              </a:rPr>
              <a:t>медведь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</a:rPr>
              <a:t>, 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  <a:hlinkClick r:id="rId10" tooltip="Рысь"/>
              </a:rPr>
              <a:t>рысь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</a:rPr>
              <a:t>, 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  <a:hlinkClick r:id="rId11" tooltip="Выдра"/>
              </a:rPr>
              <a:t>выдра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</a:rPr>
              <a:t>, 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  <a:hlinkClick r:id="rId12" tooltip="Росомаха"/>
              </a:rPr>
              <a:t>росомаха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</a:rPr>
              <a:t>, 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  <a:hlinkClick r:id="rId13" tooltip="Соболь"/>
              </a:rPr>
              <a:t>соболь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</a:rPr>
              <a:t>, 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  <a:hlinkClick r:id="rId14" tooltip="Колонок"/>
              </a:rPr>
              <a:t>колонок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</a:rPr>
              <a:t> и 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  <a:hlinkClick r:id="rId15" tooltip="Белка"/>
              </a:rPr>
              <a:t>белка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</a:rPr>
              <a:t>) и 8 видов 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  <a:hlinkClick r:id="rId16" tooltip="Парнокопытные"/>
              </a:rPr>
              <a:t>парнокопытных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</a:rPr>
              <a:t> (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  <a:hlinkClick r:id="rId17" tooltip="Лось"/>
              </a:rPr>
              <a:t>лось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</a:rPr>
              <a:t>, 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  <a:hlinkClick r:id="rId18" tooltip="Благородный олень"/>
              </a:rPr>
              <a:t>марал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</a:rPr>
              <a:t>, 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  <a:hlinkClick r:id="rId19" tooltip="Архар"/>
              </a:rPr>
              <a:t>горный баран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</a:rPr>
              <a:t>, 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  <a:hlinkClick r:id="rId20" tooltip="Сибирская косуля"/>
              </a:rPr>
              <a:t>сибирская косуля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</a:rPr>
              <a:t>, 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  <a:hlinkClick r:id="rId21" tooltip="Сибирский горный козёл"/>
              </a:rPr>
              <a:t>сибирский козерог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</a:rPr>
              <a:t>, 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  <a:hlinkClick r:id="rId22" tooltip="Северный олень"/>
              </a:rPr>
              <a:t>северный олень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</a:rPr>
              <a:t> и 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  <a:hlinkClick r:id="rId23" tooltip="Кабарга"/>
              </a:rPr>
              <a:t>кабарга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</a:rPr>
              <a:t>). Крайне редок в заповеднике снежный барс — 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  <a:hlinkClick r:id="rId24" tooltip="Ирбис"/>
              </a:rPr>
              <a:t>ирбис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</a:rPr>
              <a:t>. Этот зверь занесён в 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  <a:hlinkClick r:id="rId25" tooltip="Красная книга России"/>
              </a:rPr>
              <a:t>Красную книгу России</a:t>
            </a:r>
            <a:r>
              <a:rPr lang="ru-RU" sz="3800" dirty="0" smtClean="0">
                <a:solidFill>
                  <a:schemeClr val="accent2">
                    <a:lumMod val="10000"/>
                  </a:schemeClr>
                </a:solidFill>
              </a:rPr>
              <a:t>. Обитает преимущественно высоко в горах, выше границы леса.</a:t>
            </a:r>
            <a:r>
              <a:rPr lang="ru-RU" sz="3800" baseline="30000" dirty="0" smtClean="0">
                <a:solidFill>
                  <a:schemeClr val="accent2">
                    <a:lumMod val="10000"/>
                  </a:schemeClr>
                </a:solidFill>
                <a:hlinkClick r:id="rId26"/>
              </a:rPr>
              <a:t>[4]</a:t>
            </a:r>
            <a:endParaRPr lang="ru-RU" sz="3800" dirty="0" smtClean="0">
              <a:solidFill>
                <a:schemeClr val="accent2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circl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10000"/>
                  </a:schemeClr>
                </a:solidFill>
                <a:latin typeface="Monotype Corsiva" pitchFamily="66" charset="0"/>
              </a:rPr>
              <a:t>СНЕЖНЫЙ  БАРС  -ИРБИС  одно из самых </a:t>
            </a:r>
            <a:r>
              <a:rPr lang="ru-RU" dirty="0" err="1" smtClean="0">
                <a:solidFill>
                  <a:schemeClr val="accent2">
                    <a:lumMod val="10000"/>
                  </a:schemeClr>
                </a:solidFill>
                <a:latin typeface="Monotype Corsiva" pitchFamily="66" charset="0"/>
              </a:rPr>
              <a:t>охроняемых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  <a:latin typeface="Monotype Corsiva" pitchFamily="66" charset="0"/>
              </a:rPr>
              <a:t>  </a:t>
            </a:r>
            <a:r>
              <a:rPr lang="ru-RU" dirty="0" err="1" smtClean="0">
                <a:solidFill>
                  <a:schemeClr val="accent2">
                    <a:lumMod val="10000"/>
                  </a:schemeClr>
                </a:solidFill>
                <a:latin typeface="Monotype Corsiva" pitchFamily="66" charset="0"/>
              </a:rPr>
              <a:t>животних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  <a:latin typeface="Monotype Corsiva" pitchFamily="66" charset="0"/>
              </a:rPr>
              <a:t> заповедника.</a:t>
            </a:r>
            <a:endParaRPr lang="ru-RU" dirty="0">
              <a:solidFill>
                <a:schemeClr val="accent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i-main-pic" descr="Картинка 6 из 1540">
            <a:hlinkClick r:id="rId4" tgtFrame="_blank"/>
          </p:cNvPr>
          <p:cNvPicPr>
            <a:picLocks noGrp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circl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6">
      <a:dk1>
        <a:srgbClr val="262626"/>
      </a:dk1>
      <a:lt1>
        <a:srgbClr val="0192CD"/>
      </a:lt1>
      <a:dk2>
        <a:srgbClr val="00214E"/>
      </a:dk2>
      <a:lt2>
        <a:srgbClr val="49C9FE"/>
      </a:lt2>
      <a:accent1>
        <a:srgbClr val="49C9FE"/>
      </a:accent1>
      <a:accent2>
        <a:srgbClr val="001634"/>
      </a:accent2>
      <a:accent3>
        <a:srgbClr val="2B0012"/>
      </a:accent3>
      <a:accent4>
        <a:srgbClr val="2B0012"/>
      </a:accent4>
      <a:accent5>
        <a:srgbClr val="1D1D1D"/>
      </a:accent5>
      <a:accent6>
        <a:srgbClr val="0192CD"/>
      </a:accent6>
      <a:hlink>
        <a:srgbClr val="2B0012"/>
      </a:hlink>
      <a:folHlink>
        <a:srgbClr val="002D69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307</TotalTime>
  <Words>483</Words>
  <Application>Microsoft Office PowerPoint</Application>
  <PresentationFormat>Экран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АЛТАЙСКИЙ  ГОСУДАРСТВЕНЫЙ  ПРИРОДНЫЙ  БИОСФЕРНЫЙ  ЗАПОВЕДНИК    Ученица 8 кл. Старикова М. </vt:lpstr>
      <vt:lpstr>Слайд 2</vt:lpstr>
      <vt:lpstr> заповедник    расположен   в    северо-восточной       части    Республики   Алтай,    на    территории Турачакского   и     Улаганского     районов. Центральная   усадьба    заповедника    расположена в поселке   Яйлю,    главный    офис —   в городе   Горно-Алтайске,    столице    Республики   Алтай. </vt:lpstr>
      <vt:lpstr>Слайд 4</vt:lpstr>
      <vt:lpstr>ОЗЕРО    ТЕЛЕЦКОЕ.</vt:lpstr>
      <vt:lpstr>Слайд 6</vt:lpstr>
      <vt:lpstr>Слайд 7</vt:lpstr>
      <vt:lpstr>Слайд 8</vt:lpstr>
      <vt:lpstr>СНЕЖНЫЙ  БАРС  -ИРБИС  одно из самых охроняемых  животних заповедника.</vt:lpstr>
      <vt:lpstr>Он совсем безобиден.</vt:lpstr>
      <vt:lpstr>             АРХАР - ТОЖЕ    НАХОДИТСЯ    ПОД   ОСОБОЙ    ОХРАНОЙ</vt:lpstr>
      <vt:lpstr>КАБАРГА.</vt:lpstr>
      <vt:lpstr>БУРЫЙ  МЕДВЕДЬ.</vt:lpstr>
      <vt:lpstr>Слайд 14</vt:lpstr>
      <vt:lpstr>                        ПИХТА  СИБИРСКАЯ</vt:lpstr>
      <vt:lpstr>КУПАЛЬНИЦА.</vt:lpstr>
      <vt:lpstr>КАНДЫК  СИБИРСКИЙ</vt:lpstr>
      <vt:lpstr>БАГУЛЬНИК.</vt:lpstr>
      <vt:lpstr>Слайд 19</vt:lpstr>
      <vt:lpstr>БЕЛАЯ КУРОПАТКА.</vt:lpstr>
      <vt:lpstr>СКОПА.</vt:lpstr>
      <vt:lpstr>РОЗОВЫЙ СКВОРЕЦ.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АЛТАЙСКИЙ  ГОСУДАРСТВЕНЫЙ  ПРИРОДНЫЙ  БИОСФЕРНЫЙ  ЗАПОВЕДНИК   </dc:title>
  <cp:lastModifiedBy>PK</cp:lastModifiedBy>
  <cp:revision>36</cp:revision>
  <dcterms:modified xsi:type="dcterms:W3CDTF">2013-01-03T09:47:06Z</dcterms:modified>
</cp:coreProperties>
</file>