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encyclopedia/index.php?title=%D0%90%D0%BD%D0%B3%D0%BB%D0%B8%D0%B9%D1%81%D0%BA%D0%B8%D0%B9_%D1%8F%D0%B7%D1%8B%D0%BA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vokrugsveta.ru/encyclopedia/index.php?title=%D0%90%D1%80%D0%B0%D0%B1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vokrugsveta.ru/encyclopedia/index.php?title=%D0%A4%D1%80%D0%B0%D0%BD%D1%86%D1%83%D0%B7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encyclopedia/index.php?title=%D0%9A%D0%B0%D1%82%D0%BE%D0%BB%D0%B8%D1%87%D0%B5%D1%81%D0%BA%D0%B0%D1%8F_%D1%86%D0%B5%D1%80%D0%BA%D0%BE%D0%B2%D1%8C" TargetMode="External"/><Relationship Id="rId2" Type="http://schemas.openxmlformats.org/officeDocument/2006/relationships/hyperlink" Target="http://www.vokrugsveta.ru/encyclopedia/index.php?title=%D0%98%D0%B8%D1%81%D1%83%D1%81_%D0%A5%D1%80%D0%B8%D1%81%D1%82%D0%BE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vokrugsveta.ru/encyclopedia/index.php?title=%D0%9F%D1%80%D0%BE%D1%82%D0%B5%D1%81%D1%82%D0%B0%D0%BD%D1%82%D1%8B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0"/>
            <a:ext cx="5357818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Население Африки</a:t>
            </a:r>
            <a:endParaRPr lang="ru-RU" dirty="0"/>
          </a:p>
        </p:txBody>
      </p:sp>
      <p:pic>
        <p:nvPicPr>
          <p:cNvPr id="99330" name="Picture 2" descr="http://upload.wikimedia.org/wikipedia/ru/c/c2/Ethn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5429288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768" y="5103674"/>
            <a:ext cx="2000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 ученица 7а класса </a:t>
            </a:r>
            <a:r>
              <a:rPr lang="ru-RU" dirty="0" err="1" smtClean="0"/>
              <a:t>Кальницкая</a:t>
            </a:r>
            <a:r>
              <a:rPr lang="ru-RU" dirty="0" smtClean="0"/>
              <a:t> Светлана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Бремя Бедности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389120"/>
          </a:xfrm>
        </p:spPr>
        <p:txBody>
          <a:bodyPr/>
          <a:lstStyle/>
          <a:p>
            <a:r>
              <a:rPr lang="ru-RU" dirty="0" smtClean="0"/>
              <a:t>Две трети беднейших стран мира находятся в Африке. Большинство африканцев живут в деревнях и возделывают землю. Бедность, болезни и войны во многих районах континента приводят к тому, что часто люди не доживают до старости. В настоящее время средняя продолжительность жизни меньше 40 лет.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000108"/>
          </a:xfrm>
        </p:spPr>
        <p:txBody>
          <a:bodyPr/>
          <a:lstStyle/>
          <a:p>
            <a:r>
              <a:rPr lang="ru-RU" dirty="0" smtClean="0"/>
              <a:t>Засуха в Африке</a:t>
            </a:r>
            <a:endParaRPr lang="ru-RU" dirty="0"/>
          </a:p>
        </p:txBody>
      </p:sp>
      <p:pic>
        <p:nvPicPr>
          <p:cNvPr id="121858" name="Picture 2" descr="http://globuslife.ru/wp-content/uploads/2011/07/2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572396" cy="5675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globuslife.ru/wp-content/uploads/2011/07/2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globuslife.ru/wp-content/uploads/2011/07/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/>
          <a:lstStyle/>
          <a:p>
            <a:r>
              <a:rPr lang="ru-RU" dirty="0" smtClean="0"/>
              <a:t>Численность Африки превышает 780 млн. человек. Африка имеет относительно редкое население, которое крайне неравномерно размещается по территории материка. На размещение населения влияют не только природные условия, но и исторические причины, в первую очередь последствия работорговли и колониального господства.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389120"/>
          </a:xfrm>
        </p:spPr>
        <p:txBody>
          <a:bodyPr/>
          <a:lstStyle/>
          <a:p>
            <a:r>
              <a:rPr lang="ru-RU" dirty="0" smtClean="0"/>
              <a:t>Представители некоторых африканских народов: туарегов, </a:t>
            </a:r>
            <a:r>
              <a:rPr lang="ru-RU" dirty="0" err="1" smtClean="0"/>
              <a:t>фульбе</a:t>
            </a:r>
            <a:r>
              <a:rPr lang="ru-RU" dirty="0" smtClean="0"/>
              <a:t>, </a:t>
            </a:r>
            <a:r>
              <a:rPr lang="ru-RU" dirty="0" err="1" smtClean="0"/>
              <a:t>мурси</a:t>
            </a:r>
            <a:r>
              <a:rPr lang="ru-RU" dirty="0" smtClean="0"/>
              <a:t>, </a:t>
            </a:r>
            <a:r>
              <a:rPr lang="ru-RU" dirty="0" err="1" smtClean="0"/>
              <a:t>догонов</a:t>
            </a:r>
            <a:r>
              <a:rPr lang="ru-RU" dirty="0" smtClean="0"/>
              <a:t>, </a:t>
            </a:r>
            <a:r>
              <a:rPr lang="ru-RU" dirty="0" err="1" smtClean="0"/>
              <a:t>масаев</a:t>
            </a:r>
            <a:r>
              <a:rPr lang="ru-RU" dirty="0" smtClean="0"/>
              <a:t>, </a:t>
            </a:r>
            <a:r>
              <a:rPr lang="ru-RU" dirty="0" err="1" smtClean="0"/>
              <a:t>тва</a:t>
            </a:r>
            <a:r>
              <a:rPr lang="ru-RU" dirty="0" smtClean="0"/>
              <a:t>, хауса, зулусов и бушменов</a:t>
            </a:r>
            <a:endParaRPr lang="ru-RU" dirty="0"/>
          </a:p>
        </p:txBody>
      </p:sp>
      <p:pic>
        <p:nvPicPr>
          <p:cNvPr id="112642" name="Picture 2" descr="http://www.itar-tass.com/data/Newses/MainPhoto/1968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016870" cy="2714644"/>
          </a:xfrm>
          <a:prstGeom prst="rect">
            <a:avLst/>
          </a:prstGeom>
          <a:noFill/>
        </p:spPr>
      </p:pic>
      <p:pic>
        <p:nvPicPr>
          <p:cNvPr id="112646" name="Picture 6" descr="http://cs303211.vkontakte.ru/u1792574/-14/x_50a0cb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72" y="928670"/>
            <a:ext cx="4000528" cy="3000395"/>
          </a:xfrm>
          <a:prstGeom prst="rect">
            <a:avLst/>
          </a:prstGeom>
          <a:noFill/>
        </p:spPr>
      </p:pic>
      <p:pic>
        <p:nvPicPr>
          <p:cNvPr id="112644" name="Picture 4" descr="http://www.tpg.ua/ShowCountryPhoto.aspx?id=7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643290"/>
            <a:ext cx="481809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3891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Наиболее распространены </a:t>
            </a:r>
            <a:r>
              <a:rPr lang="ru-RU" sz="2800" dirty="0" smtClean="0">
                <a:hlinkClick r:id="rId2" tooltip="Арабский язык"/>
              </a:rPr>
              <a:t>арабский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3" tooltip="Английский язык"/>
              </a:rPr>
              <a:t>английский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4" tooltip="Французский язык"/>
              </a:rPr>
              <a:t>французский язык</a:t>
            </a:r>
            <a:r>
              <a:rPr lang="ru-RU" sz="2800" dirty="0" smtClean="0"/>
              <a:t> и африканские языки, отличающиеся большим разнообразием.</a:t>
            </a:r>
            <a:endParaRPr lang="ru-RU" sz="2800" dirty="0"/>
          </a:p>
        </p:txBody>
      </p:sp>
      <p:pic>
        <p:nvPicPr>
          <p:cNvPr id="118786" name="Picture 2" descr="http://www.fresher.ru/manager_content/images/naselenie-doliny-omo/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857496"/>
            <a:ext cx="2981325" cy="3857625"/>
          </a:xfrm>
          <a:prstGeom prst="rect">
            <a:avLst/>
          </a:prstGeom>
          <a:noFill/>
        </p:spPr>
      </p:pic>
      <p:pic>
        <p:nvPicPr>
          <p:cNvPr id="118788" name="Picture 4" descr="http://p-shkola.by/isimages/s000177_2107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857496"/>
            <a:ext cx="2712779" cy="3838584"/>
          </a:xfrm>
          <a:prstGeom prst="rect">
            <a:avLst/>
          </a:prstGeom>
          <a:noFill/>
        </p:spPr>
      </p:pic>
      <p:pic>
        <p:nvPicPr>
          <p:cNvPr id="118790" name="Picture 6" descr="http://p-shkola.by/isimages/s000177_2388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496"/>
            <a:ext cx="2714644" cy="382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Этнический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714908" cy="58579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Этнический состав современного населения Африки отличается большой сложностью. Континент населяют несколько сот больших и малых этносов, </a:t>
            </a:r>
            <a:r>
              <a:rPr lang="ru-RU" b="1" dirty="0" smtClean="0"/>
              <a:t>107</a:t>
            </a:r>
            <a:r>
              <a:rPr lang="ru-RU" dirty="0" smtClean="0"/>
              <a:t> из которых насчитывают более </a:t>
            </a:r>
            <a:r>
              <a:rPr lang="ru-RU" b="1" dirty="0" smtClean="0"/>
              <a:t>1</a:t>
            </a:r>
            <a:r>
              <a:rPr lang="ru-RU" dirty="0" smtClean="0"/>
              <a:t> млн. человек каждый, а</a:t>
            </a:r>
            <a:r>
              <a:rPr lang="ru-RU" b="1" dirty="0" smtClean="0"/>
              <a:t> 24</a:t>
            </a:r>
            <a:r>
              <a:rPr lang="ru-RU" dirty="0" smtClean="0"/>
              <a:t> превышают </a:t>
            </a:r>
            <a:r>
              <a:rPr lang="ru-RU" b="1" dirty="0" smtClean="0"/>
              <a:t>5</a:t>
            </a:r>
            <a:r>
              <a:rPr lang="ru-RU" dirty="0" smtClean="0"/>
              <a:t> млн. человек. Крупнейшими из них являются: </a:t>
            </a:r>
            <a:r>
              <a:rPr lang="ru-RU" b="1" dirty="0" smtClean="0"/>
              <a:t>египетские, алжирские, марокканские, суданские арабы, хауса, йоруба, </a:t>
            </a:r>
            <a:r>
              <a:rPr lang="ru-RU" b="1" dirty="0" err="1" smtClean="0"/>
              <a:t>фульбе</a:t>
            </a:r>
            <a:r>
              <a:rPr lang="ru-RU" b="1" dirty="0" smtClean="0"/>
              <a:t>, </a:t>
            </a:r>
            <a:r>
              <a:rPr lang="ru-RU" b="1" dirty="0" err="1" smtClean="0"/>
              <a:t>игбо</a:t>
            </a:r>
            <a:r>
              <a:rPr lang="ru-RU" b="1" dirty="0" smtClean="0"/>
              <a:t>, </a:t>
            </a:r>
            <a:r>
              <a:rPr lang="ru-RU" b="1" dirty="0" err="1" smtClean="0"/>
              <a:t>амхара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3666" name="Picture 2" descr="http://kr.blanco.zip.net/images/afric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142852"/>
            <a:ext cx="2581275" cy="3857625"/>
          </a:xfrm>
          <a:prstGeom prst="rect">
            <a:avLst/>
          </a:prstGeom>
          <a:noFill/>
        </p:spPr>
      </p:pic>
      <p:pic>
        <p:nvPicPr>
          <p:cNvPr id="113668" name="Picture 4" descr="http://images.webpark.ru/uploads52/080730/ant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25336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u="sng" dirty="0" smtClean="0"/>
              <a:t>Религиозный 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4643470" cy="5643578"/>
          </a:xfrm>
        </p:spPr>
        <p:txBody>
          <a:bodyPr>
            <a:normAutofit/>
          </a:bodyPr>
          <a:lstStyle/>
          <a:p>
            <a:r>
              <a:rPr lang="ru-RU" dirty="0" smtClean="0"/>
              <a:t>помимо традиционных, распространены мировые религии - ислам и </a:t>
            </a:r>
            <a:r>
              <a:rPr lang="ru-RU" dirty="0" smtClean="0">
                <a:hlinkClick r:id="rId2" tooltip="Иисус Христос"/>
              </a:rPr>
              <a:t>христианство</a:t>
            </a:r>
            <a:r>
              <a:rPr lang="ru-RU" dirty="0" smtClean="0"/>
              <a:t> (</a:t>
            </a:r>
            <a:r>
              <a:rPr lang="ru-RU" dirty="0" smtClean="0">
                <a:hlinkClick r:id="rId3" tooltip="Католическая церковь"/>
              </a:rPr>
              <a:t>католики</a:t>
            </a:r>
            <a:r>
              <a:rPr lang="ru-RU" dirty="0" smtClean="0"/>
              <a:t>, </a:t>
            </a:r>
            <a:r>
              <a:rPr lang="ru-RU" dirty="0" smtClean="0">
                <a:hlinkClick r:id="rId4" tooltip="Протестанты"/>
              </a:rPr>
              <a:t>протестанты</a:t>
            </a:r>
            <a:r>
              <a:rPr lang="ru-RU" dirty="0" smtClean="0"/>
              <a:t>, православные, копты), нередко сочетающиеся с традиционными.</a:t>
            </a:r>
            <a:endParaRPr lang="ru-RU" dirty="0"/>
          </a:p>
        </p:txBody>
      </p:sp>
      <p:pic>
        <p:nvPicPr>
          <p:cNvPr id="114692" name="Picture 4" descr="http://www.cherniy-kot.ru/images/data/31_557.jpg?12607300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0"/>
            <a:ext cx="3028950" cy="3857625"/>
          </a:xfrm>
          <a:prstGeom prst="rect">
            <a:avLst/>
          </a:prstGeom>
          <a:noFill/>
        </p:spPr>
      </p:pic>
      <p:pic>
        <p:nvPicPr>
          <p:cNvPr id="114690" name="Picture 2" descr="http://zlueduhi.ru/wp-content/uploads/2012/01/wpid-4f1942c2665a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857496"/>
            <a:ext cx="24098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u="sng" dirty="0" smtClean="0"/>
              <a:t>Размещение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715140" cy="57150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Наиболее высока плотность населения на острове </a:t>
            </a:r>
            <a:r>
              <a:rPr lang="ru-RU" b="1" dirty="0" smtClean="0"/>
              <a:t>Маврикий</a:t>
            </a:r>
            <a:r>
              <a:rPr lang="ru-RU" dirty="0" smtClean="0"/>
              <a:t> (более </a:t>
            </a:r>
            <a:r>
              <a:rPr lang="ru-RU" b="1" dirty="0" smtClean="0"/>
              <a:t>500</a:t>
            </a:r>
            <a:r>
              <a:rPr lang="ru-RU" dirty="0" smtClean="0"/>
              <a:t> человек на квадратный километр), а также на островах </a:t>
            </a:r>
            <a:r>
              <a:rPr lang="ru-RU" b="1" dirty="0" smtClean="0"/>
              <a:t>Реюньон, Сейшельских, Коморских</a:t>
            </a:r>
            <a:r>
              <a:rPr lang="ru-RU" dirty="0" smtClean="0"/>
              <a:t> и государствах Восточной Африки – </a:t>
            </a:r>
            <a:r>
              <a:rPr lang="ru-RU" b="1" dirty="0" smtClean="0"/>
              <a:t>Руанде, Бурунди</a:t>
            </a:r>
            <a:r>
              <a:rPr lang="ru-RU" dirty="0" smtClean="0"/>
              <a:t> (в пределах</a:t>
            </a:r>
            <a:r>
              <a:rPr lang="ru-RU" b="1" dirty="0" smtClean="0"/>
              <a:t> 200</a:t>
            </a:r>
            <a:r>
              <a:rPr lang="ru-RU" dirty="0" smtClean="0"/>
              <a:t> человек). Ниже всего плотность населения в </a:t>
            </a:r>
            <a:r>
              <a:rPr lang="ru-RU" b="1" dirty="0" smtClean="0"/>
              <a:t>Ботсване, Ливии, Намибии, Мавритании, Западной Сахаре</a:t>
            </a:r>
            <a:r>
              <a:rPr lang="ru-RU" dirty="0" smtClean="0"/>
              <a:t> – </a:t>
            </a:r>
            <a:r>
              <a:rPr lang="ru-RU" b="1" dirty="0" smtClean="0"/>
              <a:t>1-2</a:t>
            </a:r>
            <a:r>
              <a:rPr lang="ru-RU" dirty="0" smtClean="0"/>
              <a:t> чел. км./кв. Пониженная плотность населения отмечается в Сахаре – менее </a:t>
            </a:r>
            <a:r>
              <a:rPr lang="ru-RU" b="1" dirty="0" smtClean="0"/>
              <a:t>1</a:t>
            </a:r>
            <a:r>
              <a:rPr lang="ru-RU" dirty="0" smtClean="0"/>
              <a:t>, в Тропической Африке – </a:t>
            </a:r>
            <a:r>
              <a:rPr lang="ru-RU" b="1" dirty="0" smtClean="0"/>
              <a:t>1-5</a:t>
            </a:r>
            <a:r>
              <a:rPr lang="ru-RU" dirty="0" smtClean="0"/>
              <a:t>, в сухих степях и полупустынях </a:t>
            </a:r>
            <a:r>
              <a:rPr lang="ru-RU" dirty="0" err="1" smtClean="0"/>
              <a:t>Намиб</a:t>
            </a:r>
            <a:r>
              <a:rPr lang="ru-RU" dirty="0" smtClean="0"/>
              <a:t> и Калахари – менее </a:t>
            </a:r>
            <a:r>
              <a:rPr lang="ru-RU" b="1" dirty="0" smtClean="0"/>
              <a:t>1 </a:t>
            </a:r>
            <a:r>
              <a:rPr lang="ru-RU" dirty="0" smtClean="0"/>
              <a:t>чел. км. кв.</a:t>
            </a:r>
            <a:endParaRPr lang="ru-RU" dirty="0"/>
          </a:p>
        </p:txBody>
      </p:sp>
      <p:pic>
        <p:nvPicPr>
          <p:cNvPr id="115714" name="Picture 2" descr="http://pics.livejournal.com/felbert/pic/000heb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357166"/>
            <a:ext cx="25336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u="sng" dirty="0" smtClean="0"/>
              <a:t>Городское 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5000628" cy="5715016"/>
          </a:xfrm>
        </p:spPr>
        <p:txBody>
          <a:bodyPr/>
          <a:lstStyle/>
          <a:p>
            <a:r>
              <a:rPr lang="ru-RU" dirty="0" smtClean="0"/>
              <a:t>Ежегодный прирост горожан на континенте превышает </a:t>
            </a:r>
            <a:r>
              <a:rPr lang="ru-RU" b="1" dirty="0" smtClean="0"/>
              <a:t>5</a:t>
            </a:r>
            <a:r>
              <a:rPr lang="ru-RU" dirty="0" smtClean="0"/>
              <a:t>%. Доля городского населения в настоящее время превышает </a:t>
            </a:r>
            <a:r>
              <a:rPr lang="ru-RU" b="1" dirty="0" smtClean="0"/>
              <a:t>40</a:t>
            </a:r>
            <a:r>
              <a:rPr lang="ru-RU" dirty="0" smtClean="0"/>
              <a:t>%.</a:t>
            </a:r>
          </a:p>
          <a:p>
            <a:r>
              <a:rPr lang="ru-RU" dirty="0" smtClean="0"/>
              <a:t>Особенно быстро растут большие города: </a:t>
            </a:r>
            <a:r>
              <a:rPr lang="ru-RU" b="1" dirty="0" smtClean="0"/>
              <a:t>Каир</a:t>
            </a:r>
            <a:r>
              <a:rPr lang="ru-RU" dirty="0" smtClean="0"/>
              <a:t> – свыше </a:t>
            </a:r>
            <a:r>
              <a:rPr lang="ru-RU" b="1" dirty="0" smtClean="0"/>
              <a:t>10</a:t>
            </a:r>
            <a:r>
              <a:rPr lang="ru-RU" dirty="0" smtClean="0"/>
              <a:t> млн., </a:t>
            </a:r>
            <a:r>
              <a:rPr lang="ru-RU" b="1" dirty="0" smtClean="0"/>
              <a:t>Александрия, Касабланка, Алжир</a:t>
            </a:r>
            <a:r>
              <a:rPr lang="ru-RU" dirty="0" smtClean="0"/>
              <a:t> – свыше </a:t>
            </a:r>
            <a:r>
              <a:rPr lang="ru-RU" b="1" dirty="0" smtClean="0"/>
              <a:t>2</a:t>
            </a:r>
            <a:r>
              <a:rPr lang="ru-RU" dirty="0" smtClean="0"/>
              <a:t> млн. человек.</a:t>
            </a:r>
          </a:p>
          <a:p>
            <a:endParaRPr lang="ru-RU" dirty="0"/>
          </a:p>
        </p:txBody>
      </p:sp>
      <p:pic>
        <p:nvPicPr>
          <p:cNvPr id="117764" name="Picture 4" descr="http://tourism.yaxy.ru/country/keni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-142900"/>
            <a:ext cx="2524125" cy="3857625"/>
          </a:xfrm>
          <a:prstGeom prst="rect">
            <a:avLst/>
          </a:prstGeom>
          <a:noFill/>
        </p:spPr>
      </p:pic>
      <p:pic>
        <p:nvPicPr>
          <p:cNvPr id="117762" name="Picture 2" descr="http://www.lostworldarts.com/images/img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00375"/>
            <a:ext cx="25622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dirty="0" smtClean="0"/>
              <a:t>Далёкое прошлое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5786446" cy="5572140"/>
          </a:xfrm>
        </p:spPr>
        <p:txBody>
          <a:bodyPr>
            <a:normAutofit/>
          </a:bodyPr>
          <a:lstStyle/>
          <a:p>
            <a:r>
              <a:rPr lang="ru-RU" dirty="0" smtClean="0"/>
              <a:t>Многие учёные считают, что именно в Африке примерно 2-4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smtClean="0"/>
              <a:t>лет назад появились первые люди, но об этом периоде мало что известно. Приблизительно 10 тыс. лет назад климат Сахары был влажным и в этих местах жило много людей. Они охотились на животных, собирали съедобные растения, а затем стали выращивать зерновые культуры и перешли к скотоводству.</a:t>
            </a:r>
            <a:endParaRPr lang="ru-RU" dirty="0"/>
          </a:p>
        </p:txBody>
      </p:sp>
      <p:pic>
        <p:nvPicPr>
          <p:cNvPr id="119812" name="Picture 4" descr="http://lararicci.typepad.com/.a/6a00e54ee60830883301538dd7d6a9970b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575" y="0"/>
            <a:ext cx="2638425" cy="3857625"/>
          </a:xfrm>
          <a:prstGeom prst="rect">
            <a:avLst/>
          </a:prstGeom>
          <a:noFill/>
        </p:spPr>
      </p:pic>
      <p:pic>
        <p:nvPicPr>
          <p:cNvPr id="119810" name="Picture 2" descr="http://bms.24open.ru/images/6dfd2a544f1d30714064af90ac8e1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5"/>
            <a:ext cx="32289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229600" cy="4389120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Происхождение коренного населения Африки — </a:t>
            </a:r>
            <a:r>
              <a:rPr lang="ru-RU" sz="1800" i="1" dirty="0" err="1" smtClean="0"/>
              <a:t>негроидов</a:t>
            </a:r>
            <a:r>
              <a:rPr lang="ru-RU" sz="1800" i="1" dirty="0" smtClean="0"/>
              <a:t> также одно время связывали с Азией. Немецкий географ Франц </a:t>
            </a:r>
            <a:r>
              <a:rPr lang="ru-RU" sz="1800" i="1" dirty="0" err="1" smtClean="0"/>
              <a:t>Штульман</a:t>
            </a:r>
            <a:r>
              <a:rPr lang="ru-RU" sz="1800" i="1" dirty="0" smtClean="0"/>
              <a:t>, изучавший историю культуры народов континента в конце XIX — начале XX в., считал, что первоначальным его населением были карликовые народы, которые теперь представлены пигмеями и бушменами. Позднее из Юго-Восточной Азии в Африку проникли темнокожие </a:t>
            </a:r>
            <a:r>
              <a:rPr lang="ru-RU" sz="1800" i="1" dirty="0" err="1" smtClean="0"/>
              <a:t>негриты</a:t>
            </a:r>
            <a:r>
              <a:rPr lang="ru-RU" sz="1800" i="1" dirty="0" smtClean="0"/>
              <a:t> — предки суданцев. Много столетий спустя следом за ними появились </a:t>
            </a:r>
            <a:r>
              <a:rPr lang="ru-RU" sz="1800" i="1" dirty="0" err="1" smtClean="0"/>
              <a:t>протохамиты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  <p:pic>
        <p:nvPicPr>
          <p:cNvPr id="116738" name="Picture 2" descr="http://www.mihel-tour.com.ua/wp-content/gallery/345/c_b_1205179477_i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5495925" cy="3857625"/>
          </a:xfrm>
          <a:prstGeom prst="rect">
            <a:avLst/>
          </a:prstGeom>
          <a:noFill/>
        </p:spPr>
      </p:pic>
      <p:pic>
        <p:nvPicPr>
          <p:cNvPr id="116740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16744" name="Picture 8" descr="http://en.academic.ru/pictures/enwiki/73/Ivorian_wo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714620"/>
            <a:ext cx="25717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511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Население Африки</vt:lpstr>
      <vt:lpstr>Слайд 2</vt:lpstr>
      <vt:lpstr>Слайд 3</vt:lpstr>
      <vt:lpstr>Этнический состав</vt:lpstr>
      <vt:lpstr>Религиозный состав</vt:lpstr>
      <vt:lpstr>Размещение населения</vt:lpstr>
      <vt:lpstr>Городское население</vt:lpstr>
      <vt:lpstr>Далёкое прошлое</vt:lpstr>
      <vt:lpstr>Слайд 9</vt:lpstr>
      <vt:lpstr>Бремя Бедности</vt:lpstr>
      <vt:lpstr>Засуха в Африке</vt:lpstr>
      <vt:lpstr>Слайд 12</vt:lpstr>
      <vt:lpstr>Слайд 13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Африки</dc:title>
  <dc:creator>Виктор</dc:creator>
  <cp:lastModifiedBy>Виктор</cp:lastModifiedBy>
  <cp:revision>8</cp:revision>
  <dcterms:created xsi:type="dcterms:W3CDTF">2012-12-09T16:08:15Z</dcterms:created>
  <dcterms:modified xsi:type="dcterms:W3CDTF">2012-12-09T17:23:56Z</dcterms:modified>
</cp:coreProperties>
</file>