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71" r:id="rId6"/>
    <p:sldId id="261" r:id="rId7"/>
    <p:sldId id="263" r:id="rId8"/>
    <p:sldId id="264" r:id="rId9"/>
    <p:sldId id="265" r:id="rId10"/>
    <p:sldId id="266" r:id="rId11"/>
    <p:sldId id="262" r:id="rId12"/>
    <p:sldId id="267" r:id="rId13"/>
    <p:sldId id="268" r:id="rId14"/>
    <p:sldId id="269" r:id="rId15"/>
    <p:sldId id="274" r:id="rId16"/>
    <p:sldId id="270" r:id="rId17"/>
    <p:sldId id="273" r:id="rId18"/>
    <p:sldId id="272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2639A-3E0B-4491-9375-60871AD187B9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7BBA8FE-5E07-4CC5-8967-59A66C568E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2639A-3E0B-4491-9375-60871AD187B9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BA8FE-5E07-4CC5-8967-59A66C568E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2639A-3E0B-4491-9375-60871AD187B9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BA8FE-5E07-4CC5-8967-59A66C568E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2639A-3E0B-4491-9375-60871AD187B9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7BBA8FE-5E07-4CC5-8967-59A66C568E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2639A-3E0B-4491-9375-60871AD187B9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BA8FE-5E07-4CC5-8967-59A66C568E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2639A-3E0B-4491-9375-60871AD187B9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BA8FE-5E07-4CC5-8967-59A66C568E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2639A-3E0B-4491-9375-60871AD187B9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7BBA8FE-5E07-4CC5-8967-59A66C568E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2639A-3E0B-4491-9375-60871AD187B9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BA8FE-5E07-4CC5-8967-59A66C568E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2639A-3E0B-4491-9375-60871AD187B9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BA8FE-5E07-4CC5-8967-59A66C568E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2639A-3E0B-4491-9375-60871AD187B9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BA8FE-5E07-4CC5-8967-59A66C568E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2639A-3E0B-4491-9375-60871AD187B9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BA8FE-5E07-4CC5-8967-59A66C568E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472639A-3E0B-4491-9375-60871AD187B9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7BBA8FE-5E07-4CC5-8967-59A66C568E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ru.wikipedia.org/wiki/%D0%A4%D0%B0%D0%B9%D0%BB:Flag_of_Kyrgyzstan.svg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hyperlink" Target="http://ru.wikipedia.org/wiki/%D0%A4%D0%B0%D0%B9%D0%BB:National_emblem_of_Kyrgyzstan.svg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A4%D0%B5%D1%80%D0%B3%D0%B0%D0%BD%D1%81%D0%BA%D0%B0%D1%8F_%D0%B4%D0%BE%D0%BB%D0%B8%D0%BD%D0%B0" TargetMode="External"/><Relationship Id="rId3" Type="http://schemas.openxmlformats.org/officeDocument/2006/relationships/hyperlink" Target="http://ru.wikipedia.org/wiki/%D0%93%D0%BE%D1%80%D0%B0" TargetMode="External"/><Relationship Id="rId7" Type="http://schemas.openxmlformats.org/officeDocument/2006/relationships/hyperlink" Target="http://ru.wikipedia.org/wiki/%D0%A7%D1%83%D0%B9%D1%81%D0%BA%D0%B0%D1%8F_%D0%B4%D0%BE%D0%BB%D0%B8%D0%BD%D0%B0" TargetMode="External"/><Relationship Id="rId2" Type="http://schemas.openxmlformats.org/officeDocument/2006/relationships/hyperlink" Target="http://ru.wikipedia.org/wiki/%D0%9D%D0%B5_%D0%B8%D0%BC%D0%B5%D1%8E%D1%89%D0%B8%D0%B5_%D0%B2%D1%8B%D1%85%D0%BE%D0%B4%D0%B0_%D0%BA_%D0%BC%D0%BE%D1%80%D1%8E_%D0%B3%D0%BE%D1%81%D1%83%D0%B4%D0%B0%D1%80%D1%81%D1%82%D0%B2%D0%B0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ru.wikipedia.org/wiki/%D0%9F%D0%B0%D0%BC%D0%B8%D1%80" TargetMode="External"/><Relationship Id="rId5" Type="http://schemas.openxmlformats.org/officeDocument/2006/relationships/hyperlink" Target="http://ru.wikipedia.org/wiki/%D0%A2%D1%8F%D0%BD%D1%8C-%D0%A8%D0%B0%D0%BD%D1%8C" TargetMode="External"/><Relationship Id="rId4" Type="http://schemas.openxmlformats.org/officeDocument/2006/relationships/hyperlink" Target="http://ru.wikipedia.org/wiki/%D0%9F%D0%B8%D0%BA_%D0%9F%D0%BE%D0%B1%D0%B5%D0%B4%D1%8B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ru.wikipedia.org/wiki/%D0%A4%D0%B0%D0%B9%D0%BB:Gorkiy_Peak_from_South_Inylchek_Glacier.jpg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ru.wikipedia.org/wiki/%D0%A4%D0%B0%D0%B9%D0%BB:SongKolHorses.jpg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A3%D1%80%D0%B0%D0%BD_(%D1%8D%D0%BB%D0%B5%D0%BC%D0%B5%D0%BD%D1%82)" TargetMode="External"/><Relationship Id="rId13" Type="http://schemas.openxmlformats.org/officeDocument/2006/relationships/hyperlink" Target="http://ru.wikipedia.org/wiki/%D0%A1%D1%83%D1%80%D1%8C%D0%BC%D0%B0" TargetMode="External"/><Relationship Id="rId3" Type="http://schemas.openxmlformats.org/officeDocument/2006/relationships/hyperlink" Target="http://ru.wikipedia.org/wiki/%D0%A2%D0%B5%D0%BF%D0%BB%D0%BE%D0%B2%D0%B0%D1%8F_%D1%8D%D0%BB%D0%B5%D0%BA%D1%82%D1%80%D0%BE%D1%81%D1%82%D0%B0%D0%BD%D1%86%D0%B8%D1%8F" TargetMode="External"/><Relationship Id="rId7" Type="http://schemas.openxmlformats.org/officeDocument/2006/relationships/hyperlink" Target="http://ru.wikipedia.org/wiki/%D0%9F%D1%80%D0%B8%D1%80%D0%BE%D0%B4%D0%BD%D1%8B%D0%B9_%D0%B3%D0%B0%D0%B7" TargetMode="External"/><Relationship Id="rId12" Type="http://schemas.openxmlformats.org/officeDocument/2006/relationships/hyperlink" Target="http://ru.wikipedia.org/wiki/%D0%97%D0%BE%D0%BB%D0%BE%D1%82%D0%BE" TargetMode="External"/><Relationship Id="rId2" Type="http://schemas.openxmlformats.org/officeDocument/2006/relationships/hyperlink" Target="http://ru.wikipedia.org/wiki/%D0%AD%D0%BB%D0%B5%D0%BA%D1%82%D1%80%D0%BE%D1%8D%D0%BD%D0%B5%D1%80%D0%B3%D0%B8%D1%8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ru.wikipedia.org/wiki/%D0%9D%D0%B5%D1%84%D1%82%D1%8C" TargetMode="External"/><Relationship Id="rId11" Type="http://schemas.openxmlformats.org/officeDocument/2006/relationships/hyperlink" Target="http://ru.wikipedia.org/wiki/%D0%A1%D0%B5%D1%80%D0%B5%D0%B1%D1%80%D0%BE" TargetMode="External"/><Relationship Id="rId5" Type="http://schemas.openxmlformats.org/officeDocument/2006/relationships/hyperlink" Target="http://ru.wikipedia.org/wiki/2004" TargetMode="External"/><Relationship Id="rId10" Type="http://schemas.openxmlformats.org/officeDocument/2006/relationships/hyperlink" Target="http://ru.wikipedia.org/wiki/%D0%A2%D0%BE%D1%80%D0%B8%D0%B9" TargetMode="External"/><Relationship Id="rId4" Type="http://schemas.openxmlformats.org/officeDocument/2006/relationships/hyperlink" Target="http://ru.wikipedia.org/wiki/%D0%93%D0%AD%D0%A1" TargetMode="External"/><Relationship Id="rId9" Type="http://schemas.openxmlformats.org/officeDocument/2006/relationships/hyperlink" Target="http://ru.wikipedia.org/wiki/%D0%9C%D0%BE%D0%BB%D0%B8%D0%B1%D0%B4%D0%B5%D0%BD" TargetMode="External"/><Relationship Id="rId14" Type="http://schemas.openxmlformats.org/officeDocument/2006/relationships/hyperlink" Target="http://ru.wikipedia.org/wiki/%D0%9A%D0%B8%D0%BB%D0%BE%D0%B2%D0%B0%D1%82%D1%82-%D1%87%D0%B0%D1%81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ru.wikipedia.org/wiki/%D0%A4%D0%B0%D0%B9%D0%BB:LocationKyrgyzstan.svg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A0%D1%83%D1%81%D1%81%D0%BA%D0%B8%D0%B9_%D1%8F%D0%B7%D1%8B%D0%BA" TargetMode="External"/><Relationship Id="rId13" Type="http://schemas.openxmlformats.org/officeDocument/2006/relationships/hyperlink" Target="http://ru.wikipedia.org/wiki/%D0%9E%D1%88_(%D0%9A%D0%B8%D1%80%D0%B3%D0%B8%D0%B7%D0%B8%D1%8F)" TargetMode="External"/><Relationship Id="rId18" Type="http://schemas.openxmlformats.org/officeDocument/2006/relationships/hyperlink" Target="http://ru.wikipedia.org/wiki/%D0%A1%D0%BF%D0%B8%D1%81%D0%BE%D0%BA_%D1%81%D1%82%D1%80%D0%B0%D0%BD_%D0%B8_%D0%B7%D0%B0%D0%B2%D0%B8%D1%81%D0%B8%D0%BC%D1%8B%D1%85_%D1%82%D0%B5%D1%80%D1%80%D0%B8%D1%82%D0%BE%D1%80%D0%B8%D0%B9_%D0%BF%D0%BE_%D0%BF%D0%BB%D0%BE%D1%89%D0%B0%D0%B4%D0%B8" TargetMode="External"/><Relationship Id="rId3" Type="http://schemas.openxmlformats.org/officeDocument/2006/relationships/hyperlink" Target="http://ru.wikipedia.org/wiki/31_%D0%B0%D0%B2%D0%B3%D1%83%D1%81%D1%82%D0%B0" TargetMode="External"/><Relationship Id="rId21" Type="http://schemas.openxmlformats.org/officeDocument/2006/relationships/hyperlink" Target="http://ru.wikipedia.org/wiki/%D0%9F%D0%BB%D0%BE%D1%82%D0%BD%D0%BE%D1%81%D1%82%D1%8C_%D0%BD%D0%B0%D1%81%D0%B5%D0%BB%D0%B5%D0%BD%D0%B8%D1%8F" TargetMode="External"/><Relationship Id="rId7" Type="http://schemas.openxmlformats.org/officeDocument/2006/relationships/hyperlink" Target="http://ru.wikipedia.org/wiki/%D0%9A%D1%8B%D1%80%D0%B3%D1%8B%D0%B7%D1%81%D0%BA%D0%B8%D0%B9_%D1%8F%D0%B7%D1%8B%D0%BA" TargetMode="External"/><Relationship Id="rId12" Type="http://schemas.openxmlformats.org/officeDocument/2006/relationships/hyperlink" Target="http://ru.wikipedia.org/wiki/%D0%93%D0%BE%D1%80%D0%BE%D0%B4" TargetMode="External"/><Relationship Id="rId17" Type="http://schemas.openxmlformats.org/officeDocument/2006/relationships/hyperlink" Target="http://ru.wikipedia.org/wiki/%D0%A2%D0%B5%D1%80%D1%80%D0%B8%D1%82%D0%BE%D1%80%D0%B8%D1%8F" TargetMode="External"/><Relationship Id="rId2" Type="http://schemas.openxmlformats.org/officeDocument/2006/relationships/hyperlink" Target="http://ru.wikipedia.org/wiki/%D0%A1%D1%83%D0%B2%D0%B5%D1%80%D0%B5%D0%BD%D0%B8%D1%82%D0%B5%D1%82" TargetMode="External"/><Relationship Id="rId16" Type="http://schemas.openxmlformats.org/officeDocument/2006/relationships/hyperlink" Target="http://ru.wikipedia.org/wiki/%D0%90%D1%82%D0%B0%D0%BC%D0%B1%D0%B0%D0%B5%D0%B2,_%D0%90%D0%BB%D0%BC%D0%B0%D0%B7%D0%B1%D0%B5%D0%BA_%D0%A8%D0%B0%D1%80%D1%88%D0%B5%D0%BD%D0%BE%D0%B2%D0%B8%D1%87" TargetMode="External"/><Relationship Id="rId20" Type="http://schemas.openxmlformats.org/officeDocument/2006/relationships/hyperlink" Target="http://ru.wikipedia.org/wiki/2009_%D0%B3%D0%BE%D0%B4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ru.wikipedia.org/wiki/%D0%9E%D1%84%D0%B8%D1%86%D0%B8%D0%B0%D0%BB%D1%8C%D0%BD%D1%8B%D0%B9_%D1%8F%D0%B7%D1%8B%D0%BA" TargetMode="External"/><Relationship Id="rId11" Type="http://schemas.openxmlformats.org/officeDocument/2006/relationships/hyperlink" Target="http://ru.wikipedia.org/wiki/%D0%91%D0%B8%D1%88%D0%BA%D0%B5%D0%BA" TargetMode="External"/><Relationship Id="rId5" Type="http://schemas.openxmlformats.org/officeDocument/2006/relationships/hyperlink" Target="http://ru.wikipedia.org/wiki/%D0%A1%D0%A1%D0%A1%D0%A0" TargetMode="External"/><Relationship Id="rId15" Type="http://schemas.openxmlformats.org/officeDocument/2006/relationships/hyperlink" Target="http://ru.wikipedia.org/wiki/%D0%9F%D0%B0%D1%80%D0%BB%D0%B0%D0%BC%D0%B5%D0%BD%D1%82%D1%81%D0%BA%D0%BE-%D0%BF%D1%80%D0%B5%D0%B7%D0%B8%D0%B4%D0%B5%D0%BD%D1%82%D1%81%D0%BA%D0%B0%D1%8F_%D1%80%D0%B5%D1%81%D0%BF%D1%83%D0%B1%D0%BB%D0%B8%D0%BA%D0%B0" TargetMode="External"/><Relationship Id="rId10" Type="http://schemas.openxmlformats.org/officeDocument/2006/relationships/hyperlink" Target="http://ru.wikipedia.org/wiki/%D0%A1%D1%82%D0%BE%D0%BB%D0%B8%D1%86%D0%B0" TargetMode="External"/><Relationship Id="rId19" Type="http://schemas.openxmlformats.org/officeDocument/2006/relationships/hyperlink" Target="http://ru.wikipedia.org/wiki/%D0%9D%D0%B0%D1%81%D0%B5%D0%BB%D0%B5%D0%BD%D0%B8%D0%B5" TargetMode="External"/><Relationship Id="rId4" Type="http://schemas.openxmlformats.org/officeDocument/2006/relationships/hyperlink" Target="http://ru.wikipedia.org/wiki/1991_%D0%B3%D0%BE%D0%B4" TargetMode="External"/><Relationship Id="rId9" Type="http://schemas.openxmlformats.org/officeDocument/2006/relationships/hyperlink" Target="http://ru.wikipedia.org/wiki/%CA%E8%F0%E3%E8%E7%E8%FF" TargetMode="External"/><Relationship Id="rId14" Type="http://schemas.openxmlformats.org/officeDocument/2006/relationships/hyperlink" Target="http://ru.wikipedia.org/wiki/%D0%A4%D0%BE%D1%80%D0%BC%D0%B0_%D0%B3%D0%BE%D1%81%D1%83%D0%B4%D0%B0%D1%80%D1%81%D1%82%D0%B2%D0%B5%D0%BD%D0%BD%D0%BE%D0%B3%D0%BE_%D0%BF%D1%80%D0%B0%D0%B2%D0%BB%D0%B5%D0%BD%D0%B8%D1%8F" TargetMode="External"/><Relationship Id="rId22" Type="http://schemas.openxmlformats.org/officeDocument/2006/relationships/hyperlink" Target="http://ru.wikipedia.org/wiki/%D0%A1%D0%BF%D0%B8%D1%81%D0%BE%D0%BA_%D1%81%D1%82%D1%80%D0%B0%D0%BD_%D0%BF%D0%BE_%D0%BD%D0%B0%D1%81%D0%B5%D0%BB%D0%B5%D0%BD%D0%B8%D1%8E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2%D0%B0%D0%BB%D1%8E%D1%82%D0%B0" TargetMode="External"/><Relationship Id="rId13" Type="http://schemas.openxmlformats.org/officeDocument/2006/relationships/hyperlink" Target="http://ru.wikipedia.org/wiki/%D0%A1%D0%BF%D0%B8%D1%81%D0%BE%D0%BA_%D1%82%D0%B5%D0%BB%D0%B5%D1%84%D0%BE%D0%BD%D0%BD%D1%8B%D1%85_%D0%BA%D0%BE%D0%B4%D0%BE%D0%B2_%D1%81%D1%82%D1%80%D0%B0%D0%BD" TargetMode="External"/><Relationship Id="rId3" Type="http://schemas.openxmlformats.org/officeDocument/2006/relationships/hyperlink" Target="http://ru.wikipedia.org/wiki/2008_%D0%B3%D0%BE%D0%B4" TargetMode="External"/><Relationship Id="rId7" Type="http://schemas.openxmlformats.org/officeDocument/2006/relationships/hyperlink" Target="http://ru.wikipedia.org/wiki/%D0%AD%D1%82%D0%BD%D0%BE%D1%85%D0%BE%D1%80%D0%BE%D0%BD%D0%B8%D0%BC" TargetMode="External"/><Relationship Id="rId12" Type="http://schemas.openxmlformats.org/officeDocument/2006/relationships/hyperlink" Target="http://ru.wikipedia.org/wiki/.kg" TargetMode="External"/><Relationship Id="rId2" Type="http://schemas.openxmlformats.org/officeDocument/2006/relationships/hyperlink" Target="http://ru.wikipedia.org/wiki/%D0%92%D0%B0%D0%BB%D0%BE%D0%B2%D0%BE%D0%B9_%D0%B2%D0%BD%D1%83%D1%82%D1%80%D0%B5%D0%BD%D0%BD%D0%B8%D0%B9_%D0%BF%D1%80%D0%BE%D0%B4%D1%83%D0%BA%D1%82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ru.wikipedia.org/wiki/%D0%A1%D0%BF%D0%B8%D1%81%D0%BE%D0%BA_%D1%81%D1%82%D1%80%D0%B0%D0%BD_%D0%BF%D0%BE_%D0%92%D0%92%D0%9F_(%D0%9F%D0%9F%D0%A1)" TargetMode="External"/><Relationship Id="rId11" Type="http://schemas.openxmlformats.org/officeDocument/2006/relationships/hyperlink" Target="http://ru.wikipedia.org/wiki/%D0%94%D0%BE%D0%BC%D0%B5%D0%BD_%D0%B2%D0%B5%D1%80%D1%85%D0%BD%D0%B5%D0%B3%D0%BE_%D1%83%D1%80%D0%BE%D0%B2%D0%BD%D1%8F" TargetMode="External"/><Relationship Id="rId5" Type="http://schemas.openxmlformats.org/officeDocument/2006/relationships/hyperlink" Target="http://ru.wikipedia.org/wiki/%D0%94%D0%BE%D0%BB%D0%BB%D0%B0%D1%80_%D0%A1%D0%A8%D0%90" TargetMode="External"/><Relationship Id="rId15" Type="http://schemas.openxmlformats.org/officeDocument/2006/relationships/hyperlink" Target="http://ru.wikipedia.org/wiki/%D0%92%D1%81%D0%B5%D0%BC%D0%B8%D1%80%D0%BD%D0%BE%D0%B5_%D0%BA%D0%BE%D0%BE%D1%80%D0%B4%D0%B8%D0%BD%D0%B8%D1%80%D0%BE%D0%B2%D0%B0%D0%BD%D0%BD%D0%BE%D0%B5_%D0%B2%D1%80%D0%B5%D0%BC%D1%8F" TargetMode="External"/><Relationship Id="rId10" Type="http://schemas.openxmlformats.org/officeDocument/2006/relationships/hyperlink" Target="http://ru.wikipedia.org/wiki/ISO_4217" TargetMode="External"/><Relationship Id="rId4" Type="http://schemas.openxmlformats.org/officeDocument/2006/relationships/hyperlink" Target="http://ru.wikipedia.org/wiki/%CA%E8%F0%E3%E8%E7%E8%FF" TargetMode="External"/><Relationship Id="rId9" Type="http://schemas.openxmlformats.org/officeDocument/2006/relationships/hyperlink" Target="http://ru.wikipedia.org/wiki/%D0%A1%D0%BE%D0%BC_(%D0%B2%D0%B0%D0%BB%D1%8E%D1%82%D0%B0)" TargetMode="External"/><Relationship Id="rId14" Type="http://schemas.openxmlformats.org/officeDocument/2006/relationships/hyperlink" Target="http://ru.wikipedia.org/wiki/%D0%A7%D0%B0%D1%81%D0%BE%D0%B2%D1%8B%D0%B5_%D0%BF%D0%BE%D1%8F%D1%81%D0%B0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ru.wikipedia.org/wiki/%D0%A4%D0%B0%D0%B9%D0%BB:Kyrgyzstan_rus.png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A%D0%B8%D1%80%D0%B3%D0%B8%D0%B7%D1%81%D0%BA%D0%B8%D0%B9_%D1%81%D0%BE%D0%BC" TargetMode="External"/><Relationship Id="rId13" Type="http://schemas.openxmlformats.org/officeDocument/2006/relationships/hyperlink" Target="http://ru.wikipedia.org/wiki/%D0%91%D0%B0%D1%82%D0%BA%D0%B5%D0%BD%D1%81%D0%BA%D0%B8%D0%B5_%D1%81%D0%BE%D0%B1%D1%8B%D1%82%D0%B8%D1%8F" TargetMode="External"/><Relationship Id="rId3" Type="http://schemas.openxmlformats.org/officeDocument/2006/relationships/hyperlink" Target="http://ru.wikipedia.org/wiki/%D0%A0%D0%B0%D1%81%D0%BF%D0%B0%D0%B4_%D0%A1%D0%A1%D0%A1%D0%A0" TargetMode="External"/><Relationship Id="rId7" Type="http://schemas.openxmlformats.org/officeDocument/2006/relationships/hyperlink" Target="http://ru.wikipedia.org/wiki/10_%D0%BC%D0%B0%D1%8F" TargetMode="External"/><Relationship Id="rId12" Type="http://schemas.openxmlformats.org/officeDocument/2006/relationships/hyperlink" Target="http://ru.wikipedia.org/wiki/%D0%91%D0%B0%D1%82%D0%BA%D0%B5%D0%BD%D1%81%D0%BA%D0%B0%D1%8F_%D0%BE%D0%B1%D0%BB%D0%B0%D1%81%D1%82%D1%8C" TargetMode="External"/><Relationship Id="rId2" Type="http://schemas.openxmlformats.org/officeDocument/2006/relationships/hyperlink" Target="http://ru.wikipedia.org/wiki/1991_%D0%B3%D0%BE%D0%B4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ru.wikipedia.org/wiki/%D0%9A%D0%BE%D0%BD%D1%81%D1%82%D0%B8%D1%82%D1%83%D1%86%D0%B8%D1%8F_%D0%9A%D0%B8%D1%80%D0%B3%D0%B8%D0%B7%D0%B8%D0%B8" TargetMode="External"/><Relationship Id="rId11" Type="http://schemas.openxmlformats.org/officeDocument/2006/relationships/hyperlink" Target="http://ru.wikipedia.org/wiki/%D0%98%D1%81%D0%BB%D0%B0%D0%BC%D1%81%D0%BA%D0%BE%D0%B5_%D0%B4%D0%B2%D0%B8%D0%B6%D0%B5%D0%BD%D0%B8%D0%B5_%D0%A3%D0%B7%D0%B1%D0%B5%D0%BA%D0%B8%D1%81%D1%82%D0%B0%D0%BD%D0%B0" TargetMode="External"/><Relationship Id="rId5" Type="http://schemas.openxmlformats.org/officeDocument/2006/relationships/hyperlink" Target="http://ru.wikipedia.org/wiki/1993" TargetMode="External"/><Relationship Id="rId10" Type="http://schemas.openxmlformats.org/officeDocument/2006/relationships/hyperlink" Target="http://ru.wikipedia.org/wiki/2000" TargetMode="External"/><Relationship Id="rId4" Type="http://schemas.openxmlformats.org/officeDocument/2006/relationships/hyperlink" Target="http://ru.wikipedia.org/wiki/5_%D0%BC%D0%B0%D1%8F" TargetMode="External"/><Relationship Id="rId9" Type="http://schemas.openxmlformats.org/officeDocument/2006/relationships/hyperlink" Target="http://ru.wikipedia.org/wiki/1999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A%D1%83%D1%80%D0%BC%D0%B0%D0%BD%D0%B1%D0%B5%D0%BA_%D0%91%D0%B0%D0%BA%D0%B8%D0%B5%D0%B2" TargetMode="External"/><Relationship Id="rId13" Type="http://schemas.openxmlformats.org/officeDocument/2006/relationships/hyperlink" Target="http://ru.wikipedia.org/wiki/%D0%9E%D1%88%D1%81%D0%BA%D0%B0%D1%8F_%D0%BE%D0%B1%D0%BB%D0%B0%D1%81%D1%82%D1%8C" TargetMode="External"/><Relationship Id="rId3" Type="http://schemas.openxmlformats.org/officeDocument/2006/relationships/hyperlink" Target="http://ru.wikipedia.org/wiki/18_%D0%BC%D0%B0%D1%80%D1%82%D0%B0" TargetMode="External"/><Relationship Id="rId7" Type="http://schemas.openxmlformats.org/officeDocument/2006/relationships/hyperlink" Target="http://ru.wikipedia.org/wiki/%D0%9A%D0%B8%D1%82%D0%B0%D0%B9" TargetMode="External"/><Relationship Id="rId12" Type="http://schemas.openxmlformats.org/officeDocument/2006/relationships/hyperlink" Target="http://ru.wikipedia.org/wiki/%D0%94%D0%B6%D0%B0%D0%BB%D0%B0%D0%BB-%D0%90%D0%B1%D0%B0%D0%B4%D1%81%D0%BA%D0%B0%D1%8F_%D0%BE%D0%B1%D0%BB%D0%B0%D1%81%D1%82%D1%8C" TargetMode="External"/><Relationship Id="rId2" Type="http://schemas.openxmlformats.org/officeDocument/2006/relationships/hyperlink" Target="http://ru.wikipedia.org/wiki/16_%D0%BC%D0%B0%D1%80%D1%82%D0%B0" TargetMode="External"/><Relationship Id="rId16" Type="http://schemas.openxmlformats.org/officeDocument/2006/relationships/hyperlink" Target="http://ru.wikipedia.org/wiki/%D0%90%D1%81%D0%BA%D0%B0%D1%80_%D0%90%D0%BA%D0%B0%D0%B5%D0%B2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ru.wikipedia.org/wiki/%D0%90%D0%B7%D0%B8%D0%BC%D0%B1%D0%B5%D0%BA_%D0%91%D0%B5%D0%BA%D0%BD%D0%B0%D0%B7%D0%B0%D1%80%D0%BE%D0%B2" TargetMode="External"/><Relationship Id="rId11" Type="http://schemas.openxmlformats.org/officeDocument/2006/relationships/hyperlink" Target="http://ru.wikipedia.org/wiki/%D0%9A%D1%80%D0%B8%D0%B7%D0%B8%D1%81_%D0%B2%D0%BB%D0%B0%D1%81%D1%82%D0%B8_%D0%B2_%D0%9A%D0%B8%D1%80%D0%B3%D0%B8%D0%B7%D0%B8%D0%B8_(2005)" TargetMode="External"/><Relationship Id="rId5" Type="http://schemas.openxmlformats.org/officeDocument/2006/relationships/hyperlink" Target="http://ru.wikipedia.org/wiki/%D0%90%D0%BA%D1%81%D1%8B%D0%B9%D1%81%D0%BA%D0%B8%D0%B9_%D1%80%D0%B0%D0%B9%D0%BE%D0%BD" TargetMode="External"/><Relationship Id="rId15" Type="http://schemas.openxmlformats.org/officeDocument/2006/relationships/hyperlink" Target="http://ru.wikipedia.org/w/index.php?title=%D0%91%D0%B8%D1%80%D0%B3%D0%B5&amp;action=edit&amp;redlink=1" TargetMode="External"/><Relationship Id="rId10" Type="http://schemas.openxmlformats.org/officeDocument/2006/relationships/hyperlink" Target="http://ru.wikipedia.org/wiki/2005" TargetMode="External"/><Relationship Id="rId4" Type="http://schemas.openxmlformats.org/officeDocument/2006/relationships/hyperlink" Target="http://ru.wikipedia.org/wiki/2002" TargetMode="External"/><Relationship Id="rId9" Type="http://schemas.openxmlformats.org/officeDocument/2006/relationships/hyperlink" Target="http://ru.wikipedia.org/wiki/24_%D0%BC%D0%B0%D1%80%D1%82%D0%B0" TargetMode="External"/><Relationship Id="rId14" Type="http://schemas.openxmlformats.org/officeDocument/2006/relationships/hyperlink" Target="http://ru.wikipedia.org/wiki/%D0%9A%D0%B5%D0%BB%D0%9A%D0%B5%D0%BB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F%D1%80%D0%B5%D0%B7%D0%B8%D0%B4%D0%B5%D0%BD%D1%82%D1%81%D0%BA%D0%B8%D0%B5_%D0%B2%D1%8B%D0%B1%D0%BE%D1%80%D1%8B_%D0%B2_%D0%9A%D0%B8%D1%80%D0%B3%D0%B8%D0%B7%D0%B8%D0%B8_(2011)" TargetMode="External"/><Relationship Id="rId3" Type="http://schemas.openxmlformats.org/officeDocument/2006/relationships/hyperlink" Target="http://ru.wikipedia.org/wiki/2010_%D0%B3%D0%BE%D0%B4" TargetMode="External"/><Relationship Id="rId7" Type="http://schemas.openxmlformats.org/officeDocument/2006/relationships/hyperlink" Target="http://ru.wikipedia.org/wiki/2011_%D0%B3%D0%BE%D0%B4" TargetMode="External"/><Relationship Id="rId2" Type="http://schemas.openxmlformats.org/officeDocument/2006/relationships/hyperlink" Target="http://ru.wikipedia.org/wiki/27_%D0%B8%D1%8E%D0%BD%D1%8F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ru.wikipedia.org/wiki/30_%D0%BE%D0%BA%D1%82%D1%8F%D0%B1%D1%80%D1%8F" TargetMode="External"/><Relationship Id="rId5" Type="http://schemas.openxmlformats.org/officeDocument/2006/relationships/hyperlink" Target="http://ru.wikipedia.org/wiki/%D0%9A%D0%B8%D1%80%D0%B3%D0%B8%D0%B7%D1%81%D0%BA%D0%B8%D0%B9_%D1%8F%D0%B7%D1%8B%D0%BA" TargetMode="External"/><Relationship Id="rId4" Type="http://schemas.openxmlformats.org/officeDocument/2006/relationships/hyperlink" Target="http://ru.wikipedia.org/wiki/%D0%96%D0%BE%D0%B3%D0%BE%D1%80%D0%BA%D1%83_%D0%9A%D0%B5%D0%BD%D0%B5%D1%88" TargetMode="External"/><Relationship Id="rId9" Type="http://schemas.openxmlformats.org/officeDocument/2006/relationships/hyperlink" Target="http://ru.wikipedia.org/wiki/%CA%E8%F0%E3%E8%E7%E8%F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ru-RU" sz="6000" b="1" dirty="0" err="1" smtClean="0"/>
              <a:t>Кыргызская</a:t>
            </a:r>
            <a:r>
              <a:rPr lang="ru-RU" sz="6000" b="1" dirty="0" smtClean="0"/>
              <a:t> республика</a:t>
            </a:r>
            <a:endParaRPr lang="ru-RU" sz="6000" b="1" dirty="0"/>
          </a:p>
        </p:txBody>
      </p:sp>
      <p:pic>
        <p:nvPicPr>
          <p:cNvPr id="4" name="Рисунок 3" descr="Flag of Kyrgyzstan.svg">
            <a:hlinkClick r:id="rId2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86380" y="357166"/>
            <a:ext cx="3357586" cy="234633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Герб Киргизии">
            <a:hlinkClick r:id="rId4" tooltip="&quot;Герб Киргизии&quot;"/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2976" y="571480"/>
            <a:ext cx="2786082" cy="23574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5972196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Киргизия </a:t>
            </a:r>
            <a:r>
              <a:rPr lang="ru-RU" sz="2000" dirty="0" smtClean="0">
                <a:hlinkClick r:id="rId2" tooltip="Не имеющие выхода к морю государства"/>
              </a:rPr>
              <a:t>не имеет выхода к морю</a:t>
            </a:r>
            <a:r>
              <a:rPr lang="ru-RU" sz="2000" dirty="0" smtClean="0"/>
              <a:t>. Более трёх четвертей территории Киргизии занимают </a:t>
            </a:r>
            <a:r>
              <a:rPr lang="ru-RU" sz="2000" dirty="0" smtClean="0">
                <a:hlinkClick r:id="rId3" tooltip="Гора"/>
              </a:rPr>
              <a:t>горы</a:t>
            </a:r>
            <a:r>
              <a:rPr lang="ru-RU" sz="2000" dirty="0" smtClean="0"/>
              <a:t>. </a:t>
            </a:r>
            <a:r>
              <a:rPr lang="ru-RU" sz="2000" dirty="0" smtClean="0">
                <a:hlinkClick r:id="rId4" tooltip="Пик Победы"/>
              </a:rPr>
              <a:t>Пик Победы</a:t>
            </a:r>
            <a:r>
              <a:rPr lang="ru-RU" sz="2000" dirty="0" smtClean="0"/>
              <a:t>, высотой 7439 м — наивысшая точка страны (самый северный семитысячник на земле \со стороны Китая Пик Победы называется гора </a:t>
            </a:r>
            <a:r>
              <a:rPr lang="ru-RU" sz="2000" dirty="0" err="1" smtClean="0"/>
              <a:t>Томур\</a:t>
            </a:r>
            <a:r>
              <a:rPr lang="ru-RU" sz="2000" dirty="0" smtClean="0"/>
              <a:t>).</a:t>
            </a:r>
            <a:br>
              <a:rPr lang="ru-RU" sz="2000" dirty="0" smtClean="0"/>
            </a:br>
            <a:r>
              <a:rPr lang="ru-RU" sz="2000" dirty="0" smtClean="0"/>
              <a:t>Территория Киргизии расположена в пределах двух горных систем. Северо-восточная её часть, </a:t>
            </a:r>
            <a:r>
              <a:rPr lang="ru-RU" sz="2000" dirty="0" err="1" smtClean="0"/>
              <a:t>бо́льшая</a:t>
            </a:r>
            <a:r>
              <a:rPr lang="ru-RU" sz="2000" dirty="0" smtClean="0"/>
              <a:t> по площади, лежит в пределах </a:t>
            </a:r>
            <a:r>
              <a:rPr lang="ru-RU" sz="2000" dirty="0" smtClean="0">
                <a:hlinkClick r:id="rId5" tooltip="Тянь-Шань"/>
              </a:rPr>
              <a:t>Тянь-Шаня</a:t>
            </a:r>
            <a:r>
              <a:rPr lang="ru-RU" sz="2000" dirty="0" smtClean="0"/>
              <a:t>, юго-западная — в пределах </a:t>
            </a:r>
            <a:r>
              <a:rPr lang="ru-RU" sz="2000" dirty="0" smtClean="0">
                <a:hlinkClick r:id="rId6" tooltip="Памир"/>
              </a:rPr>
              <a:t>Памиро-Алая</a:t>
            </a:r>
            <a:r>
              <a:rPr lang="ru-RU" sz="2000" dirty="0" smtClean="0"/>
              <a:t>. Государственные границы Киргизии проходят главным образом по гребням горных хребтов. Лишь на севере и юго-западе, в густонаселённых </a:t>
            </a:r>
            <a:r>
              <a:rPr lang="ru-RU" sz="2000" dirty="0" smtClean="0">
                <a:hlinkClick r:id="rId7" tooltip="Чуйская долина"/>
              </a:rPr>
              <a:t>Чуйской</a:t>
            </a:r>
            <a:r>
              <a:rPr lang="ru-RU" sz="2000" dirty="0" smtClean="0"/>
              <a:t> и </a:t>
            </a:r>
            <a:r>
              <a:rPr lang="ru-RU" sz="2000" dirty="0" smtClean="0">
                <a:hlinkClick r:id="rId8" tooltip="Ферганская долина"/>
              </a:rPr>
              <a:t>Ферганской</a:t>
            </a:r>
            <a:r>
              <a:rPr lang="ru-RU" sz="2000" dirty="0" smtClean="0"/>
              <a:t> долинах, — по подножиям гор и предгорным равнинам.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upload.wikimedia.org/wikipedia/commons/thumb/1/11/Gorkiy_Peak_from_South_Inylchek_Glacier.jpg/350px-Gorkiy_Peak_from_South_Inylchek_Glacier.jpg">
            <a:hlinkClick r:id="rId2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910" y="500042"/>
            <a:ext cx="7500990" cy="57150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upload.wikimedia.org/wikipedia/commons/thumb/0/02/SongKolHorses.jpg/350px-SongKolHorses.jpg">
            <a:hlinkClick r:id="rId2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00100" y="285728"/>
            <a:ext cx="7715304" cy="59293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85720" y="714356"/>
            <a:ext cx="8643998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Российское участие в киргизской экономике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Самые крупные проекты в Кыргызстане ведут РАО «ЕЭС» (поставки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2" tooltip="Электроэнергия"/>
              </a:rPr>
              <a:t>электроэнергии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строительство, реконструкция и модернизация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3" tooltip="Тепловая электростанция"/>
              </a:rPr>
              <a:t>тепло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и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4" tooltip="ГЭС"/>
              </a:rPr>
              <a:t>гидроэлектростанций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и «Газпром» (в уплату долгов Кыргызстана перед Россией ему был передан в управление государственный пакет крупнейшей нефтегазовой компании страны «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Кыргызнефтегаз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», добывшей в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5" tooltip="2004"/>
              </a:rPr>
              <a:t>2004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68,6 тысячи тонн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6" tooltip="Нефть"/>
              </a:rPr>
              <a:t>нефти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28,3 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млн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кубометров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7" tooltip="Природный газ"/>
              </a:rPr>
              <a:t>газа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Россия получила в уплату долгов Киргизии в своё управление пакеты акций нескольких оборонных предприятий — оборонной корпорации «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Дастан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» и АО «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Айнур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».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Россия и Киргизия совместно управляют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Кара-Балтинским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горнорудным комбинатом, занимающимся добычей и переработкой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8" tooltip="Уран (элемент)"/>
              </a:rPr>
              <a:t>ураносодержащих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8" tooltip="Уран (элемент)"/>
              </a:rPr>
              <a:t> руд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9" tooltip="Молибден"/>
              </a:rPr>
              <a:t>молибдена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10" tooltip="Торий"/>
              </a:rPr>
              <a:t>тория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11" tooltip="Серебро"/>
              </a:rPr>
              <a:t>серебра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12" tooltip="Золото"/>
              </a:rPr>
              <a:t>золота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Российские компании планируют приобрести государственный пакет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Кадамжайского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сурьмяного комбината — крупнейшего производителя металлической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13" tooltip="Сурьма"/>
              </a:rPr>
              <a:t>сурьмы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СНГ и основного её поставщика в Россию.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Так же на деньги полученные от России в 2009 году, строится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Камбаратинская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ГЭС-2. Прогнозируемая ежегодная выработка электроэнергии — 1,05-1,148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млрд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14" tooltip="Киловатт-час"/>
              </a:rPr>
              <a:t>кВт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14" tooltip="Киловатт-час"/>
              </a:rPr>
              <a:t>·ч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1285860"/>
            <a:ext cx="91440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Социально-экономическое положение населения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Безработица, по официальным данным, — 73,4 тысяч человек (3,5 % экономически активного населения) , в реальности — не менее 100 тысяч.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сентябре 2011 года средняя заработная плата составила 8,300 сомов (около 200 долларов США). Средняя продолжительность жизни населения составила 70 лет (66 лет у мужчин и 74 года у женщин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1196752"/>
            <a:ext cx="8686800" cy="525658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Бишкек. Площадь Ала – </a:t>
            </a:r>
            <a:r>
              <a:rPr lang="ru-RU" dirty="0" err="1" smtClean="0"/>
              <a:t>Тоо</a:t>
            </a:r>
            <a:r>
              <a:rPr lang="ru-RU" dirty="0" smtClean="0"/>
              <a:t>. Монумент «</a:t>
            </a:r>
            <a:r>
              <a:rPr lang="ru-RU" dirty="0" err="1" smtClean="0"/>
              <a:t>Эркиндик</a:t>
            </a:r>
            <a:r>
              <a:rPr lang="ru-RU" dirty="0" smtClean="0"/>
              <a:t>» ( «Свобода»)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000" dirty="0" smtClean="0">
                <a:latin typeface="Cambria" pitchFamily="18" charset="0"/>
              </a:rPr>
              <a:t>установлен в 1999 г. в ознаменование восьмой годовщины независимости </a:t>
            </a:r>
            <a:r>
              <a:rPr lang="ru-RU" sz="2000" dirty="0" err="1" smtClean="0">
                <a:latin typeface="Cambria" pitchFamily="18" charset="0"/>
              </a:rPr>
              <a:t>Киргизиина</a:t>
            </a:r>
            <a:r>
              <a:rPr lang="ru-RU" sz="2000" dirty="0" smtClean="0">
                <a:latin typeface="Cambria" pitchFamily="18" charset="0"/>
              </a:rPr>
              <a:t> месте памятника </a:t>
            </a:r>
            <a:r>
              <a:rPr lang="ru-RU" sz="2000" dirty="0" err="1" smtClean="0">
                <a:latin typeface="Cambria" pitchFamily="18" charset="0"/>
              </a:rPr>
              <a:t>В.И.Ленину</a:t>
            </a:r>
            <a:r>
              <a:rPr lang="ru-RU" sz="2000" dirty="0" smtClean="0">
                <a:latin typeface="Cambria" pitchFamily="18" charset="0"/>
              </a:rPr>
              <a:t>.</a:t>
            </a:r>
            <a:br>
              <a:rPr lang="ru-RU" sz="2000" dirty="0" smtClean="0">
                <a:latin typeface="Cambria" pitchFamily="18" charset="0"/>
              </a:rPr>
            </a:br>
            <a:r>
              <a:rPr lang="ru-RU" sz="2000" dirty="0">
                <a:latin typeface="Cambria" pitchFamily="18" charset="0"/>
              </a:rPr>
              <a:t> </a:t>
            </a:r>
            <a:r>
              <a:rPr lang="ru-RU" sz="2000" dirty="0" smtClean="0">
                <a:latin typeface="Cambria" pitchFamily="18" charset="0"/>
              </a:rPr>
              <a:t> Крылатая фигура воплощает собирательный образ киргизской женщины, а  поднимаемый ею геральдический </a:t>
            </a:r>
            <a:r>
              <a:rPr lang="ru-RU" sz="2000" dirty="0" err="1" smtClean="0">
                <a:latin typeface="Cambria" pitchFamily="18" charset="0"/>
              </a:rPr>
              <a:t>тундюк</a:t>
            </a:r>
            <a:r>
              <a:rPr lang="ru-RU" sz="2000" dirty="0" smtClean="0">
                <a:latin typeface="Cambria" pitchFamily="18" charset="0"/>
              </a:rPr>
              <a:t> (элемент национального жилища  киргизов – решетчатое отверстие в верху юрты для проникновения света и воздуха) символизирует киргизскую государственность. Шар у основания скульптуры – символическое изображение Земли. Общая высота скульптурной композиции – 12 м. Вес скульптуры из кованой меди – 4 т. До 2004 г. стоял гипсовый  вариант статуи, затем его заменили медным. Перед постаментом выложены плиты с надписями « «</a:t>
            </a:r>
            <a:r>
              <a:rPr lang="ru-RU" sz="2000" dirty="0" err="1" smtClean="0">
                <a:latin typeface="Cambria" pitchFamily="18" charset="0"/>
              </a:rPr>
              <a:t>Асыл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smtClean="0">
                <a:latin typeface="Cambria" pitchFamily="18" charset="0"/>
              </a:rPr>
              <a:t>йо», </a:t>
            </a:r>
            <a:r>
              <a:rPr lang="ru-RU" sz="2000" dirty="0" smtClean="0">
                <a:latin typeface="Cambria" pitchFamily="18" charset="0"/>
              </a:rPr>
              <a:t>« Ак </a:t>
            </a:r>
            <a:r>
              <a:rPr lang="ru-RU" sz="2000" dirty="0" err="1" smtClean="0">
                <a:latin typeface="Cambria" pitchFamily="18" charset="0"/>
              </a:rPr>
              <a:t>соз</a:t>
            </a:r>
            <a:r>
              <a:rPr lang="ru-RU" sz="2000" dirty="0" smtClean="0">
                <a:latin typeface="Cambria" pitchFamily="18" charset="0"/>
              </a:rPr>
              <a:t>», «</a:t>
            </a:r>
            <a:r>
              <a:rPr lang="ru-RU" sz="2000" dirty="0" err="1" smtClean="0">
                <a:latin typeface="Cambria" pitchFamily="18" charset="0"/>
              </a:rPr>
              <a:t>Адал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иш</a:t>
            </a:r>
            <a:r>
              <a:rPr lang="ru-RU" sz="2000" dirty="0" smtClean="0">
                <a:latin typeface="Cambria" pitchFamily="18" charset="0"/>
              </a:rPr>
              <a:t>», что означает «Благородные мысли», «Правдивые слова», «Праведные поступки». У монумента находится главный флагшток страны.</a:t>
            </a:r>
            <a:br>
              <a:rPr lang="ru-RU" sz="2000" dirty="0" smtClean="0">
                <a:latin typeface="Cambria" pitchFamily="18" charset="0"/>
              </a:rPr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696130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0-tub-ru.yandex.net/i?id=76531044-69-7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592" y="620688"/>
            <a:ext cx="7128792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im0-tub-ru.yandex.net/i?id=132015707-22-7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764704"/>
            <a:ext cx="6696744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5850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m5-tub-ru.yandex.net/i?id=438225652-26-7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692696"/>
            <a:ext cx="6336704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8787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LocationKyrgyzstan.svg">
            <a:hlinkClick r:id="rId2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2976" y="1071546"/>
            <a:ext cx="6572296" cy="43577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714348" y="142853"/>
          <a:ext cx="8001056" cy="6607152"/>
        </p:xfrm>
        <a:graphic>
          <a:graphicData uri="http://schemas.openxmlformats.org/drawingml/2006/table">
            <a:tbl>
              <a:tblPr/>
              <a:tblGrid>
                <a:gridCol w="5861482"/>
                <a:gridCol w="2139574"/>
              </a:tblGrid>
              <a:tr h="5247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sng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2" tooltip="Суверенитет"/>
                        </a:rPr>
                        <a:t>Дата независимости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411" marR="13411" marT="13411" marB="134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sng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3" tooltip="31 августа"/>
                        </a:rPr>
                        <a:t>31 августа</a:t>
                      </a:r>
                      <a:r>
                        <a:rPr lang="ru-RU" sz="1400" u="sng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4" tooltip="1991 год"/>
                        </a:rPr>
                        <a:t>1991 года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(от </a:t>
                      </a:r>
                      <a:r>
                        <a:rPr lang="ru-RU" sz="1400" u="sng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5" tooltip="СССР"/>
                        </a:rPr>
                        <a:t>СССР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411" marR="13411" marT="13411" marB="134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</a:tr>
              <a:tr h="14277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sng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6" tooltip="Официальный язык"/>
                        </a:rPr>
                        <a:t>Официальные языки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411" marR="13411" marT="13411" marB="134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sng" dirty="0" err="1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7" tooltip="Кыргызский язык"/>
                        </a:rPr>
                        <a:t>кыргызский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(государственный),</a:t>
                      </a:r>
                      <a:b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u="sng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8" tooltip="Русский язык"/>
                        </a:rPr>
                        <a:t>русский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(официальный)</a:t>
                      </a:r>
                      <a:r>
                        <a:rPr lang="ru-RU" sz="1400" u="sng" baseline="30000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9"/>
                        </a:rPr>
                        <a:t>[2][3]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411" marR="13411" marT="13411" marB="134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</a:tr>
              <a:tr h="2682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sng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10" tooltip="Столица"/>
                        </a:rPr>
                        <a:t>Столица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411" marR="13411" marT="13411" marB="134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sng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11" tooltip="Бишкек"/>
                        </a:rPr>
                        <a:t>Бишкек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411" marR="13411" marT="13411" marB="134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</a:tr>
              <a:tr h="2682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sng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12" tooltip="Город"/>
                        </a:rPr>
                        <a:t>Крупнейший город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411" marR="13411" marT="13411" marB="134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sng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11" tooltip="Бишкек"/>
                        </a:rPr>
                        <a:t>Бишкек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400" u="sng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13" tooltip="Ош (Киргизия)"/>
                        </a:rPr>
                        <a:t>Ош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411" marR="13411" marT="13411" marB="134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</a:tr>
              <a:tr h="713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sng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14" tooltip="Форма государственного правления"/>
                        </a:rPr>
                        <a:t>Форма правления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411" marR="13411" marT="13411" marB="134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sng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15" tooltip="Парламентско-президентская республика"/>
                        </a:rPr>
                        <a:t>Парламентско-президентская республика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411" marR="13411" marT="13411" marB="134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</a:tr>
              <a:tr h="16644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Президент</a:t>
                      </a:r>
                      <a:b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b="1" u="sng" baseline="30000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9"/>
                        </a:rPr>
                        <a:t>[4]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Премьер-министр</a:t>
                      </a:r>
                      <a:b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Спикер </a:t>
                      </a:r>
                      <a:r>
                        <a:rPr lang="ru-RU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ЖогоркуКенеш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411" marR="13411" marT="13411" marB="134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sng" dirty="0" err="1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16" tooltip="Атамбаев, Алмазбек Шаршенович"/>
                        </a:rPr>
                        <a:t>АлмазбекАтамбаев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u="sng" baseline="30000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9"/>
                        </a:rPr>
                        <a:t>[4]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u="sng" dirty="0" err="1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16" tooltip="Атамбаев, Алмазбек Шаршенович"/>
                        </a:rPr>
                        <a:t>АлмазбекАтамбаев</a:t>
                      </a:r>
                      <a:r>
                        <a:rPr lang="ru-RU" sz="1400" u="sng" baseline="30000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9"/>
                        </a:rPr>
                        <a:t>[5]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АхматбекКелдибеков</a:t>
                      </a:r>
                      <a:r>
                        <a:rPr lang="ru-RU" sz="1400" u="sng" baseline="30000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9"/>
                        </a:rPr>
                        <a:t>[6]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411" marR="13411" marT="13411" marB="134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</a:tr>
              <a:tr h="781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sng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17" tooltip="Территория"/>
                        </a:rPr>
                        <a:t>Территория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• Всего</a:t>
                      </a:r>
                      <a:b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• % водной поверхн.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411" marR="13411" marT="13411" marB="134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sng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18" tooltip="Список стран и зависимых территорий по площади"/>
                        </a:rPr>
                        <a:t>86-я в мире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198 500 км²</a:t>
                      </a:r>
                      <a:b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3,6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411" marR="13411" marT="13411" marB="134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</a:tr>
              <a:tr h="9511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sng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19" tooltip="Население"/>
                        </a:rPr>
                        <a:t>Население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• Оценка (</a:t>
                      </a:r>
                      <a:r>
                        <a:rPr lang="ru-RU" sz="1400" u="sng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20" tooltip="2009 год"/>
                        </a:rPr>
                        <a:t>2009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b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• </a:t>
                      </a:r>
                      <a:r>
                        <a:rPr lang="ru-RU" sz="1400" u="sng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21" tooltip="Плотность населения"/>
                        </a:rPr>
                        <a:t>Плотность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411" marR="13411" marT="13411" marB="134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5 522 400</a:t>
                      </a:r>
                      <a:r>
                        <a:rPr lang="ru-RU" sz="1400" u="sng" baseline="30000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9"/>
                        </a:rPr>
                        <a:t>[7]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чел. (</a:t>
                      </a:r>
                      <a:r>
                        <a:rPr lang="ru-RU" sz="1400" u="sng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22" tooltip="Список стран по населению"/>
                        </a:rPr>
                        <a:t>110-е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b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27 чел./км²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3411" marR="13411" marT="13411" marB="134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785786" y="500042"/>
          <a:ext cx="7786742" cy="5786477"/>
        </p:xfrm>
        <a:graphic>
          <a:graphicData uri="http://schemas.openxmlformats.org/drawingml/2006/table">
            <a:tbl>
              <a:tblPr/>
              <a:tblGrid>
                <a:gridCol w="3826674"/>
                <a:gridCol w="3960068"/>
              </a:tblGrid>
              <a:tr h="18249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sng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2" tooltip="Валовой внутренний продукт"/>
                        </a:rPr>
                        <a:t>ВВП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  • Итого (</a:t>
                      </a:r>
                      <a:r>
                        <a:rPr lang="ru-RU" sz="1400" u="sng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3" tooltip="2008 год"/>
                        </a:rPr>
                        <a:t>2008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b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  • На душу населения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5 млрд.</a:t>
                      </a:r>
                      <a:r>
                        <a:rPr lang="ru-RU" sz="1400" u="sng" baseline="30000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4"/>
                        </a:rPr>
                        <a:t>[8]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400" u="sng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5" tooltip="Доллар США"/>
                        </a:rPr>
                        <a:t>$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 (</a:t>
                      </a:r>
                      <a:r>
                        <a:rPr lang="ru-RU" sz="1400" u="sng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6" tooltip="Список стран по ВВП (ППС)"/>
                        </a:rPr>
                        <a:t>135-й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b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1000</a:t>
                      </a:r>
                      <a:r>
                        <a:rPr lang="ru-RU" sz="1400" u="sng" baseline="30000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4"/>
                        </a:rPr>
                        <a:t>[8]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400" u="sng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5" tooltip="Доллар США"/>
                        </a:rPr>
                        <a:t>$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</a:tr>
              <a:tr h="677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sng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7" tooltip="Этнохороним"/>
                        </a:rPr>
                        <a:t>Этнохороним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кыргыз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</a:tr>
              <a:tr h="12512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sng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8" tooltip="Валюта"/>
                        </a:rPr>
                        <a:t>Валюта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sng" dirty="0" err="1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9" tooltip="Сом (валюта)"/>
                        </a:rPr>
                        <a:t>кыргызский</a:t>
                      </a:r>
                      <a:r>
                        <a:rPr lang="ru-RU" sz="1400" u="sng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9" tooltip="Сом (валюта)"/>
                        </a:rPr>
                        <a:t> сом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400" u="sng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10" tooltip="ISO 4217"/>
                        </a:rPr>
                        <a:t>KGS, код 417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</a:tr>
              <a:tr h="677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sng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11" tooltip="Домен верхнего уровня"/>
                        </a:rPr>
                        <a:t>Интернет-домен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sng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12" tooltip=".kg"/>
                        </a:rPr>
                        <a:t>.</a:t>
                      </a:r>
                      <a:r>
                        <a:rPr lang="ru-RU" sz="1400" u="sng" dirty="0" err="1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12" tooltip=".kg"/>
                        </a:rPr>
                        <a:t>kg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</a:tr>
              <a:tr h="677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sng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13" tooltip="Список телефонных кодов стран"/>
                        </a:rPr>
                        <a:t>Телефонный код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+996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</a:tr>
              <a:tr h="677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sng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14" tooltip="Часовые пояса"/>
                        </a:rPr>
                        <a:t>Часовые пояса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sng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15" tooltip="Всемирное координированное время"/>
                        </a:rPr>
                        <a:t>UTC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+6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313858"/>
            <a:ext cx="9143999" cy="6223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35284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Kyrgyzstan rus.png">
            <a:hlinkClick r:id="rId2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7224" y="785794"/>
            <a:ext cx="7786742" cy="5357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5114940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           НЕЗАВИСИМЫЙ Кыргызстан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000" dirty="0" smtClean="0"/>
              <a:t>31 августа </a:t>
            </a:r>
            <a:r>
              <a:rPr lang="ru-RU" sz="2000" dirty="0" smtClean="0">
                <a:hlinkClick r:id="rId2" tooltip="1991 год"/>
              </a:rPr>
              <a:t>1991 года</a:t>
            </a:r>
            <a:r>
              <a:rPr lang="ru-RU" sz="2000" dirty="0" smtClean="0"/>
              <a:t> в ходе </a:t>
            </a:r>
            <a:r>
              <a:rPr lang="ru-RU" sz="2000" dirty="0" smtClean="0">
                <a:hlinkClick r:id="rId3" tooltip="Распад СССР"/>
              </a:rPr>
              <a:t>распада СССР</a:t>
            </a:r>
            <a:r>
              <a:rPr lang="ru-RU" sz="2000" dirty="0" smtClean="0"/>
              <a:t> провозглашена независимость Кыргызстана.</a:t>
            </a:r>
            <a:br>
              <a:rPr lang="ru-RU" sz="2000" dirty="0" smtClean="0"/>
            </a:br>
            <a:r>
              <a:rPr lang="ru-RU" sz="2000" dirty="0" smtClean="0"/>
              <a:t>20.03.1992 года — установление дипломатических отношений с Российской Федерацией. Входит в СНГ, ООН, а также ОДКБ и ШОС.</a:t>
            </a:r>
            <a:br>
              <a:rPr lang="ru-RU" sz="2000" dirty="0" smtClean="0"/>
            </a:br>
            <a:r>
              <a:rPr lang="ru-RU" sz="2000" dirty="0" smtClean="0">
                <a:hlinkClick r:id="rId4" tooltip="5 мая"/>
              </a:rPr>
              <a:t>5 мая</a:t>
            </a:r>
            <a:r>
              <a:rPr lang="ru-RU" sz="2000" dirty="0" smtClean="0">
                <a:hlinkClick r:id="rId5" tooltip="1993"/>
              </a:rPr>
              <a:t>1993</a:t>
            </a:r>
            <a:r>
              <a:rPr lang="ru-RU" sz="2000" dirty="0" smtClean="0"/>
              <a:t> принята первая </a:t>
            </a:r>
            <a:r>
              <a:rPr lang="ru-RU" sz="2000" dirty="0" smtClean="0">
                <a:hlinkClick r:id="rId6" tooltip="Конституция Киргизии"/>
              </a:rPr>
              <a:t>конституция Киргизской Республики</a:t>
            </a:r>
            <a:r>
              <a:rPr lang="ru-RU" sz="2000" dirty="0" smtClean="0"/>
              <a:t> как независимого суверенного государства, изменено официальное название страны: </a:t>
            </a:r>
            <a:r>
              <a:rPr lang="ru-RU" sz="2000" dirty="0" err="1" smtClean="0"/>
              <a:t>Кыргызская</a:t>
            </a:r>
            <a:r>
              <a:rPr lang="ru-RU" sz="2000" dirty="0" smtClean="0"/>
              <a:t> Республика вместо Республика Кыргызстан.</a:t>
            </a:r>
            <a:br>
              <a:rPr lang="ru-RU" sz="2000" dirty="0" smtClean="0"/>
            </a:br>
            <a:r>
              <a:rPr lang="ru-RU" sz="2000" dirty="0" smtClean="0">
                <a:hlinkClick r:id="rId7" tooltip="10 мая"/>
              </a:rPr>
              <a:t>10 мая</a:t>
            </a:r>
            <a:r>
              <a:rPr lang="ru-RU" sz="2000" dirty="0" smtClean="0"/>
              <a:t> 1993 в Киргизии введена собственная национальная валюта — </a:t>
            </a:r>
            <a:r>
              <a:rPr lang="ru-RU" sz="2000" dirty="0" smtClean="0">
                <a:hlinkClick r:id="rId8" tooltip="Киргизский сом"/>
              </a:rPr>
              <a:t>сом</a:t>
            </a:r>
            <a:r>
              <a:rPr lang="ru-RU" sz="2000" dirty="0" smtClean="0"/>
              <a:t>.</a:t>
            </a:r>
            <a:br>
              <a:rPr lang="ru-RU" sz="2000" dirty="0" smtClean="0"/>
            </a:br>
            <a:r>
              <a:rPr lang="ru-RU" sz="2000" dirty="0" smtClean="0">
                <a:hlinkClick r:id="rId9" tooltip="1999"/>
              </a:rPr>
              <a:t>1999</a:t>
            </a:r>
            <a:r>
              <a:rPr lang="ru-RU" sz="2000" dirty="0" smtClean="0"/>
              <a:t> и </a:t>
            </a:r>
            <a:r>
              <a:rPr lang="ru-RU" sz="2000" dirty="0" smtClean="0">
                <a:hlinkClick r:id="rId10" tooltip="2000"/>
              </a:rPr>
              <a:t>2000</a:t>
            </a:r>
            <a:r>
              <a:rPr lang="ru-RU" sz="2000" dirty="0" smtClean="0"/>
              <a:t> — попытки боевиков </a:t>
            </a:r>
            <a:r>
              <a:rPr lang="ru-RU" sz="2000" dirty="0" smtClean="0">
                <a:hlinkClick r:id="rId11" tooltip="Исламское движение Узбекистана"/>
              </a:rPr>
              <a:t>Исламского движения Узбекистана</a:t>
            </a:r>
            <a:r>
              <a:rPr lang="ru-RU" sz="2000" dirty="0" smtClean="0"/>
              <a:t> прорваться на территорию Киргизии (нынешняя </a:t>
            </a:r>
            <a:r>
              <a:rPr lang="ru-RU" sz="2000" dirty="0" err="1" smtClean="0">
                <a:hlinkClick r:id="rId12" tooltip="Баткенская область"/>
              </a:rPr>
              <a:t>Баткенская</a:t>
            </a:r>
            <a:r>
              <a:rPr lang="ru-RU" sz="2000" dirty="0" smtClean="0">
                <a:hlinkClick r:id="rId12" tooltip="Баткенская область"/>
              </a:rPr>
              <a:t> область</a:t>
            </a:r>
            <a:r>
              <a:rPr lang="ru-RU" sz="2000" dirty="0" smtClean="0"/>
              <a:t>), так называемые </a:t>
            </a:r>
            <a:r>
              <a:rPr lang="ru-RU" sz="2000" dirty="0" err="1" smtClean="0">
                <a:hlinkClick r:id="rId13" tooltip="Баткенские события"/>
              </a:rPr>
              <a:t>Баткенские</a:t>
            </a:r>
            <a:r>
              <a:rPr lang="ru-RU" sz="2000" dirty="0" smtClean="0">
                <a:hlinkClick r:id="rId13" tooltip="Баткенские события"/>
              </a:rPr>
              <a:t> события</a:t>
            </a:r>
            <a:r>
              <a:rPr lang="ru-RU" sz="2000" dirty="0" smtClean="0"/>
              <a:t>. Отряды боевиков удалось разбить.</a:t>
            </a:r>
            <a:br>
              <a:rPr lang="ru-RU" sz="2000" dirty="0" smtClean="0"/>
            </a:b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5186378"/>
          </a:xfrm>
        </p:spPr>
        <p:txBody>
          <a:bodyPr>
            <a:normAutofit/>
          </a:bodyPr>
          <a:lstStyle/>
          <a:p>
            <a:pPr lvl="0"/>
            <a:r>
              <a:rPr lang="ru-RU" sz="1600" dirty="0" smtClean="0">
                <a:hlinkClick r:id="rId2" tooltip="16 марта"/>
              </a:rPr>
              <a:t>16</a:t>
            </a:r>
            <a:r>
              <a:rPr lang="ru-RU" sz="1600" dirty="0" smtClean="0"/>
              <a:t>—</a:t>
            </a:r>
            <a:r>
              <a:rPr lang="ru-RU" sz="1600" dirty="0" smtClean="0">
                <a:hlinkClick r:id="rId3" tooltip="18 марта"/>
              </a:rPr>
              <a:t>18 марта</a:t>
            </a:r>
            <a:r>
              <a:rPr lang="ru-RU" sz="1600" dirty="0" smtClean="0">
                <a:hlinkClick r:id="rId4" tooltip="2002"/>
              </a:rPr>
              <a:t>2002</a:t>
            </a:r>
            <a:r>
              <a:rPr lang="ru-RU" sz="1600" dirty="0" smtClean="0"/>
              <a:t> — столкновения между населением и правоохранительными органами в </a:t>
            </a:r>
            <a:r>
              <a:rPr lang="ru-RU" sz="1600" dirty="0" err="1" smtClean="0">
                <a:hlinkClick r:id="rId5" tooltip="Аксыйский район"/>
              </a:rPr>
              <a:t>Аксыйском</a:t>
            </a:r>
            <a:r>
              <a:rPr lang="ru-RU" sz="1600" dirty="0" smtClean="0">
                <a:hlinkClick r:id="rId5" tooltip="Аксыйский район"/>
              </a:rPr>
              <a:t> районе</a:t>
            </a:r>
            <a:r>
              <a:rPr lang="ru-RU" sz="1600" dirty="0" smtClean="0"/>
              <a:t>. Население выступило в защиту осуждённого депутата парламента </a:t>
            </a:r>
            <a:r>
              <a:rPr lang="ru-RU" sz="1600" dirty="0" err="1" smtClean="0">
                <a:hlinkClick r:id="rId6" tooltip="Азимбек Бекназаров"/>
              </a:rPr>
              <a:t>Азимбека</a:t>
            </a:r>
            <a:r>
              <a:rPr lang="ru-RU" sz="1600" dirty="0" smtClean="0">
                <a:hlinkClick r:id="rId6" tooltip="Азимбек Бекназаров"/>
              </a:rPr>
              <a:t> Бекназарова</a:t>
            </a:r>
            <a:r>
              <a:rPr lang="ru-RU" sz="1600" dirty="0" smtClean="0"/>
              <a:t>, а также требовало отказаться от ратификации соглашения 1999 года о киргизско-</a:t>
            </a:r>
            <a:r>
              <a:rPr lang="ru-RU" sz="1600" dirty="0" smtClean="0">
                <a:hlinkClick r:id="rId7" tooltip="Китай"/>
              </a:rPr>
              <a:t>китайской</a:t>
            </a:r>
            <a:r>
              <a:rPr lang="ru-RU" sz="1600" dirty="0" smtClean="0"/>
              <a:t> государственной </a:t>
            </a:r>
            <a:r>
              <a:rPr lang="ru-RU" sz="1600" dirty="0" err="1" smtClean="0"/>
              <a:t>границе.Оппозиция</a:t>
            </a:r>
            <a:r>
              <a:rPr lang="ru-RU" sz="1600" dirty="0" smtClean="0"/>
              <a:t> организовала в ряде районов страны и в Бишкеке многочисленные акции протеста. В столкновениях с милицией пятеро жителей </a:t>
            </a:r>
            <a:r>
              <a:rPr lang="ru-RU" sz="1600" dirty="0" err="1" smtClean="0"/>
              <a:t>Аксыйского</a:t>
            </a:r>
            <a:r>
              <a:rPr lang="ru-RU" sz="1600" dirty="0" smtClean="0"/>
              <a:t> района погибли и несколько десятков получили </a:t>
            </a:r>
            <a:r>
              <a:rPr lang="ru-RU" sz="1600" dirty="0" err="1" smtClean="0"/>
              <a:t>ранения.Кризис</a:t>
            </a:r>
            <a:r>
              <a:rPr lang="ru-RU" sz="1600" dirty="0" smtClean="0"/>
              <a:t> в </a:t>
            </a:r>
            <a:r>
              <a:rPr lang="ru-RU" sz="1600" dirty="0" err="1" smtClean="0"/>
              <a:t>Аксы</a:t>
            </a:r>
            <a:r>
              <a:rPr lang="ru-RU" sz="1600" dirty="0" smtClean="0"/>
              <a:t> привёл к отставке премьер-министра </a:t>
            </a:r>
            <a:r>
              <a:rPr lang="ru-RU" sz="1600" dirty="0" err="1" smtClean="0">
                <a:hlinkClick r:id="rId8" tooltip="Курманбек Бакиев"/>
              </a:rPr>
              <a:t>КурманбекаБакиева</a:t>
            </a:r>
            <a:r>
              <a:rPr lang="ru-RU" sz="1600" dirty="0" smtClean="0"/>
              <a:t> и правительства.</a:t>
            </a:r>
            <a:br>
              <a:rPr lang="ru-RU" sz="1600" dirty="0" smtClean="0"/>
            </a:br>
            <a:r>
              <a:rPr lang="ru-RU" sz="1600" dirty="0" smtClean="0">
                <a:hlinkClick r:id="rId9" tooltip="24 марта"/>
              </a:rPr>
              <a:t>24 марта</a:t>
            </a:r>
            <a:r>
              <a:rPr lang="ru-RU" sz="1600" dirty="0" smtClean="0">
                <a:hlinkClick r:id="rId10" tooltip="2005"/>
              </a:rPr>
              <a:t>2005</a:t>
            </a:r>
            <a:r>
              <a:rPr lang="ru-RU" sz="1600" dirty="0" smtClean="0"/>
              <a:t> — </a:t>
            </a:r>
            <a:r>
              <a:rPr lang="ru-RU" sz="1600" dirty="0" smtClean="0">
                <a:hlinkClick r:id="rId11" tooltip="Кризис власти в Киргизии (2005)"/>
              </a:rPr>
              <a:t>Революция тюльпанов</a:t>
            </a:r>
            <a:r>
              <a:rPr lang="ru-RU" sz="1600" dirty="0" smtClean="0"/>
              <a:t> — острый кризис власти обнаруживается после очередных парламентских выборов, когда сообщения о подтасовке результатов вызывают гнев жителей относительно бедных южных областей (преимущественно </a:t>
            </a:r>
            <a:r>
              <a:rPr lang="ru-RU" sz="1600" dirty="0" err="1" smtClean="0">
                <a:hlinkClick r:id="rId12" tooltip="Джалал-Абадская область"/>
              </a:rPr>
              <a:t>Джалал-Абадской</a:t>
            </a:r>
            <a:r>
              <a:rPr lang="ru-RU" sz="1600" dirty="0" smtClean="0"/>
              <a:t> и </a:t>
            </a:r>
            <a:r>
              <a:rPr lang="ru-RU" sz="1600" dirty="0" err="1" smtClean="0">
                <a:hlinkClick r:id="rId13" tooltip="Ошская область"/>
              </a:rPr>
              <a:t>Ошской</a:t>
            </a:r>
            <a:r>
              <a:rPr lang="ru-RU" sz="1600" dirty="0" smtClean="0"/>
              <a:t>). Собираются многотысячные митинги под знамёнами и лозунгами различных партий, включая молодёжные «</a:t>
            </a:r>
            <a:r>
              <a:rPr lang="ru-RU" sz="1600" dirty="0" err="1" smtClean="0">
                <a:hlinkClick r:id="rId14" tooltip="КелКел"/>
              </a:rPr>
              <a:t>КелКел</a:t>
            </a:r>
            <a:r>
              <a:rPr lang="ru-RU" sz="1600" dirty="0" smtClean="0"/>
              <a:t>» и «</a:t>
            </a:r>
            <a:r>
              <a:rPr lang="ru-RU" sz="1600" dirty="0" err="1" smtClean="0">
                <a:hlinkClick r:id="rId15" tooltip="Бирге (страница отсутствует)"/>
              </a:rPr>
              <a:t>Бирге</a:t>
            </a:r>
            <a:r>
              <a:rPr lang="ru-RU" sz="1600" dirty="0" smtClean="0"/>
              <a:t>». Демонстранты захватывают здания областных администраций, проходят стычки с </a:t>
            </a:r>
            <a:r>
              <a:rPr lang="ru-RU" sz="1600" dirty="0" err="1" smtClean="0"/>
              <a:t>ОМОНом</a:t>
            </a:r>
            <a:r>
              <a:rPr lang="ru-RU" sz="1600" dirty="0" smtClean="0"/>
              <a:t>. Исходом восстания становится захват демонстрантами власти в Бишкеке и свержение режима </a:t>
            </a:r>
            <a:r>
              <a:rPr lang="ru-RU" sz="1600" dirty="0" smtClean="0">
                <a:hlinkClick r:id="rId16" tooltip="Аскар Акаев"/>
              </a:rPr>
              <a:t>Аскара Акаева</a:t>
            </a:r>
            <a:r>
              <a:rPr lang="ru-RU" sz="1600" dirty="0" smtClean="0"/>
              <a:t>, после чего происходят погромы и многочисленные грабежи магазинов и торговых центров. К власти приходит оппозиция во главе с </a:t>
            </a:r>
            <a:r>
              <a:rPr lang="ru-RU" sz="1600" dirty="0" err="1" smtClean="0"/>
              <a:t>Курманбеком</a:t>
            </a:r>
            <a:r>
              <a:rPr lang="ru-RU" sz="1600" dirty="0" smtClean="0"/>
              <a:t> </a:t>
            </a:r>
            <a:r>
              <a:rPr lang="ru-RU" sz="1600" dirty="0" err="1" smtClean="0"/>
              <a:t>Бакиевым</a:t>
            </a:r>
            <a:r>
              <a:rPr lang="ru-RU" sz="1600" dirty="0" smtClean="0"/>
              <a:t>.</a:t>
            </a:r>
            <a:br>
              <a:rPr lang="ru-RU" sz="1600" dirty="0" smtClean="0"/>
            </a:b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857232"/>
            <a:ext cx="8643998" cy="4471998"/>
          </a:xfrm>
        </p:spPr>
        <p:txBody>
          <a:bodyPr>
            <a:noAutofit/>
          </a:bodyPr>
          <a:lstStyle/>
          <a:p>
            <a:pPr lvl="0"/>
            <a:r>
              <a:rPr lang="ru-RU" sz="1600" dirty="0" smtClean="0"/>
              <a:t>Государственное устройство Киргизской Республики определяется Конституцией, которая была принята </a:t>
            </a:r>
            <a:r>
              <a:rPr lang="ru-RU" sz="1600" dirty="0" smtClean="0">
                <a:hlinkClick r:id="rId2" tooltip="27 июня"/>
              </a:rPr>
              <a:t>27 июня</a:t>
            </a:r>
            <a:r>
              <a:rPr lang="ru-RU" sz="1600" dirty="0" smtClean="0">
                <a:hlinkClick r:id="rId3" tooltip="2010 год"/>
              </a:rPr>
              <a:t>2010 года</a:t>
            </a:r>
            <a:r>
              <a:rPr lang="ru-RU" sz="1600" dirty="0" smtClean="0"/>
              <a:t>. Новая Конституция определяет государственную форму правления Киргизии как парламентскую республику. Парламент и Премьер-министр имеют значительно больше власти и полномочий, нежели Президент.</a:t>
            </a:r>
            <a:br>
              <a:rPr lang="ru-RU" sz="1600" dirty="0" smtClean="0"/>
            </a:br>
            <a:r>
              <a:rPr lang="ru-RU" sz="1600" dirty="0" smtClean="0"/>
              <a:t>Парламент Республики — </a:t>
            </a:r>
            <a:r>
              <a:rPr lang="ru-RU" sz="1600" dirty="0" err="1" smtClean="0">
                <a:hlinkClick r:id="rId4" tooltip="Жогорку Кенеш"/>
              </a:rPr>
              <a:t>ЖогоркуКенеш</a:t>
            </a:r>
            <a:r>
              <a:rPr lang="ru-RU" sz="1600" dirty="0" smtClean="0"/>
              <a:t> (</a:t>
            </a:r>
            <a:r>
              <a:rPr lang="ru-RU" sz="1600" dirty="0" err="1" smtClean="0">
                <a:hlinkClick r:id="rId5" tooltip="Киргизский язык"/>
              </a:rPr>
              <a:t>кирг</a:t>
            </a:r>
            <a:r>
              <a:rPr lang="ru-RU" sz="1600" dirty="0" smtClean="0">
                <a:hlinkClick r:id="rId5" tooltip="Киргизский язык"/>
              </a:rPr>
              <a:t>.</a:t>
            </a:r>
            <a:r>
              <a:rPr lang="ky-KG" sz="1600" i="1" dirty="0" smtClean="0"/>
              <a:t>Жогорку Кенеш</a:t>
            </a:r>
            <a:r>
              <a:rPr lang="ru-RU" sz="1600" dirty="0" smtClean="0"/>
              <a:t>) имеет приоритет решения и определения самых важных решений и политики государства, является однопалатным, и состоит из 120 депутатов, избираемых сроком на пять лет по партийным спискам.</a:t>
            </a:r>
            <a:br>
              <a:rPr lang="ru-RU" sz="1600" dirty="0" smtClean="0"/>
            </a:br>
            <a:r>
              <a:rPr lang="ru-RU" sz="1600" dirty="0" smtClean="0"/>
              <a:t>Выборы нового парламента по новой Конституции прошли 10 октября 2010 г. Депутаты прошлого созыва были распущены 7 апреля, после государственного переворота.</a:t>
            </a:r>
            <a:br>
              <a:rPr lang="ru-RU" sz="1600" dirty="0" smtClean="0"/>
            </a:br>
            <a:r>
              <a:rPr lang="ru-RU" sz="1600" dirty="0" smtClean="0"/>
              <a:t>Президент избирается всенародным голосованием сроком на 6 лет, без права переизбрания на второй срок. Одно и то же лицо не может быть избрано Президентом дважды. На </a:t>
            </a:r>
            <a:r>
              <a:rPr lang="ru-RU" sz="1600" dirty="0" smtClean="0">
                <a:hlinkClick r:id="rId6" tooltip="30 октября"/>
              </a:rPr>
              <a:t>30 октября</a:t>
            </a:r>
            <a:r>
              <a:rPr lang="ru-RU" sz="1600" dirty="0" smtClean="0">
                <a:hlinkClick r:id="rId7" tooltip="2011 год"/>
              </a:rPr>
              <a:t>2011 года</a:t>
            </a:r>
            <a:r>
              <a:rPr lang="ru-RU" sz="1600" dirty="0" smtClean="0"/>
              <a:t> в Киргизии назначены </a:t>
            </a:r>
            <a:r>
              <a:rPr lang="ru-RU" sz="1600" dirty="0" smtClean="0">
                <a:hlinkClick r:id="rId8" tooltip="Президентские выборы в Киргизии (2011)"/>
              </a:rPr>
              <a:t>президентские выборы</a:t>
            </a:r>
            <a:r>
              <a:rPr lang="ru-RU" sz="1600" baseline="30000" dirty="0" smtClean="0">
                <a:hlinkClick r:id="rId9"/>
              </a:rPr>
              <a:t>[11]</a:t>
            </a:r>
            <a:r>
              <a:rPr lang="ru-RU" sz="1600" dirty="0" smtClean="0"/>
              <a:t>. Президент Роза </a:t>
            </a:r>
            <a:r>
              <a:rPr lang="ru-RU" sz="1600" dirty="0" err="1" smtClean="0"/>
              <a:t>Отунбаева</a:t>
            </a:r>
            <a:r>
              <a:rPr lang="ru-RU" sz="1600" dirty="0" smtClean="0"/>
              <a:t> сложит свои полномочия 31 декабря 2011 года.</a:t>
            </a:r>
            <a:br>
              <a:rPr lang="ru-RU" sz="1600" dirty="0" smtClean="0"/>
            </a:br>
            <a:r>
              <a:rPr lang="ru-RU" sz="1600" dirty="0" smtClean="0"/>
              <a:t>Глава правительства — премьер-министр, назначается парламентом по представлению парламентской фракции большинства (депутатов от политической партии, получившей более 50 процентов мандатов).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70</TotalTime>
  <Words>175</Words>
  <Application>Microsoft Office PowerPoint</Application>
  <PresentationFormat>Экран (4:3)</PresentationFormat>
  <Paragraphs>44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           НЕЗАВИСИМЫЙ Кыргызстан  31 августа 1991 года в ходе распада СССР провозглашена независимость Кыргызстана. 20.03.1992 года — установление дипломатических отношений с Российской Федерацией. Входит в СНГ, ООН, а также ОДКБ и ШОС. 5 мая1993 принята первая конституция Киргизской Республики как независимого суверенного государства, изменено официальное название страны: Кыргызская Республика вместо Республика Кыргызстан. 10 мая 1993 в Киргизии введена собственная национальная валюта — сом. 1999 и 2000 — попытки боевиков Исламского движения Узбекистана прорваться на территорию Киргизии (нынешняя Баткенская область), так называемые Баткенские события. Отряды боевиков удалось разбить. </vt:lpstr>
      <vt:lpstr>16—18 марта2002 — столкновения между населением и правоохранительными органами в Аксыйском районе. Население выступило в защиту осуждённого депутата парламента Азимбека Бекназарова, а также требовало отказаться от ратификации соглашения 1999 года о киргизско-китайской государственной границе.Оппозиция организовала в ряде районов страны и в Бишкеке многочисленные акции протеста. В столкновениях с милицией пятеро жителей Аксыйского района погибли и несколько десятков получили ранения.Кризис в Аксы привёл к отставке премьер-министра КурманбекаБакиева и правительства. 24 марта2005 — Революция тюльпанов — острый кризис власти обнаруживается после очередных парламентских выборов, когда сообщения о подтасовке результатов вызывают гнев жителей относительно бедных южных областей (преимущественно Джалал-Абадской и Ошской). Собираются многотысячные митинги под знамёнами и лозунгами различных партий, включая молодёжные «КелКел» и «Бирге». Демонстранты захватывают здания областных администраций, проходят стычки с ОМОНом. Исходом восстания становится захват демонстрантами власти в Бишкеке и свержение режима Аскара Акаева, после чего происходят погромы и многочисленные грабежи магазинов и торговых центров. К власти приходит оппозиция во главе с Курманбеком Бакиевым. </vt:lpstr>
      <vt:lpstr>Государственное устройство Киргизской Республики определяется Конституцией, которая была принята 27 июня2010 года. Новая Конституция определяет государственную форму правления Киргизии как парламентскую республику. Парламент и Премьер-министр имеют значительно больше власти и полномочий, нежели Президент. Парламент Республики — ЖогоркуКенеш (кирг.Жогорку Кенеш) имеет приоритет решения и определения самых важных решений и политики государства, является однопалатным, и состоит из 120 депутатов, избираемых сроком на пять лет по партийным спискам. Выборы нового парламента по новой Конституции прошли 10 октября 2010 г. Депутаты прошлого созыва были распущены 7 апреля, после государственного переворота. Президент избирается всенародным голосованием сроком на 6 лет, без права переизбрания на второй срок. Одно и то же лицо не может быть избрано Президентом дважды. На 30 октября2011 года в Киргизии назначены президентские выборы[11]. Президент Роза Отунбаева сложит свои полномочия 31 декабря 2011 года. Глава правительства — премьер-министр, назначается парламентом по представлению парламентской фракции большинства (депутатов от политической партии, получившей более 50 процентов мандатов).</vt:lpstr>
      <vt:lpstr>Киргизия не имеет выхода к морю. Более трёх четвертей территории Киргизии занимают горы. Пик Победы, высотой 7439 м — наивысшая точка страны (самый северный семитысячник на земле \со стороны Китая Пик Победы называется гора Томур\). Территория Киргизии расположена в пределах двух горных систем. Северо-восточная её часть, бо́льшая по площади, лежит в пределах Тянь-Шаня, юго-западная — в пределах Памиро-Алая. Государственные границы Киргизии проходят главным образом по гребням горных хребтов. Лишь на севере и юго-западе, в густонаселённых Чуйской и Ферганской долинах, — по подножиям гор и предгорным равнинам. </vt:lpstr>
      <vt:lpstr>Слайд 11</vt:lpstr>
      <vt:lpstr>Слайд 12</vt:lpstr>
      <vt:lpstr>Слайд 13</vt:lpstr>
      <vt:lpstr>Слайд 14</vt:lpstr>
      <vt:lpstr>Бишкек. Площадь Ала – Тоо. Монумент «Эркиндик» ( «Свобода»)  установлен в 1999 г. в ознаменование восьмой годовщины независимости Киргизиина месте памятника В.И.Ленину.   Крылатая фигура воплощает собирательный образ киргизской женщины, а  поднимаемый ею геральдический тундюк (элемент национального жилища  киргизов – решетчатое отверстие в верху юрты для проникновения света и воздуха) символизирует киргизскую государственность. Шар у основания скульптуры – символическое изображение Земли. Общая высота скульптурной композиции – 12 м. Вес скульптуры из кованой меди – 4 т. До 2004 г. стоял гипсовый  вариант статуи, затем его заменили медным. Перед постаментом выложены плиты с надписями « «Асыл йо», « Ак соз», «Адал иш», что означает «Благородные мысли», «Правдивые слова», «Праведные поступки». У монумента находится главный флагшток страны.    </vt:lpstr>
      <vt:lpstr>Слайд 16</vt:lpstr>
      <vt:lpstr>Слайд 17</vt:lpstr>
      <vt:lpstr>Слайд 18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8</cp:revision>
  <dcterms:created xsi:type="dcterms:W3CDTF">2012-01-22T12:04:01Z</dcterms:created>
  <dcterms:modified xsi:type="dcterms:W3CDTF">2013-04-15T01:35:40Z</dcterms:modified>
</cp:coreProperties>
</file>