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361D-E784-4208-8225-B5B25F046262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4235-8B59-45A8-B83A-14831BEF2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361D-E784-4208-8225-B5B25F046262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4235-8B59-45A8-B83A-14831BEF2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361D-E784-4208-8225-B5B25F046262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4235-8B59-45A8-B83A-14831BEF2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361D-E784-4208-8225-B5B25F046262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4235-8B59-45A8-B83A-14831BEF2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361D-E784-4208-8225-B5B25F046262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4235-8B59-45A8-B83A-14831BEF2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361D-E784-4208-8225-B5B25F046262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4235-8B59-45A8-B83A-14831BEF2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361D-E784-4208-8225-B5B25F046262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4235-8B59-45A8-B83A-14831BEF2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361D-E784-4208-8225-B5B25F046262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4235-8B59-45A8-B83A-14831BEF2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361D-E784-4208-8225-B5B25F046262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4235-8B59-45A8-B83A-14831BEF2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361D-E784-4208-8225-B5B25F046262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4235-8B59-45A8-B83A-14831BEF2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361D-E784-4208-8225-B5B25F046262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F984235-8B59-45A8-B83A-14831BEF23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C8361D-E784-4208-8225-B5B25F046262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984235-8B59-45A8-B83A-14831BEF238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00108"/>
            <a:ext cx="7456386" cy="1357322"/>
          </a:xfr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9600" dirty="0" err="1" smtClean="0">
                <a:latin typeface="Georgia" pitchFamily="18" charset="0"/>
              </a:rPr>
              <a:t>эстония</a:t>
            </a:r>
            <a:endParaRPr lang="ru-RU" sz="9600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929066"/>
            <a:ext cx="7854696" cy="2143140"/>
          </a:xfrm>
        </p:spPr>
        <p:txBody>
          <a:bodyPr>
            <a:normAutofit lnSpcReduction="10000"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«Эстония блестяще справилась с «европеизацией» , но не с </a:t>
            </a:r>
          </a:p>
          <a:p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советскими обидами»</a:t>
            </a:r>
            <a:endParaRPr lang="ru-RU" sz="4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01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357298"/>
            <a:ext cx="81439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 Эстонцы во время «советской оккупации» жили получше других республик, Эстонию даже называли «парадной витриной  СССР». Эстония и сейчас  в «парадном порядке». В магазинах – полный о </a:t>
            </a:r>
            <a:r>
              <a:rPr lang="ru-RU" sz="2400" dirty="0" err="1" smtClean="0"/>
              <a:t>кей</a:t>
            </a:r>
            <a:r>
              <a:rPr lang="ru-RU" sz="2400" dirty="0" smtClean="0"/>
              <a:t>. В  парках по выходным  поют бабушки(всенародное увлечение). Электронное правительство работает четко , как часы. </a:t>
            </a:r>
            <a:endParaRPr lang="ru-RU" sz="2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857232"/>
            <a:ext cx="8001056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4469718"/>
          </a:xfrm>
        </p:spPr>
        <p:txBody>
          <a:bodyPr/>
          <a:lstStyle/>
          <a:p>
            <a:r>
              <a:rPr lang="ru-RU" sz="2400" dirty="0" err="1" smtClean="0"/>
              <a:t>Таллин</a:t>
            </a:r>
            <a:r>
              <a:rPr lang="ru-RU" sz="2400" dirty="0" smtClean="0"/>
              <a:t>. Площадь Свободы ( по –эстонки – </a:t>
            </a:r>
            <a:r>
              <a:rPr lang="ru-RU" sz="2400" dirty="0" err="1" smtClean="0"/>
              <a:t>Вабадузе</a:t>
            </a:r>
            <a:r>
              <a:rPr lang="ru-RU" sz="2400" dirty="0" smtClean="0"/>
              <a:t>). Монумент Полбеды</a:t>
            </a:r>
            <a:r>
              <a:rPr lang="ru-RU" sz="2000" dirty="0" smtClean="0"/>
              <a:t> </a:t>
            </a:r>
            <a:r>
              <a:rPr lang="ru-RU" sz="1800" dirty="0" smtClean="0"/>
              <a:t>в Освободительной войне 1918 – 1920 гг. ( то есть в войне эстонцев против русских, происходившей одновременно с Гражданской войной в России). Монумент открыт в июне 2009 г., хотя решение о его создании было принято в Эстонской Республике еще в 1936г. Памятник – бетонная колонна, покрытая стеклянными панелями со светодиодной подсветкой, вверху – Крест Свободы – первый эстонский орден, утвержденный  в 1919 г. Крест очень похож на нацистский, эмблема, изображенная на нам , - рука с мечом и буква «Е», - символ 20-й гренадерской (эстонской) дивизии СС. Памятник возведен эстонскими властями несмотря  на протесты жителей страны и вопреки мнению многих эстонских деятелей культуры. Понятно, что в этих обстоятельствах соседство с советским «Бронзовым солдатом» выгладило бы неуместным. Поэтому бронзовый  воин-освободитель и прах героев были весной 2007 г. Перенесены на Военное кладбище в </a:t>
            </a:r>
            <a:r>
              <a:rPr lang="ru-RU" sz="1800" dirty="0" err="1" smtClean="0"/>
              <a:t>Таллине</a:t>
            </a:r>
            <a:r>
              <a:rPr lang="ru-RU" sz="1800" dirty="0" smtClean="0"/>
              <a:t>. Перенос памятника вызвал массовые народные выступления.</a:t>
            </a:r>
            <a:br>
              <a:rPr lang="ru-RU" sz="1800" dirty="0" smtClean="0"/>
            </a:br>
            <a:r>
              <a:rPr lang="ru-RU" sz="1800" dirty="0" smtClean="0"/>
              <a:t>  Монумент Победы «раскручивается» как главный мемориальный символ в Эстонии. Недостаточно хорошо знающие историю лидеры  иностранных государств возлагают к его подножию  венки.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ностранных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305800" cy="4857784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Bookman Old Style" pitchFamily="18" charset="0"/>
                <a:cs typeface="Vrinda" pitchFamily="2" charset="0"/>
              </a:rPr>
              <a:t>Эстония развелась с Советским Союзом 20 лет назад , а до сих пор злится. Режет его носки, рвет его фотографии – ну если образно сравнить. А он никак не реагирует. Потому что его давно уже нет. Не в жизни Эстонии, а вообще…</a:t>
            </a:r>
            <a:br>
              <a:rPr lang="ru-RU" sz="3600" dirty="0" smtClean="0">
                <a:latin typeface="Bookman Old Style" pitchFamily="18" charset="0"/>
                <a:cs typeface="Vrinda" pitchFamily="2" charset="0"/>
              </a:rPr>
            </a:br>
            <a:endParaRPr lang="ru-RU" sz="3600" dirty="0">
              <a:latin typeface="Bookman Old Style" pitchFamily="18" charset="0"/>
              <a:cs typeface="Vrind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Символика Эстонии</a:t>
            </a:r>
            <a:endParaRPr lang="ru-RU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71472" y="3000372"/>
            <a:ext cx="3654335" cy="3375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286380" y="3143248"/>
            <a:ext cx="3643338" cy="2557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5643570" y="2214554"/>
            <a:ext cx="2571768" cy="714380"/>
          </a:xfrm>
          <a:prstGeom prst="wedgeRoundRectCallout">
            <a:avLst>
              <a:gd name="adj1" fmla="val -20411"/>
              <a:gd name="adj2" fmla="val 7131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Флаг страны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428596" y="2000240"/>
            <a:ext cx="2286016" cy="612648"/>
          </a:xfrm>
          <a:prstGeom prst="wedgeRectCallout">
            <a:avLst>
              <a:gd name="adj1" fmla="val -833"/>
              <a:gd name="adj2" fmla="val 986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Герб  страны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841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000108"/>
            <a:ext cx="784887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err="1" smtClean="0">
                <a:solidFill>
                  <a:srgbClr val="FF0000"/>
                </a:solidFill>
              </a:rPr>
              <a:t>Эсто́ния</a:t>
            </a:r>
            <a:r>
              <a:rPr lang="ru-RU" sz="5400" b="1" i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(эст.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Eesti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), официальное название —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Эсто́нская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Респу́блика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(эст.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Eesti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Vabariik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— государство, расположенное в Северной Европе, на северо-восточном побережье Балтийского моря, омываемое водами Финского и Рижского заливов. На востоке граничит с Россией (протяжённость границы 294 км), на юге с Латвией (339 км). На севере, в Финском заливе, проходит морская граница с Финляндией. На севере и западе омывается водами Балтийского моря. Является членом Европейского союза, Еврозоны, НАТО и участником Шенгенского соглашения.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048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80728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Законодательная власть принадлежит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Рийгикогу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(эст.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Riigikogu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— однопалатному парламенту, в состав которого входит 101 депутат, избираемый по пропорциональной системе в ходе равных и прямых выборов. В выборах парламента, избираемого на 4 года, имеют право участвовать все достигшие 18 лет дееспособные граждане Эстонской Республики. Составляющие значительную часть постоянного населения лица без гражданства и граждане других государств не имеют права  голосовать на этих выборах (по данным департамента статистики на 2011 год, 7,1 % населения являлись «лицами с неопределённым гражданством» и ещё 7 % — гражданами других государств, большей частью России). Последние парламентские выборы состоялись в марте 2011 года. Баллотироваться в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Рийгикогу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может каждый достигший двадцати одного года гражданин Эстонии, обладающий правом голоса. Выборы в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Рийгикогу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проводятся в первое воскресенье марта на четвёртый год после предыдущих. В некоторых случаях по решению Президента Республики могут быть объявлены внеочередные выборы (до сих пор ни разу не проводились). Точный порядок выборов в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Рийгикогу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устанавливается Законом о выборах в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Рийгикогу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321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587320"/>
            <a:ext cx="89644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Согласно действующей конституции, принятой в 1992 году, Эстония является независимой демократической парламентской республикой, в которой высшим носителем власти является народ. Главой государства является Президент Республики, избираемый на 5 лет. Исполнительная власть принадлежит Правительству Республики. Правительство возглавляет премьер-министр. Надзор за соблюдением конституции и законодательства государственными органами осуществляет канцлер юстиции — независимый чиновник, назначаемый парламентом по представлению президента. Экономический контроль за использованием государственного бюджета и собственности осуществляет другой независимый орган — Государственный контроль. Все вопросы местной жизни решаются местными самоуправлениями, которые действуют в пределах закона автономно, имеют собственный бюджет и право устанавливать некоторые местные налоги и сборы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83371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397675"/>
            <a:ext cx="85689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15 уездов (</a:t>
            </a:r>
            <a:r>
              <a:rPr lang="ru-RU" sz="3200" dirty="0" err="1" smtClean="0"/>
              <a:t>маакондов</a:t>
            </a:r>
            <a:r>
              <a:rPr lang="ru-RU" sz="3200" dirty="0" smtClean="0"/>
              <a:t>), возглавляемых уездными старейшинами (эст. </a:t>
            </a:r>
            <a:r>
              <a:rPr lang="ru-RU" sz="3200" dirty="0" err="1" smtClean="0"/>
              <a:t>maavanem</a:t>
            </a:r>
            <a:r>
              <a:rPr lang="ru-RU" sz="3200" dirty="0" smtClean="0"/>
              <a:t>) (назначаются сроком на пять лет Правительством Республики по представлению министра по делам регионов) и подразделяющихся на 241 местное самоуправление, в числе которых 39 являются городскими, а 202 волостными.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45165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71546"/>
            <a:ext cx="8786842" cy="4143404"/>
          </a:xfrm>
        </p:spPr>
        <p:txBody>
          <a:bodyPr/>
          <a:lstStyle/>
          <a:p>
            <a:pPr algn="ctr"/>
            <a:r>
              <a:rPr lang="ru-RU" sz="2400" i="1" dirty="0" smtClean="0">
                <a:solidFill>
                  <a:srgbClr val="002060"/>
                </a:solidFill>
              </a:rPr>
              <a:t>Как считается, преимуществами Эстонии являются стабильный денежный курс использовавшейся до 2011 кроны, через привязку к евро, упрощённая налоговая система. Однако, Эстония зависит от </a:t>
            </a:r>
            <a:r>
              <a:rPr lang="ru-RU" sz="2400" i="1" dirty="0" err="1" smtClean="0">
                <a:solidFill>
                  <a:srgbClr val="002060"/>
                </a:solidFill>
              </a:rPr>
              <a:t>энергопоставок</a:t>
            </a:r>
            <a:r>
              <a:rPr lang="ru-RU" sz="2400" i="1" dirty="0" smtClean="0">
                <a:solidFill>
                  <a:srgbClr val="002060"/>
                </a:solidFill>
              </a:rPr>
              <a:t> и пособий ЕС, имеет отрицательный торговый баланс. Из Эстонии происходит большой отток трудоспособного населения. Эстония занимает первое место в Европе по уровню инфицированности взрослого населения вирусом иммунодефицита человека — 1,3 % в 2007 году. По данным </a:t>
            </a:r>
            <a:r>
              <a:rPr lang="ru-RU" sz="2400" i="1" dirty="0" err="1" smtClean="0">
                <a:solidFill>
                  <a:srgbClr val="002060"/>
                </a:solidFill>
              </a:rPr>
              <a:t>Евростата</a:t>
            </a:r>
            <a:r>
              <a:rPr lang="ru-RU" sz="2400" i="1" dirty="0" smtClean="0">
                <a:solidFill>
                  <a:srgbClr val="002060"/>
                </a:solidFill>
              </a:rPr>
              <a:t>, среди стран ЕС в Эстонии и Словении отмечен самый высокий рост продолжительности жизни.</a:t>
            </a:r>
            <a:endParaRPr lang="ru-RU" sz="2400" i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857364"/>
            <a:ext cx="7772400" cy="71438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857233"/>
            <a:ext cx="82153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       Эстония не была похожа на советскую республику даже тогда, когда ею, собственно, была. Здесь можно оплачивать парковку по мобильному телефону, пить воду из- под крана и ходить  в банк по Интернету. Общественный транспорт в Эстонии курсирует строго по расписанию, вывешенному на остановках. Вдоль лесных трасс здесь полным- полно знаков «Осторожно , белка!»- маленькая страна с населением  всего 1,3 </a:t>
            </a:r>
            <a:r>
              <a:rPr lang="ru-RU" sz="2400" dirty="0" err="1" smtClean="0"/>
              <a:t>млн</a:t>
            </a:r>
            <a:r>
              <a:rPr lang="ru-RU" sz="2400" dirty="0" smtClean="0"/>
              <a:t> человек трогательно заботится о правах всех своих жителей, даже рыжих и хвостатых. Недавно, например, после переаттестации таллиннских таксистов десять человек  уволили за….русский   акцент ! вот такой парадокс 20-летней эстонской независимости. Сверху – европейский сахарный глянец, а ковырни чайной ложкой – застарелая ржавчина советских обид.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64399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Смотрите сами, что произошло с Эстонией , когда она смогла вырваться из-под советского  гнета - это ж скачок! Эстонский ВВП на душу населения примерно на 20% больше , чем в России. Среди 178 стран Эстония на 26-м месте по </a:t>
            </a:r>
            <a:r>
              <a:rPr lang="ru-RU" sz="2000" dirty="0" err="1" smtClean="0"/>
              <a:t>некоррумпированности</a:t>
            </a:r>
            <a:r>
              <a:rPr lang="ru-RU" sz="2000" dirty="0" smtClean="0"/>
              <a:t> , Россия – на 123-м! на среднюю зарплату  в Эстонии в 2011году можно купить больше, чем 1991-м, масла в 3 раза, картошки- в 4, яиц- в 3,5( среднемесячная зарплата в 91- м  году составляла в Эстонии 7,35 евро, сейчас- 792 евро. Город Нарву  и окрестности </a:t>
            </a:r>
            <a:r>
              <a:rPr lang="ru-RU" sz="2000" dirty="0" err="1" smtClean="0"/>
              <a:t>таллинцы</a:t>
            </a:r>
            <a:r>
              <a:rPr lang="ru-RU" sz="2000" dirty="0" smtClean="0"/>
              <a:t> называют саркастически «резервацией индейцев» -  тут сосредоточено  большинство  из 25% русских, оставшихся в Эстонии после 1991г 98% «</a:t>
            </a:r>
            <a:r>
              <a:rPr lang="ru-RU" sz="2000" dirty="0" err="1" smtClean="0"/>
              <a:t>нарвонаселения</a:t>
            </a:r>
            <a:r>
              <a:rPr lang="ru-RU" sz="2000" dirty="0" smtClean="0"/>
              <a:t>» говорит по-русски , большинство не имеет гражданства. После провозглашения   независимости в 1991 году в </a:t>
            </a:r>
            <a:r>
              <a:rPr lang="ru-RU" sz="2000" dirty="0" err="1" smtClean="0"/>
              <a:t>Таллине</a:t>
            </a:r>
            <a:r>
              <a:rPr lang="ru-RU" sz="2000" dirty="0" smtClean="0"/>
              <a:t> решили ограничить автоматическое присвоение эстонского гражданства лицам, переехавшим  в республику после 1940г. Эти люди получили временный вид на жительство и были обязаны затем пройти языковой тест  и экзамен на знание истории страны. Около 140 тыс.русскоязычных граждан это успешно проделали, 125 тыс.- нет. «Двоечники» получили серые паспорта, которые с иронией называют здесь «</a:t>
            </a:r>
            <a:r>
              <a:rPr lang="ru-RU" sz="2000" dirty="0" err="1" smtClean="0"/>
              <a:t>ксивами</a:t>
            </a:r>
            <a:r>
              <a:rPr lang="ru-RU" sz="2000" dirty="0" smtClean="0"/>
              <a:t> пришельцев</a:t>
            </a:r>
            <a:endParaRPr lang="ru-RU" sz="2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333</TotalTime>
  <Words>1131</Words>
  <Application>Microsoft Office PowerPoint</Application>
  <PresentationFormat>Экран (4:3)</PresentationFormat>
  <Paragraphs>17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эстония</vt:lpstr>
      <vt:lpstr>Символика Эстонии</vt:lpstr>
      <vt:lpstr>Слайд 3</vt:lpstr>
      <vt:lpstr>Слайд 4</vt:lpstr>
      <vt:lpstr>Слайд 5</vt:lpstr>
      <vt:lpstr>Слайд 6</vt:lpstr>
      <vt:lpstr>Как считается, преимуществами Эстонии являются стабильный денежный курс использовавшейся до 2011 кроны, через привязку к евро, упрощённая налоговая система. Однако, Эстония зависит от энергопоставок и пособий ЕС, имеет отрицательный торговый баланс. Из Эстонии происходит большой отток трудоспособного населения. Эстония занимает первое место в Европе по уровню инфицированности взрослого населения вирусом иммунодефицита человека — 1,3 % в 2007 году. По данным Евростата, среди стран ЕС в Эстонии и Словении отмечен самый высокий рост продолжительности жизни.</vt:lpstr>
      <vt:lpstr>Слайд 8</vt:lpstr>
      <vt:lpstr>Слайд 9</vt:lpstr>
      <vt:lpstr>Слайд 10</vt:lpstr>
      <vt:lpstr>Слайд 11</vt:lpstr>
      <vt:lpstr>Таллин. Площадь Свободы ( по –эстонки – Вабадузе). Монумент Полбеды в Освободительной войне 1918 – 1920 гг. ( то есть в войне эстонцев против русских, происходившей одновременно с Гражданской войной в России). Монумент открыт в июне 2009 г., хотя решение о его создании было принято в Эстонской Республике еще в 1936г. Памятник – бетонная колонна, покрытая стеклянными панелями со светодиодной подсветкой, вверху – Крест Свободы – первый эстонский орден, утвержденный  в 1919 г. Крест очень похож на нацистский, эмблема, изображенная на нам , - рука с мечом и буква «Е», - символ 20-й гренадерской (эстонской) дивизии СС. Памятник возведен эстонскими властями несмотря  на протесты жителей страны и вопреки мнению многих эстонских деятелей культуры. Понятно, что в этих обстоятельствах соседство с советским «Бронзовым солдатом» выгладило бы неуместным. Поэтому бронзовый  воин-освободитель и прах героев были весной 2007 г. Перенесены на Военное кладбище в Таллине. Перенос памятника вызвал массовые народные выступления.   Монумент Победы «раскручивается» как главный мемориальный символ в Эстонии. Недостаточно хорошо знающие историю лидеры  иностранных государств возлагают к его подножию  венки.</vt:lpstr>
      <vt:lpstr>Эстония развелась с Советским Союзом 20 лет назад , а до сих пор злится. Режет его носки, рвет его фотографии – ну если образно сравнить. А он никак не реагирует. Потому что его давно уже нет. Не в жизни Эстонии, а вообще…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эстония</dc:title>
  <dc:creator>школа 0</dc:creator>
  <cp:lastModifiedBy>User</cp:lastModifiedBy>
  <cp:revision>15</cp:revision>
  <dcterms:created xsi:type="dcterms:W3CDTF">2011-12-01T02:13:47Z</dcterms:created>
  <dcterms:modified xsi:type="dcterms:W3CDTF">2012-01-30T02:47:59Z</dcterms:modified>
</cp:coreProperties>
</file>