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60" r:id="rId4"/>
    <p:sldId id="265" r:id="rId5"/>
    <p:sldId id="258" r:id="rId6"/>
    <p:sldId id="261" r:id="rId7"/>
    <p:sldId id="263" r:id="rId8"/>
    <p:sldId id="262" r:id="rId9"/>
    <p:sldId id="257" r:id="rId10"/>
    <p:sldId id="264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2" autoAdjust="0"/>
    <p:restoredTop sz="94660"/>
  </p:normalViewPr>
  <p:slideViewPr>
    <p:cSldViewPr>
      <p:cViewPr>
        <p:scale>
          <a:sx n="73" d="100"/>
          <a:sy n="73" d="100"/>
        </p:scale>
        <p:origin x="-41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ABC8-7900-43DF-A194-EF672E35FA51}" type="datetimeFigureOut">
              <a:rPr lang="ru-RU" smtClean="0"/>
              <a:t>18.01.2012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A20C-4F7B-49AA-9ADD-D0A2B988835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ABC8-7900-43DF-A194-EF672E35FA51}" type="datetimeFigureOut">
              <a:rPr lang="ru-RU" smtClean="0"/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A20C-4F7B-49AA-9ADD-D0A2B98883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ABC8-7900-43DF-A194-EF672E35FA51}" type="datetimeFigureOut">
              <a:rPr lang="ru-RU" smtClean="0"/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A20C-4F7B-49AA-9ADD-D0A2B98883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ABC8-7900-43DF-A194-EF672E35FA51}" type="datetimeFigureOut">
              <a:rPr lang="ru-RU" smtClean="0"/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A20C-4F7B-49AA-9ADD-D0A2B98883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ABC8-7900-43DF-A194-EF672E35FA51}" type="datetimeFigureOut">
              <a:rPr lang="ru-RU" smtClean="0"/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8D7A20C-4F7B-49AA-9ADD-D0A2B988835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ABC8-7900-43DF-A194-EF672E35FA51}" type="datetimeFigureOut">
              <a:rPr lang="ru-RU" smtClean="0"/>
              <a:t>18.01.2012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A20C-4F7B-49AA-9ADD-D0A2B98883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ABC8-7900-43DF-A194-EF672E35FA51}" type="datetimeFigureOut">
              <a:rPr lang="ru-RU" smtClean="0"/>
              <a:t>18.01.2012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A20C-4F7B-49AA-9ADD-D0A2B98883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ABC8-7900-43DF-A194-EF672E35FA51}" type="datetimeFigureOut">
              <a:rPr lang="ru-RU" smtClean="0"/>
              <a:t>18.01.2012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A20C-4F7B-49AA-9ADD-D0A2B98883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ABC8-7900-43DF-A194-EF672E35FA51}" type="datetimeFigureOut">
              <a:rPr lang="ru-RU" smtClean="0"/>
              <a:t>18.01.2012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A20C-4F7B-49AA-9ADD-D0A2B98883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ABC8-7900-43DF-A194-EF672E35FA51}" type="datetimeFigureOut">
              <a:rPr lang="ru-RU" smtClean="0"/>
              <a:t>18.01.2012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A20C-4F7B-49AA-9ADD-D0A2B98883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ABC8-7900-43DF-A194-EF672E35FA51}" type="datetimeFigureOut">
              <a:rPr lang="ru-RU" smtClean="0"/>
              <a:t>18.01.2012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A20C-4F7B-49AA-9ADD-D0A2B98883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608ABC8-7900-43DF-A194-EF672E35FA51}" type="datetimeFigureOut">
              <a:rPr lang="ru-RU" smtClean="0"/>
              <a:t>18.01.2012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8D7A20C-4F7B-49AA-9ADD-D0A2B988835F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2%D0%B0%D0%BB%D1%8E%D1%82%D0%B0" TargetMode="External"/><Relationship Id="rId13" Type="http://schemas.openxmlformats.org/officeDocument/2006/relationships/hyperlink" Target="http://ru.wikipedia.org/wiki/.%D1%83%D0%BA%D1%80" TargetMode="External"/><Relationship Id="rId18" Type="http://schemas.openxmlformats.org/officeDocument/2006/relationships/hyperlink" Target="http://ru.wikipedia.org/wiki/UTC+2" TargetMode="External"/><Relationship Id="rId3" Type="http://schemas.openxmlformats.org/officeDocument/2006/relationships/hyperlink" Target="http://ru.wikipedia.org/wiki/2008_%D0%B3%D0%BE%D0%B4" TargetMode="External"/><Relationship Id="rId7" Type="http://schemas.openxmlformats.org/officeDocument/2006/relationships/hyperlink" Target="http://ru.wikipedia.org/wiki/%D0%A1%D0%BF%D0%B8%D1%81%D0%BE%D0%BA_%D1%81%D1%82%D1%80%D0%B0%D0%BD_%D0%BF%D0%BE_%D0%92%D0%92%D0%9F_(%D0%BD%D0%BE%D0%BC%D0%B8%D0%BD%D0%B0%D0%BB)_%D0%BD%D0%B0_%D0%B4%D1%83%D1%88%D1%83_%D0%BD%D0%B0%D1%81%D0%B5%D0%BB%D0%B5%D0%BD%D0%B8%D1%8F" TargetMode="External"/><Relationship Id="rId12" Type="http://schemas.openxmlformats.org/officeDocument/2006/relationships/hyperlink" Target="http://ru.wikipedia.org/wiki/.ua" TargetMode="External"/><Relationship Id="rId17" Type="http://schemas.openxmlformats.org/officeDocument/2006/relationships/hyperlink" Target="http://ru.wikipedia.org/wiki/%D0%A7%D0%B0%D1%81%D0%BE%D0%B2%D0%BE%D0%B9_%D0%BF%D0%BE%D1%8F%D1%81" TargetMode="External"/><Relationship Id="rId2" Type="http://schemas.openxmlformats.org/officeDocument/2006/relationships/hyperlink" Target="http://ru.wikipedia.org/wiki/%D0%92%D0%B0%D0%BB%D0%BE%D0%B2%D0%BE%D0%B9_%D0%B2%D0%BD%D1%83%D1%82%D1%80%D0%B5%D0%BD%D0%BD%D0%B8%D0%B9_%D0%BF%D1%80%D0%BE%D0%B4%D1%83%D0%BA%D1%82" TargetMode="External"/><Relationship Id="rId16" Type="http://schemas.openxmlformats.org/officeDocument/2006/relationships/hyperlink" Target="http://ru.wikipedia.org/wiki/%D0%A3%D0%BA%D1%80%D0%B0%D0%B8%D0%BD%D0%B0#cite_note-6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A1%D0%BF%D0%B8%D1%81%D0%BE%D0%BA_%D1%81%D1%82%D1%80%D0%B0%D0%BD_%D0%BF%D0%BE_%D0%92%D0%92%D0%9F_(%D0%BD%D0%BE%D0%BC%D0%B8%D0%BD%D0%B0%D0%BB)" TargetMode="External"/><Relationship Id="rId11" Type="http://schemas.openxmlformats.org/officeDocument/2006/relationships/hyperlink" Target="http://ru.wikipedia.org/wiki/%D0%94%D0%BE%D0%BC%D0%B5%D0%BD_%D0%B2%D0%B5%D1%80%D1%85%D0%BD%D0%B5%D0%B3%D0%BE_%D1%83%D1%80%D0%BE%D0%B2%D0%BD%D1%8F" TargetMode="External"/><Relationship Id="rId5" Type="http://schemas.openxmlformats.org/officeDocument/2006/relationships/hyperlink" Target="http://ru.wikipedia.org/wiki/%D0%94%D0%BE%D0%BB%D0%BB%D0%B0%D1%80_%D0%A1%D0%A8%D0%90" TargetMode="External"/><Relationship Id="rId15" Type="http://schemas.openxmlformats.org/officeDocument/2006/relationships/hyperlink" Target="http://ru.wikipedia.org/wiki/%D0%A1%D0%BF%D0%B8%D1%81%D0%BE%D0%BA_%D1%82%D0%B5%D0%BB%D0%B5%D1%84%D0%BE%D0%BD%D0%BD%D1%8B%D1%85_%D0%BA%D0%BE%D0%B4%D0%BE%D0%B2_%D1%81%D1%82%D1%80%D0%B0%D0%BD" TargetMode="External"/><Relationship Id="rId10" Type="http://schemas.openxmlformats.org/officeDocument/2006/relationships/hyperlink" Target="http://ru.wikipedia.org/wiki/ISO_4217" TargetMode="External"/><Relationship Id="rId19" Type="http://schemas.openxmlformats.org/officeDocument/2006/relationships/hyperlink" Target="http://ru.wikipedia.org/wiki/UTC+3" TargetMode="External"/><Relationship Id="rId4" Type="http://schemas.openxmlformats.org/officeDocument/2006/relationships/hyperlink" Target="http://ru.wikipedia.org/wiki/%D0%A3%D0%BA%D1%80%D0%B0%D0%B8%D0%BD%D0%B0#cite_note-IMF-3" TargetMode="External"/><Relationship Id="rId9" Type="http://schemas.openxmlformats.org/officeDocument/2006/relationships/hyperlink" Target="http://ru.wikipedia.org/wiki/%D0%93%D1%80%D0%B8%D0%B2%D0%BD%D0%B0" TargetMode="External"/><Relationship Id="rId14" Type="http://schemas.openxmlformats.org/officeDocument/2006/relationships/hyperlink" Target="http://ru.wikipedia.org/wiki/%D0%A3%D0%BA%D1%80%D0%B0%D0%B8%D0%BD%D0%B0#cite_note-5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F%D1%80%D0%B5%D0%B7%D0%B8%D0%B4%D0%B5%D0%BD%D1%82%D1%81%D0%BA%D0%BE-%D0%BF%D0%B0%D1%80%D0%BB%D0%B0%D0%BC%D0%B5%D0%BD%D1%82%D1%81%D0%BA%D0%B0%D1%8F_%D1%80%D0%B5%D1%81%D0%BF%D1%83%D0%B1%D0%BB%D0%B8%D0%BA%D0%B0" TargetMode="External"/><Relationship Id="rId13" Type="http://schemas.openxmlformats.org/officeDocument/2006/relationships/hyperlink" Target="http://ru.wikipedia.org/wiki/%D0%A1%D0%B5%D0%B2%D0%B0%D1%81%D1%82%D0%BE%D0%BF%D0%BE%D0%BB%D1%8C" TargetMode="External"/><Relationship Id="rId18" Type="http://schemas.openxmlformats.org/officeDocument/2006/relationships/hyperlink" Target="http://ru.wikipedia.org/wiki/%D0%9F%D0%BE%D0%BB%D1%8C%D1%88%D0%B0" TargetMode="External"/><Relationship Id="rId26" Type="http://schemas.openxmlformats.org/officeDocument/2006/relationships/hyperlink" Target="http://ru.wikipedia.org/wiki/%D0%95%D0%B2%D1%80%D0%BE%D0%BF%D0%B0" TargetMode="External"/><Relationship Id="rId3" Type="http://schemas.openxmlformats.org/officeDocument/2006/relationships/hyperlink" Target="http://ru.wikipedia.org/wiki/%D0%9C%D0%B5%D0%B6%D0%B4%D1%83%D0%BD%D0%B0%D1%80%D0%BE%D0%B4%D0%BD%D1%8B%D0%B9_%D1%84%D0%BE%D0%BD%D0%B5%D1%82%D0%B8%D1%87%D0%B5%D1%81%D0%BA%D0%B8%D0%B9_%D0%B0%D0%BB%D1%84%D0%B0%D0%B2%D0%B8%D1%82" TargetMode="External"/><Relationship Id="rId21" Type="http://schemas.openxmlformats.org/officeDocument/2006/relationships/hyperlink" Target="http://ru.wikipedia.org/wiki/%D0%A0%D1%83%D0%BC%D1%8B%D0%BD%D0%B8%D1%8F" TargetMode="External"/><Relationship Id="rId7" Type="http://schemas.openxmlformats.org/officeDocument/2006/relationships/hyperlink" Target="http://ru.wikipedia.org/wiki/%D0%9A%D0%B8%D0%B5%D0%B2" TargetMode="External"/><Relationship Id="rId12" Type="http://schemas.openxmlformats.org/officeDocument/2006/relationships/hyperlink" Target="http://ru.wikipedia.org/wiki/%D0%90%D0%B2%D1%82%D0%BE%D0%BD%D0%BE%D0%BC%D0%BD%D0%B0%D1%8F_%D0%A0%D0%B5%D1%81%D0%BF%D1%83%D0%B1%D0%BB%D0%B8%D0%BA%D0%B0_%D0%9A%D1%80%D1%8B%D0%BC" TargetMode="External"/><Relationship Id="rId17" Type="http://schemas.openxmlformats.org/officeDocument/2006/relationships/hyperlink" Target="http://ru.wikipedia.org/wiki/%D0%91%D0%B5%D0%BB%D0%BE%D1%80%D1%83%D1%81%D1%81%D0%B8%D1%8F" TargetMode="External"/><Relationship Id="rId25" Type="http://schemas.openxmlformats.org/officeDocument/2006/relationships/hyperlink" Target="http://ru.wikipedia.org/wiki/%D0%9F%D1%80%D0%B8%D0%B4%D0%BD%D0%B5%D1%81%D1%82%D1%80%D0%BE%D0%B2%D1%81%D0%BA%D0%B0%D1%8F_%D0%9C%D0%BE%D0%BB%D0%B4%D0%B0%D0%B2%D1%81%D0%BA%D0%B0%D1%8F_%D0%A0%D0%B5%D1%81%D0%BF%D1%83%D0%B1%D0%BB%D0%B8%D0%BA%D0%B0" TargetMode="External"/><Relationship Id="rId2" Type="http://schemas.openxmlformats.org/officeDocument/2006/relationships/hyperlink" Target="http://ru.wikipedia.org/wiki/%D0%A3%D0%BA%D1%80%D0%B0%D0%B8%D0%BD%D1%81%D0%BA%D0%B8%D0%B9_%D1%8F%D0%B7%D1%8B%D0%BA" TargetMode="External"/><Relationship Id="rId16" Type="http://schemas.openxmlformats.org/officeDocument/2006/relationships/hyperlink" Target="http://ru.wikipedia.org/wiki/%D0%A0%D0%BE%D1%81%D1%81%D0%B8%D1%8F" TargetMode="External"/><Relationship Id="rId20" Type="http://schemas.openxmlformats.org/officeDocument/2006/relationships/hyperlink" Target="http://ru.wikipedia.org/wiki/%D0%92%D0%B5%D0%BD%D0%B3%D1%80%D0%B8%D1%8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A3%D0%BA%D1%80%D0%B0%D0%B8%D0%BD%D0%B0#cite_note-7" TargetMode="External"/><Relationship Id="rId11" Type="http://schemas.openxmlformats.org/officeDocument/2006/relationships/hyperlink" Target="http://ru.wikipedia.org/wiki/%D0%90%D0%B4%D0%BC%D0%B8%D0%BD%D0%B8%D1%81%D1%82%D1%80%D0%B0%D1%82%D0%B8%D0%B2%D0%BD%D0%BE%D0%B5_%D0%B4%D0%B5%D0%BB%D0%B5%D0%BD%D0%B8%D0%B5_%D0%A3%D0%BA%D1%80%D0%B0%D0%B8%D0%BD%D1%8B" TargetMode="External"/><Relationship Id="rId24" Type="http://schemas.openxmlformats.org/officeDocument/2006/relationships/hyperlink" Target="http://ru.wikipedia.org/wiki/%D0%9D%D0%B5%D0%BF%D1%80%D0%B8%D0%B7%D0%BD%D0%B0%D0%BD%D0%BD%D0%BE%D0%B5_%D0%B3%D0%BE%D1%81%D1%83%D0%B4%D0%B0%D1%80%D1%81%D1%82%D0%B2%D0%BE" TargetMode="External"/><Relationship Id="rId5" Type="http://schemas.openxmlformats.org/officeDocument/2006/relationships/hyperlink" Target="http://ru.wikipedia.org/wiki/%D0%92%D0%BE%D1%81%D1%82%D0%BE%D1%87%D0%BD%D0%B0%D1%8F_%D0%95%D0%B2%D1%80%D0%BE%D0%BF%D0%B0" TargetMode="External"/><Relationship Id="rId15" Type="http://schemas.openxmlformats.org/officeDocument/2006/relationships/hyperlink" Target="http://ru.wikipedia.org/wiki/%D0%90%D0%B7%D0%BE%D0%B2%D1%81%D0%BA%D0%BE%D0%B5_%D0%BC%D0%BE%D1%80%D0%B5" TargetMode="External"/><Relationship Id="rId23" Type="http://schemas.openxmlformats.org/officeDocument/2006/relationships/hyperlink" Target="http://ru.wikipedia.org/wiki/%D0%A3%D0%BA%D1%80%D0%B0%D0%B8%D0%BD%D0%B0#cite_note-8" TargetMode="External"/><Relationship Id="rId28" Type="http://schemas.openxmlformats.org/officeDocument/2006/relationships/hyperlink" Target="http://ru.wikipedia.org/wiki/%D0%9A%D0%BE%D0%BD%D1%81%D1%82%D0%B8%D1%82%D1%83%D1%86%D0%B8%D1%8F_%D0%A3%D0%BA%D1%80%D0%B0%D0%B8%D0%BD%D1%8B" TargetMode="External"/><Relationship Id="rId10" Type="http://schemas.openxmlformats.org/officeDocument/2006/relationships/hyperlink" Target="http://ru.wikipedia.org/wiki/%D0%92%D0%B5%D1%80%D1%85%D0%BE%D0%B2%D0%BD%D0%B0%D1%8F_%D0%A0%D0%B0%D0%B4%D0%B0_%D0%A3%D0%BA%D1%80%D0%B0%D0%B8%D0%BD%D1%8B" TargetMode="External"/><Relationship Id="rId19" Type="http://schemas.openxmlformats.org/officeDocument/2006/relationships/hyperlink" Target="http://ru.wikipedia.org/wiki/%D0%A1%D0%BB%D0%BE%D0%B2%D0%B0%D0%BA%D0%B8%D1%8F" TargetMode="External"/><Relationship Id="rId4" Type="http://schemas.openxmlformats.org/officeDocument/2006/relationships/hyperlink" Target="http://ru.wikipedia.org/wiki/%D0%93%D0%BE%D1%81%D1%83%D0%B4%D0%B0%D1%80%D1%81%D1%82%D0%B2%D0%BE" TargetMode="External"/><Relationship Id="rId9" Type="http://schemas.openxmlformats.org/officeDocument/2006/relationships/hyperlink" Target="http://ru.wikipedia.org/wiki/%D0%9F%D0%B0%D1%80%D0%BB%D0%B0%D0%BC%D0%B5%D0%BD%D1%82" TargetMode="External"/><Relationship Id="rId14" Type="http://schemas.openxmlformats.org/officeDocument/2006/relationships/hyperlink" Target="http://ru.wikipedia.org/wiki/%D0%A7%D1%91%D1%80%D0%BD%D0%BE%D0%B5_%D0%BC%D0%BE%D1%80%D0%B5" TargetMode="External"/><Relationship Id="rId22" Type="http://schemas.openxmlformats.org/officeDocument/2006/relationships/hyperlink" Target="http://ru.wikipedia.org/wiki/%D0%9C%D0%BE%D0%BB%D0%B4%D0%B0%D0%B2%D0%B8%D1%8F" TargetMode="External"/><Relationship Id="rId27" Type="http://schemas.openxmlformats.org/officeDocument/2006/relationships/hyperlink" Target="http://ru.wikipedia.org/wiki/%D0%A3%D0%BA%D1%80%D0%B0%D0%B8%D0%BD%D0%B0#cite_note-9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2%D0%B5%D1%80%D1%85%D0%BE%D0%B2%D0%BD%D0%B0%D1%8F_%D0%A0%D0%B0%D0%B4%D0%B0_%D0%A3%D0%BA%D1%80%D0%B0%D0%B8%D0%BD%D1%8B" TargetMode="External"/><Relationship Id="rId2" Type="http://schemas.openxmlformats.org/officeDocument/2006/relationships/hyperlink" Target="http://ru.wikipedia.org/wiki/%D0%AF%D0%BD%D1%83%D0%BA%D0%BE%D0%B2%D0%B8%D1%87,_%D0%92%D0%B8%D0%BA%D1%82%D0%BE%D1%80_%D0%A4%D1%91%D0%B4%D0%BE%D1%80%D0%BE%D0%B2%D0%B8%D1%87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ru.wikipedia.org/wiki/%D0%A3%D0%BA%D1%80%D0%B0%D0%B8%D0%BD%D0%B0#cite_note-34" TargetMode="External"/><Relationship Id="rId4" Type="http://schemas.openxmlformats.org/officeDocument/2006/relationships/hyperlink" Target="http://ru.wikipedia.org/wiki/%D0%94%D0%B5%D0%BF%D1%83%D1%82%D0%B0%D1%82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Украина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20 лет после распада </a:t>
            </a:r>
            <a:r>
              <a:rPr lang="ru-RU" sz="3600" dirty="0" err="1" smtClean="0"/>
              <a:t>ссср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9511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 вступлением в ВТО Украина согласилась на крайне низкие ввозные пошлины в 4,5%. В результате в Украину хлынул поток некачественных товаров , топящий местных производителей.</a:t>
            </a:r>
          </a:p>
          <a:p>
            <a:r>
              <a:rPr lang="ru-RU" dirty="0" smtClean="0"/>
              <a:t>Армейская техника на 90% исчерпала свой ресурс.</a:t>
            </a:r>
          </a:p>
          <a:p>
            <a:r>
              <a:rPr lang="ru-RU" dirty="0" smtClean="0"/>
              <a:t>Население сократилось почти на 5 млн. человек.</a:t>
            </a:r>
          </a:p>
          <a:p>
            <a:r>
              <a:rPr lang="ru-RU" dirty="0" smtClean="0"/>
              <a:t>По ВВП  на душу населения Украину </a:t>
            </a:r>
            <a:r>
              <a:rPr lang="ru-RU" smtClean="0"/>
              <a:t>обогнал даже  Китай.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7991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Киев. Монумент независимости на Майдане </a:t>
            </a:r>
            <a:r>
              <a:rPr lang="ru-RU" dirty="0" err="1" smtClean="0"/>
              <a:t>Незалежности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91264" cy="5328592"/>
          </a:xfrm>
        </p:spPr>
        <p:txBody>
          <a:bodyPr/>
          <a:lstStyle/>
          <a:p>
            <a:r>
              <a:rPr lang="ru-RU" dirty="0" smtClean="0"/>
              <a:t>Памятник воздвигнут в 2001 г. В честь десятилетия  независимости Украины. На 52-метровой  </a:t>
            </a:r>
            <a:r>
              <a:rPr lang="ru-RU" dirty="0" smtClean="0"/>
              <a:t>колонне с коринфской капителью вознесена 9-метровая фигура охранительницы Украины </a:t>
            </a:r>
            <a:r>
              <a:rPr lang="ru-RU" dirty="0" err="1" smtClean="0"/>
              <a:t>берегини</a:t>
            </a:r>
            <a:r>
              <a:rPr lang="ru-RU" dirty="0" smtClean="0"/>
              <a:t> </a:t>
            </a:r>
            <a:r>
              <a:rPr lang="ru-RU" dirty="0" err="1" smtClean="0"/>
              <a:t>Оранты</a:t>
            </a:r>
            <a:r>
              <a:rPr lang="ru-RU" dirty="0" smtClean="0"/>
              <a:t> в украинской национальной одежде. скульптура выполнена из литой бронзы, отдельные элементы покрыты золотом. </a:t>
            </a:r>
            <a:r>
              <a:rPr lang="ru-RU" dirty="0" smtClean="0"/>
              <a:t>Монумент походит сразу на несколько известных архитектурных памятников: колонну Траяна в Риме(113 г.),Александрийскую колонну в Санкт-Петербурге(1834г.), памятник Свободы на горе </a:t>
            </a:r>
            <a:r>
              <a:rPr lang="ru-RU" dirty="0" err="1" smtClean="0"/>
              <a:t>Геллерт</a:t>
            </a:r>
            <a:r>
              <a:rPr lang="ru-RU" dirty="0" smtClean="0"/>
              <a:t> в Будапеште.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6713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"/>
          <p:cNvGrpSpPr>
            <a:grpSpLocks noGrp="1" noUngrp="1" noChangeAspect="1"/>
          </p:cNvGrpSpPr>
          <p:nvPr/>
        </p:nvGrpSpPr>
        <p:grpSpPr bwMode="auto">
          <a:xfrm>
            <a:off x="179512" y="406703"/>
            <a:ext cx="8568952" cy="6417017"/>
            <a:chOff x="1828800" y="685800"/>
            <a:chExt cx="5486400" cy="5867400"/>
          </a:xfrm>
        </p:grpSpPr>
        <p:pic>
          <p:nvPicPr>
            <p:cNvPr id="3" name="Рисунок 1" descr="Киев_01"/>
            <p:cNvPicPr>
              <a:picLocks noRot="1" noChangeAspect="1" noMove="1" noResize="1"/>
            </p:cNvPicPr>
            <p:nvPr isPhoto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685800"/>
              <a:ext cx="5486400" cy="548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Прямоугольник 3"/>
            <p:cNvSpPr/>
            <p:nvPr/>
          </p:nvSpPr>
          <p:spPr>
            <a:xfrm>
              <a:off x="1828800" y="6210300"/>
              <a:ext cx="5486400" cy="342900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normAutofit fontScale="92500" lnSpcReduction="20000"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dirty="0">
                  <a:solidFill>
                    <a:srgbClr val="FFC000"/>
                  </a:solidFill>
                  <a:latin typeface="+mn-lt"/>
                </a:rPr>
                <a:t>Киев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23820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46450"/>
          </a:xfrm>
        </p:spPr>
        <p:txBody>
          <a:bodyPr/>
          <a:lstStyle/>
          <a:p>
            <a:r>
              <a:rPr lang="ru-RU" dirty="0" smtClean="0"/>
              <a:t>Спасибо за внимание.</a:t>
            </a:r>
            <a:br>
              <a:rPr lang="ru-RU" dirty="0" smtClean="0"/>
            </a:br>
            <a:r>
              <a:rPr lang="ru-RU" sz="3200" dirty="0" smtClean="0"/>
              <a:t>Работу выполнил ученик 10-го класса </a:t>
            </a:r>
            <a:r>
              <a:rPr lang="ru-RU" sz="3200" smtClean="0"/>
              <a:t>Пекарский Михаил.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7119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Флаг и герб Украины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069046"/>
            <a:ext cx="3132193" cy="1728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801626"/>
            <a:ext cx="1639556" cy="2262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3028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Украина в мире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82" y="1770627"/>
            <a:ext cx="6048672" cy="4339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0295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Отношения с Россией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ru-RU" sz="3600" dirty="0" smtClean="0"/>
              <a:t>2 десятка лет в Украине  подавляют русский язык:</a:t>
            </a:r>
          </a:p>
          <a:p>
            <a:pPr marL="137160" indent="0" algn="ctr">
              <a:buNone/>
            </a:pPr>
            <a:r>
              <a:rPr lang="ru-RU" sz="3600" dirty="0" smtClean="0"/>
              <a:t>Если преподаватели Киевского университета слышали в коридорах русскую  речь – записывали «нарушителей» в </a:t>
            </a:r>
            <a:r>
              <a:rPr lang="ru-RU" sz="3600" dirty="0" err="1" smtClean="0"/>
              <a:t>спецкнижку</a:t>
            </a:r>
            <a:r>
              <a:rPr lang="ru-RU" sz="3600" dirty="0" smtClean="0"/>
              <a:t>  и снижали им на балл оценку на экзаменах  текущей сессии.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0834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91680" y="116633"/>
            <a:ext cx="5184576" cy="487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00FF"/>
                </a:solidFill>
                <a:ea typeface="Times New Roman"/>
                <a:cs typeface="Times New Roman"/>
                <a:hlinkClick r:id="rId2" tooltip="Валовой внутренний продукт"/>
              </a:rPr>
              <a:t>ВВП</a:t>
            </a:r>
            <a:r>
              <a:rPr lang="ru-RU" dirty="0">
                <a:ea typeface="Times New Roman"/>
                <a:cs typeface="Times New Roman"/>
              </a:rPr>
              <a:t> (номинал)</a:t>
            </a:r>
            <a:br>
              <a:rPr lang="ru-RU" dirty="0">
                <a:ea typeface="Times New Roman"/>
                <a:cs typeface="Times New Roman"/>
              </a:rPr>
            </a:br>
            <a:r>
              <a:rPr lang="ru-RU" dirty="0">
                <a:ea typeface="Times New Roman"/>
                <a:cs typeface="Times New Roman"/>
              </a:rPr>
              <a:t>  • Итого (</a:t>
            </a:r>
            <a:r>
              <a:rPr lang="ru-RU" dirty="0">
                <a:solidFill>
                  <a:srgbClr val="0000FF"/>
                </a:solidFill>
                <a:ea typeface="Times New Roman"/>
                <a:cs typeface="Times New Roman"/>
                <a:hlinkClick r:id="rId3" tooltip="2008 год"/>
              </a:rPr>
              <a:t>2008</a:t>
            </a:r>
            <a:r>
              <a:rPr lang="ru-RU" dirty="0">
                <a:ea typeface="Times New Roman"/>
                <a:cs typeface="Times New Roman"/>
              </a:rPr>
              <a:t>)</a:t>
            </a:r>
            <a:br>
              <a:rPr lang="ru-RU" dirty="0">
                <a:ea typeface="Times New Roman"/>
                <a:cs typeface="Times New Roman"/>
              </a:rPr>
            </a:br>
            <a:r>
              <a:rPr lang="ru-RU" dirty="0">
                <a:ea typeface="Times New Roman"/>
                <a:cs typeface="Times New Roman"/>
              </a:rPr>
              <a:t>  • На душу населения</a:t>
            </a:r>
            <a:endParaRPr lang="ru-RU" dirty="0" smtClean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ea typeface="Times New Roman"/>
                <a:cs typeface="Times New Roman"/>
              </a:rPr>
              <a:t/>
            </a:r>
            <a:br>
              <a:rPr lang="ru-RU" dirty="0">
                <a:ea typeface="Times New Roman"/>
                <a:cs typeface="Times New Roman"/>
              </a:rPr>
            </a:br>
            <a:r>
              <a:rPr lang="ru-RU" dirty="0">
                <a:ea typeface="Times New Roman"/>
                <a:cs typeface="Times New Roman"/>
              </a:rPr>
              <a:t>179,604 млрд</a:t>
            </a:r>
            <a:r>
              <a:rPr lang="ru-RU" baseline="30000" dirty="0">
                <a:solidFill>
                  <a:srgbClr val="0000FF"/>
                </a:solidFill>
                <a:ea typeface="Times New Roman"/>
                <a:cs typeface="Times New Roman"/>
                <a:hlinkClick r:id="rId4"/>
              </a:rPr>
              <a:t>[4]</a:t>
            </a:r>
            <a:r>
              <a:rPr lang="ru-RU" dirty="0">
                <a:ea typeface="Times New Roman"/>
                <a:cs typeface="Times New Roman"/>
              </a:rPr>
              <a:t> </a:t>
            </a:r>
            <a:r>
              <a:rPr lang="ru-RU" dirty="0">
                <a:solidFill>
                  <a:srgbClr val="0000FF"/>
                </a:solidFill>
                <a:ea typeface="Times New Roman"/>
                <a:cs typeface="Times New Roman"/>
                <a:hlinkClick r:id="rId5" tooltip="Доллар США"/>
              </a:rPr>
              <a:t>$</a:t>
            </a:r>
            <a:r>
              <a:rPr lang="ru-RU" dirty="0">
                <a:ea typeface="Times New Roman"/>
                <a:cs typeface="Times New Roman"/>
              </a:rPr>
              <a:t> (</a:t>
            </a:r>
            <a:r>
              <a:rPr lang="ru-RU" dirty="0">
                <a:solidFill>
                  <a:srgbClr val="0000FF"/>
                </a:solidFill>
                <a:ea typeface="Times New Roman"/>
                <a:cs typeface="Times New Roman"/>
                <a:hlinkClick r:id="rId6" tooltip="Список стран по ВВП (номинал)"/>
              </a:rPr>
              <a:t>32-й</a:t>
            </a:r>
            <a:r>
              <a:rPr lang="ru-RU" dirty="0">
                <a:ea typeface="Times New Roman"/>
                <a:cs typeface="Times New Roman"/>
              </a:rPr>
              <a:t>)</a:t>
            </a:r>
            <a:br>
              <a:rPr lang="ru-RU" dirty="0">
                <a:ea typeface="Times New Roman"/>
                <a:cs typeface="Times New Roman"/>
              </a:rPr>
            </a:br>
            <a:r>
              <a:rPr lang="ru-RU" dirty="0">
                <a:ea typeface="Times New Roman"/>
                <a:cs typeface="Times New Roman"/>
              </a:rPr>
              <a:t>3 995</a:t>
            </a:r>
            <a:r>
              <a:rPr lang="ru-RU" baseline="30000" dirty="0">
                <a:solidFill>
                  <a:srgbClr val="0000FF"/>
                </a:solidFill>
                <a:ea typeface="Times New Roman"/>
                <a:cs typeface="Times New Roman"/>
                <a:hlinkClick r:id="rId4"/>
              </a:rPr>
              <a:t>[4]</a:t>
            </a:r>
            <a:r>
              <a:rPr lang="ru-RU" dirty="0">
                <a:ea typeface="Times New Roman"/>
                <a:cs typeface="Times New Roman"/>
              </a:rPr>
              <a:t> </a:t>
            </a:r>
            <a:r>
              <a:rPr lang="ru-RU" dirty="0">
                <a:solidFill>
                  <a:srgbClr val="0000FF"/>
                </a:solidFill>
                <a:ea typeface="Times New Roman"/>
                <a:cs typeface="Times New Roman"/>
                <a:hlinkClick r:id="rId5" tooltip="Доллар США"/>
              </a:rPr>
              <a:t>$</a:t>
            </a:r>
            <a:r>
              <a:rPr lang="ru-RU" dirty="0">
                <a:ea typeface="Times New Roman"/>
                <a:cs typeface="Times New Roman"/>
              </a:rPr>
              <a:t> (</a:t>
            </a:r>
            <a:r>
              <a:rPr lang="ru-RU" dirty="0">
                <a:solidFill>
                  <a:srgbClr val="0000FF"/>
                </a:solidFill>
                <a:ea typeface="Times New Roman"/>
                <a:cs typeface="Times New Roman"/>
                <a:hlinkClick r:id="rId7" tooltip="Список стран по ВВП (номинал) на душу населения"/>
              </a:rPr>
              <a:t>97-й</a:t>
            </a:r>
            <a:r>
              <a:rPr lang="ru-RU" dirty="0" smtClean="0">
                <a:ea typeface="Times New Roman"/>
                <a:cs typeface="Times New Roman"/>
              </a:rPr>
              <a:t>)</a:t>
            </a:r>
            <a:endParaRPr lang="ru-RU" dirty="0" smtClean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00FF"/>
                </a:solidFill>
                <a:ea typeface="Times New Roman"/>
                <a:cs typeface="Times New Roman"/>
                <a:hlinkClick r:id="rId8" tooltip="Валюта"/>
              </a:rPr>
              <a:t>Валюта</a:t>
            </a:r>
            <a:endParaRPr lang="ru-RU" dirty="0" smtClean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FF"/>
                </a:solidFill>
                <a:ea typeface="Times New Roman"/>
                <a:cs typeface="Times New Roman"/>
                <a:hlinkClick r:id="rId9" tooltip="Гривна"/>
              </a:rPr>
              <a:t>Украинская гривна</a:t>
            </a:r>
            <a:r>
              <a:rPr lang="ru-RU" dirty="0">
                <a:ea typeface="Times New Roman"/>
                <a:cs typeface="Times New Roman"/>
              </a:rPr>
              <a:t/>
            </a:r>
            <a:br>
              <a:rPr lang="ru-RU" dirty="0">
                <a:ea typeface="Times New Roman"/>
                <a:cs typeface="Times New Roman"/>
              </a:rPr>
            </a:br>
            <a:r>
              <a:rPr lang="ru-RU" dirty="0">
                <a:ea typeface="Times New Roman"/>
                <a:cs typeface="Times New Roman"/>
              </a:rPr>
              <a:t>(</a:t>
            </a:r>
            <a:r>
              <a:rPr lang="ru-RU" dirty="0">
                <a:solidFill>
                  <a:srgbClr val="0000FF"/>
                </a:solidFill>
                <a:ea typeface="Times New Roman"/>
                <a:cs typeface="Times New Roman"/>
                <a:hlinkClick r:id="rId10" tooltip="ISO 4217"/>
              </a:rPr>
              <a:t>UAH, код 980</a:t>
            </a:r>
            <a:r>
              <a:rPr lang="ru-RU" dirty="0">
                <a:ea typeface="Times New Roman"/>
                <a:cs typeface="Times New Roman"/>
              </a:rPr>
              <a:t>)</a:t>
            </a:r>
            <a:endParaRPr lang="ru-RU" dirty="0" smtClean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00FF"/>
                </a:solidFill>
                <a:ea typeface="Times New Roman"/>
                <a:cs typeface="Times New Roman"/>
                <a:hlinkClick r:id="rId11" tooltip="Домен верхнего уровня"/>
              </a:rPr>
              <a:t>Интернет-домены</a:t>
            </a:r>
            <a:endParaRPr lang="ru-RU" dirty="0" smtClean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FF"/>
                </a:solidFill>
                <a:ea typeface="Times New Roman"/>
                <a:cs typeface="Times New Roman"/>
                <a:hlinkClick r:id="rId12" tooltip=".ua"/>
              </a:rPr>
              <a:t>.</a:t>
            </a:r>
            <a:r>
              <a:rPr lang="ru-RU" dirty="0" err="1">
                <a:solidFill>
                  <a:srgbClr val="0000FF"/>
                </a:solidFill>
                <a:ea typeface="Times New Roman"/>
                <a:cs typeface="Times New Roman"/>
                <a:hlinkClick r:id="rId12" tooltip=".ua"/>
              </a:rPr>
              <a:t>ua</a:t>
            </a:r>
            <a:r>
              <a:rPr lang="ru-RU" dirty="0">
                <a:ea typeface="Times New Roman"/>
                <a:cs typeface="Times New Roman"/>
              </a:rPr>
              <a:t>, </a:t>
            </a:r>
            <a:r>
              <a:rPr lang="ru-RU" dirty="0">
                <a:solidFill>
                  <a:srgbClr val="0000FF"/>
                </a:solidFill>
                <a:ea typeface="Times New Roman"/>
                <a:cs typeface="Times New Roman"/>
                <a:hlinkClick r:id="rId13" tooltip=".укр"/>
              </a:rPr>
              <a:t>.</a:t>
            </a:r>
            <a:r>
              <a:rPr lang="ru-RU" dirty="0" err="1">
                <a:solidFill>
                  <a:srgbClr val="0000FF"/>
                </a:solidFill>
                <a:ea typeface="Times New Roman"/>
                <a:cs typeface="Times New Roman"/>
                <a:hlinkClick r:id="rId13" tooltip=".укр"/>
              </a:rPr>
              <a:t>укр</a:t>
            </a:r>
            <a:r>
              <a:rPr lang="ru-RU" baseline="30000" dirty="0">
                <a:solidFill>
                  <a:srgbClr val="0000FF"/>
                </a:solidFill>
                <a:ea typeface="Times New Roman"/>
                <a:cs typeface="Times New Roman"/>
                <a:hlinkClick r:id="rId14"/>
              </a:rPr>
              <a:t>[6]</a:t>
            </a:r>
            <a:endParaRPr lang="ru-RU" dirty="0" smtClean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00FF"/>
                </a:solidFill>
                <a:ea typeface="Times New Roman"/>
                <a:cs typeface="Times New Roman"/>
                <a:hlinkClick r:id="rId15" tooltip="Список телефонных кодов стран"/>
              </a:rPr>
              <a:t>Телефонный код</a:t>
            </a:r>
            <a:endParaRPr lang="ru-RU" dirty="0" smtClean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ea typeface="Times New Roman"/>
                <a:cs typeface="Times New Roman"/>
              </a:rPr>
              <a:t>+380</a:t>
            </a:r>
            <a:r>
              <a:rPr lang="ru-RU" baseline="30000" dirty="0">
                <a:solidFill>
                  <a:srgbClr val="0000FF"/>
                </a:solidFill>
                <a:ea typeface="Times New Roman"/>
                <a:cs typeface="Times New Roman"/>
                <a:hlinkClick r:id="rId16"/>
              </a:rPr>
              <a:t>[7]</a:t>
            </a:r>
            <a:endParaRPr lang="ru-RU" dirty="0" smtClean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00FF"/>
                </a:solidFill>
                <a:ea typeface="Times New Roman"/>
                <a:cs typeface="Times New Roman"/>
                <a:hlinkClick r:id="rId17" tooltip="Часовой пояс"/>
              </a:rPr>
              <a:t>Часовой пояс</a:t>
            </a:r>
            <a:endParaRPr lang="ru-RU" dirty="0" smtClean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FF"/>
                </a:solidFill>
                <a:ea typeface="Times New Roman"/>
                <a:cs typeface="Times New Roman"/>
                <a:hlinkClick r:id="rId18" tooltip="UTC+2"/>
              </a:rPr>
              <a:t>UTC+2</a:t>
            </a:r>
            <a:r>
              <a:rPr lang="ru-RU" dirty="0">
                <a:ea typeface="Times New Roman"/>
                <a:cs typeface="Times New Roman"/>
              </a:rPr>
              <a:t> (летом </a:t>
            </a:r>
            <a:r>
              <a:rPr lang="ru-RU" dirty="0">
                <a:solidFill>
                  <a:srgbClr val="0000FF"/>
                </a:solidFill>
                <a:ea typeface="Times New Roman"/>
                <a:cs typeface="Times New Roman"/>
                <a:hlinkClick r:id="rId19" tooltip="UTC+3"/>
              </a:rPr>
              <a:t>UTC+3</a:t>
            </a:r>
            <a:r>
              <a:rPr lang="ru-RU" dirty="0">
                <a:ea typeface="Times New Roman"/>
                <a:cs typeface="Times New Roman"/>
              </a:rPr>
              <a:t>)</a:t>
            </a: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5843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0"/>
            <a:ext cx="6480720" cy="669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a typeface="Times New Roman"/>
                <a:cs typeface="Times New Roman"/>
              </a:rPr>
              <a:t>».</a:t>
            </a:r>
            <a:r>
              <a:rPr lang="ru-RU" b="1" dirty="0" smtClean="0">
                <a:ea typeface="Times New Roman"/>
                <a:cs typeface="Times New Roman"/>
              </a:rPr>
              <a:t> </a:t>
            </a:r>
            <a:r>
              <a:rPr lang="ru-RU" b="1" dirty="0" err="1">
                <a:ea typeface="Times New Roman"/>
                <a:cs typeface="Times New Roman"/>
              </a:rPr>
              <a:t>Украи́на</a:t>
            </a:r>
            <a:r>
              <a:rPr lang="ru-RU" dirty="0">
                <a:ea typeface="Times New Roman"/>
                <a:cs typeface="Times New Roman"/>
              </a:rPr>
              <a:t> (</a:t>
            </a:r>
            <a:r>
              <a:rPr lang="ru-RU" dirty="0" err="1">
                <a:solidFill>
                  <a:srgbClr val="0000FF"/>
                </a:solidFill>
                <a:ea typeface="Times New Roman"/>
                <a:cs typeface="Times New Roman"/>
                <a:hlinkClick r:id="rId2" tooltip="Украинский язык"/>
              </a:rPr>
              <a:t>укр</a:t>
            </a:r>
            <a:r>
              <a:rPr lang="ru-RU" dirty="0">
                <a:solidFill>
                  <a:srgbClr val="0000FF"/>
                </a:solidFill>
                <a:ea typeface="Times New Roman"/>
                <a:cs typeface="Times New Roman"/>
                <a:hlinkClick r:id="rId2" tooltip="Украинский язык"/>
              </a:rPr>
              <a:t>.</a:t>
            </a:r>
            <a:r>
              <a:rPr lang="ru-RU" dirty="0">
                <a:ea typeface="Times New Roman"/>
                <a:cs typeface="Times New Roman"/>
              </a:rPr>
              <a:t> </a:t>
            </a:r>
            <a:r>
              <a:rPr lang="uk-UA" i="1" dirty="0">
                <a:ea typeface="Times New Roman"/>
                <a:cs typeface="Times New Roman"/>
              </a:rPr>
              <a:t>Україна</a:t>
            </a:r>
            <a:r>
              <a:rPr lang="uk-UA" dirty="0"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0000FF"/>
                </a:solidFill>
                <a:latin typeface="Arial Unicode MS"/>
                <a:ea typeface="Calibri"/>
                <a:cs typeface="Times New Roman"/>
                <a:hlinkClick r:id="rId3" tooltip="Международный фонетический алфавит"/>
              </a:rPr>
              <a:t>[</a:t>
            </a:r>
            <a:r>
              <a:rPr lang="ru-RU" dirty="0" err="1">
                <a:solidFill>
                  <a:srgbClr val="0000FF"/>
                </a:solidFill>
                <a:latin typeface="Arial Unicode MS"/>
                <a:ea typeface="Calibri"/>
                <a:cs typeface="Times New Roman"/>
                <a:hlinkClick r:id="rId3" tooltip="Международный фонетический алфавит"/>
              </a:rPr>
              <a:t>ukrɑˈjinɑ</a:t>
            </a:r>
            <a:r>
              <a:rPr lang="ru-RU" dirty="0">
                <a:solidFill>
                  <a:srgbClr val="0000FF"/>
                </a:solidFill>
                <a:latin typeface="Arial Unicode MS"/>
                <a:ea typeface="Calibri"/>
                <a:cs typeface="Times New Roman"/>
                <a:hlinkClick r:id="rId3" tooltip="Международный фонетический алфавит"/>
              </a:rPr>
              <a:t>]</a:t>
            </a:r>
            <a:r>
              <a:rPr lang="ru-RU" dirty="0">
                <a:ea typeface="Times New Roman"/>
                <a:cs typeface="Times New Roman"/>
              </a:rPr>
              <a:t>) — </a:t>
            </a:r>
            <a:r>
              <a:rPr lang="ru-RU" dirty="0">
                <a:solidFill>
                  <a:srgbClr val="0000FF"/>
                </a:solidFill>
                <a:ea typeface="Times New Roman"/>
                <a:cs typeface="Times New Roman"/>
                <a:hlinkClick r:id="rId4" tooltip="Государство"/>
              </a:rPr>
              <a:t>государство</a:t>
            </a:r>
            <a:r>
              <a:rPr lang="ru-RU" dirty="0">
                <a:ea typeface="Times New Roman"/>
                <a:cs typeface="Times New Roman"/>
              </a:rPr>
              <a:t> в </a:t>
            </a:r>
            <a:r>
              <a:rPr lang="ru-RU" dirty="0">
                <a:solidFill>
                  <a:srgbClr val="0000FF"/>
                </a:solidFill>
                <a:ea typeface="Times New Roman"/>
                <a:cs typeface="Times New Roman"/>
                <a:hlinkClick r:id="rId5" tooltip="Восточная Европа"/>
              </a:rPr>
              <a:t>Восточной Европе</a:t>
            </a:r>
            <a:r>
              <a:rPr lang="ru-RU" baseline="30000" dirty="0">
                <a:solidFill>
                  <a:srgbClr val="0000FF"/>
                </a:solidFill>
                <a:ea typeface="Times New Roman"/>
                <a:cs typeface="Times New Roman"/>
                <a:hlinkClick r:id="rId6"/>
              </a:rPr>
              <a:t>[8]</a:t>
            </a:r>
            <a:r>
              <a:rPr lang="ru-RU" dirty="0">
                <a:ea typeface="Times New Roman"/>
                <a:cs typeface="Times New Roman"/>
              </a:rPr>
              <a:t>.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a typeface="Times New Roman"/>
                <a:cs typeface="Times New Roman"/>
              </a:rPr>
              <a:t>Население — 45,6 миллиона человек (на 1 августа 2011 года). Столица — город </a:t>
            </a:r>
            <a:r>
              <a:rPr lang="ru-RU" dirty="0">
                <a:solidFill>
                  <a:srgbClr val="0000FF"/>
                </a:solidFill>
                <a:ea typeface="Times New Roman"/>
                <a:cs typeface="Times New Roman"/>
                <a:hlinkClick r:id="rId7" tooltip="Киев"/>
              </a:rPr>
              <a:t>Киев</a:t>
            </a:r>
            <a:r>
              <a:rPr lang="ru-RU" dirty="0">
                <a:ea typeface="Times New Roman"/>
                <a:cs typeface="Times New Roman"/>
              </a:rPr>
              <a:t>. Государственный строй — </a:t>
            </a:r>
            <a:r>
              <a:rPr lang="ru-RU" dirty="0">
                <a:solidFill>
                  <a:srgbClr val="0000FF"/>
                </a:solidFill>
                <a:ea typeface="Times New Roman"/>
                <a:cs typeface="Times New Roman"/>
                <a:hlinkClick r:id="rId8" tooltip="Президентско-парламентская республика"/>
              </a:rPr>
              <a:t>президентско-парламентская республика</a:t>
            </a:r>
            <a:r>
              <a:rPr lang="ru-RU" dirty="0">
                <a:ea typeface="Times New Roman"/>
                <a:cs typeface="Times New Roman"/>
              </a:rPr>
              <a:t>. Законодательный орган — однопалатный </a:t>
            </a:r>
            <a:r>
              <a:rPr lang="ru-RU" dirty="0">
                <a:solidFill>
                  <a:srgbClr val="0000FF"/>
                </a:solidFill>
                <a:ea typeface="Times New Roman"/>
                <a:cs typeface="Times New Roman"/>
                <a:hlinkClick r:id="rId9" tooltip="Парламент"/>
              </a:rPr>
              <a:t>парламент</a:t>
            </a:r>
            <a:r>
              <a:rPr lang="ru-RU" dirty="0">
                <a:ea typeface="Times New Roman"/>
                <a:cs typeface="Times New Roman"/>
              </a:rPr>
              <a:t> (</a:t>
            </a:r>
            <a:r>
              <a:rPr lang="ru-RU" dirty="0">
                <a:solidFill>
                  <a:srgbClr val="0000FF"/>
                </a:solidFill>
                <a:ea typeface="Times New Roman"/>
                <a:cs typeface="Times New Roman"/>
                <a:hlinkClick r:id="rId10" tooltip="Верховная Рада Украины"/>
              </a:rPr>
              <a:t>Верховная Рада</a:t>
            </a:r>
            <a:r>
              <a:rPr lang="ru-RU" dirty="0">
                <a:ea typeface="Times New Roman"/>
                <a:cs typeface="Times New Roman"/>
              </a:rPr>
              <a:t>). </a:t>
            </a:r>
            <a:r>
              <a:rPr lang="ru-RU" dirty="0">
                <a:solidFill>
                  <a:srgbClr val="0000FF"/>
                </a:solidFill>
                <a:ea typeface="Times New Roman"/>
                <a:cs typeface="Times New Roman"/>
                <a:hlinkClick r:id="rId11" tooltip="Административное деление Украины"/>
              </a:rPr>
              <a:t>Административно-территориальное деление</a:t>
            </a:r>
            <a:r>
              <a:rPr lang="ru-RU" dirty="0">
                <a:ea typeface="Times New Roman"/>
                <a:cs typeface="Times New Roman"/>
              </a:rPr>
              <a:t>: 24 области, </a:t>
            </a:r>
            <a:r>
              <a:rPr lang="ru-RU" dirty="0">
                <a:solidFill>
                  <a:srgbClr val="0000FF"/>
                </a:solidFill>
                <a:ea typeface="Times New Roman"/>
                <a:cs typeface="Times New Roman"/>
                <a:hlinkClick r:id="rId12" tooltip="Автономная Республика Крым"/>
              </a:rPr>
              <a:t>Автономная Республика Крым</a:t>
            </a:r>
            <a:r>
              <a:rPr lang="ru-RU" dirty="0">
                <a:ea typeface="Times New Roman"/>
                <a:cs typeface="Times New Roman"/>
              </a:rPr>
              <a:t>, 2 города республиканского подчинения: </a:t>
            </a:r>
            <a:r>
              <a:rPr lang="ru-RU" dirty="0">
                <a:solidFill>
                  <a:srgbClr val="0000FF"/>
                </a:solidFill>
                <a:ea typeface="Times New Roman"/>
                <a:cs typeface="Times New Roman"/>
                <a:hlinkClick r:id="rId7" tooltip="Киев"/>
              </a:rPr>
              <a:t>Киев</a:t>
            </a:r>
            <a:r>
              <a:rPr lang="ru-RU" dirty="0">
                <a:ea typeface="Times New Roman"/>
                <a:cs typeface="Times New Roman"/>
              </a:rPr>
              <a:t> и </a:t>
            </a:r>
            <a:r>
              <a:rPr lang="ru-RU" dirty="0">
                <a:solidFill>
                  <a:srgbClr val="0000FF"/>
                </a:solidFill>
                <a:ea typeface="Times New Roman"/>
                <a:cs typeface="Times New Roman"/>
                <a:hlinkClick r:id="rId13" tooltip="Севастополь"/>
              </a:rPr>
              <a:t>Севастополь</a:t>
            </a:r>
            <a:r>
              <a:rPr lang="ru-RU" dirty="0">
                <a:ea typeface="Times New Roman"/>
                <a:cs typeface="Times New Roman"/>
              </a:rPr>
              <a:t>.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a typeface="Times New Roman"/>
                <a:cs typeface="Times New Roman"/>
              </a:rPr>
              <a:t>Территория — 603 628 км². На юге омывается </a:t>
            </a:r>
            <a:r>
              <a:rPr lang="ru-RU" dirty="0">
                <a:solidFill>
                  <a:srgbClr val="0000FF"/>
                </a:solidFill>
                <a:ea typeface="Times New Roman"/>
                <a:cs typeface="Times New Roman"/>
                <a:hlinkClick r:id="rId14" tooltip="Чёрное море"/>
              </a:rPr>
              <a:t>Чёрным</a:t>
            </a:r>
            <a:r>
              <a:rPr lang="ru-RU" dirty="0">
                <a:ea typeface="Times New Roman"/>
                <a:cs typeface="Times New Roman"/>
              </a:rPr>
              <a:t> и </a:t>
            </a:r>
            <a:r>
              <a:rPr lang="ru-RU" dirty="0">
                <a:solidFill>
                  <a:srgbClr val="0000FF"/>
                </a:solidFill>
                <a:ea typeface="Times New Roman"/>
                <a:cs typeface="Times New Roman"/>
                <a:hlinkClick r:id="rId15" tooltip="Азовское море"/>
              </a:rPr>
              <a:t>Азовским морями</a:t>
            </a:r>
            <a:r>
              <a:rPr lang="ru-RU" dirty="0">
                <a:ea typeface="Times New Roman"/>
                <a:cs typeface="Times New Roman"/>
              </a:rPr>
              <a:t>. Граничит: на востоке и северо-востоке — с </a:t>
            </a:r>
            <a:r>
              <a:rPr lang="ru-RU" dirty="0">
                <a:solidFill>
                  <a:srgbClr val="0000FF"/>
                </a:solidFill>
                <a:ea typeface="Times New Roman"/>
                <a:cs typeface="Times New Roman"/>
                <a:hlinkClick r:id="rId16" tooltip="Россия"/>
              </a:rPr>
              <a:t>Россией</a:t>
            </a:r>
            <a:r>
              <a:rPr lang="ru-RU" dirty="0">
                <a:ea typeface="Times New Roman"/>
                <a:cs typeface="Times New Roman"/>
              </a:rPr>
              <a:t>, на севере — с </a:t>
            </a:r>
            <a:r>
              <a:rPr lang="ru-RU" dirty="0">
                <a:solidFill>
                  <a:srgbClr val="0000FF"/>
                </a:solidFill>
                <a:ea typeface="Times New Roman"/>
                <a:cs typeface="Times New Roman"/>
                <a:hlinkClick r:id="rId17" tooltip="Белоруссия"/>
              </a:rPr>
              <a:t>Белоруссией</a:t>
            </a:r>
            <a:r>
              <a:rPr lang="ru-RU" dirty="0">
                <a:ea typeface="Times New Roman"/>
                <a:cs typeface="Times New Roman"/>
              </a:rPr>
              <a:t>, на западе — с </a:t>
            </a:r>
            <a:r>
              <a:rPr lang="ru-RU" dirty="0">
                <a:solidFill>
                  <a:srgbClr val="0000FF"/>
                </a:solidFill>
                <a:ea typeface="Times New Roman"/>
                <a:cs typeface="Times New Roman"/>
                <a:hlinkClick r:id="rId18" tooltip="Польша"/>
              </a:rPr>
              <a:t>Польшей</a:t>
            </a:r>
            <a:r>
              <a:rPr lang="ru-RU" dirty="0">
                <a:ea typeface="Times New Roman"/>
                <a:cs typeface="Times New Roman"/>
              </a:rPr>
              <a:t>, </a:t>
            </a:r>
            <a:r>
              <a:rPr lang="ru-RU" dirty="0">
                <a:solidFill>
                  <a:srgbClr val="0000FF"/>
                </a:solidFill>
                <a:ea typeface="Times New Roman"/>
                <a:cs typeface="Times New Roman"/>
                <a:hlinkClick r:id="rId19" tooltip="Словакия"/>
              </a:rPr>
              <a:t>Словакией</a:t>
            </a:r>
            <a:r>
              <a:rPr lang="ru-RU" dirty="0">
                <a:ea typeface="Times New Roman"/>
                <a:cs typeface="Times New Roman"/>
              </a:rPr>
              <a:t> и </a:t>
            </a:r>
            <a:r>
              <a:rPr lang="ru-RU" dirty="0">
                <a:solidFill>
                  <a:srgbClr val="0000FF"/>
                </a:solidFill>
                <a:ea typeface="Times New Roman"/>
                <a:cs typeface="Times New Roman"/>
                <a:hlinkClick r:id="rId20" tooltip="Венгрия"/>
              </a:rPr>
              <a:t>Венгрией</a:t>
            </a:r>
            <a:r>
              <a:rPr lang="ru-RU" dirty="0">
                <a:ea typeface="Times New Roman"/>
                <a:cs typeface="Times New Roman"/>
              </a:rPr>
              <a:t>, на юго-западе — с </a:t>
            </a:r>
            <a:r>
              <a:rPr lang="ru-RU" dirty="0">
                <a:solidFill>
                  <a:srgbClr val="0000FF"/>
                </a:solidFill>
                <a:ea typeface="Times New Roman"/>
                <a:cs typeface="Times New Roman"/>
                <a:hlinkClick r:id="rId21" tooltip="Румыния"/>
              </a:rPr>
              <a:t>Румынией</a:t>
            </a:r>
            <a:r>
              <a:rPr lang="ru-RU" dirty="0">
                <a:ea typeface="Times New Roman"/>
                <a:cs typeface="Times New Roman"/>
              </a:rPr>
              <a:t>, </a:t>
            </a:r>
            <a:r>
              <a:rPr lang="ru-RU" dirty="0">
                <a:solidFill>
                  <a:srgbClr val="0000FF"/>
                </a:solidFill>
                <a:ea typeface="Times New Roman"/>
                <a:cs typeface="Times New Roman"/>
                <a:hlinkClick r:id="rId22" tooltip="Молдавия"/>
              </a:rPr>
              <a:t>Молдавией</a:t>
            </a:r>
            <a:r>
              <a:rPr lang="ru-RU" baseline="30000" dirty="0">
                <a:solidFill>
                  <a:srgbClr val="0000FF"/>
                </a:solidFill>
                <a:ea typeface="Times New Roman"/>
                <a:cs typeface="Times New Roman"/>
                <a:hlinkClick r:id="rId23"/>
              </a:rPr>
              <a:t>[9]</a:t>
            </a:r>
            <a:r>
              <a:rPr lang="ru-RU" dirty="0">
                <a:ea typeface="Times New Roman"/>
                <a:cs typeface="Times New Roman"/>
              </a:rPr>
              <a:t> и </a:t>
            </a:r>
            <a:r>
              <a:rPr lang="ru-RU" dirty="0">
                <a:solidFill>
                  <a:srgbClr val="0000FF"/>
                </a:solidFill>
                <a:ea typeface="Times New Roman"/>
                <a:cs typeface="Times New Roman"/>
                <a:hlinkClick r:id="rId24" tooltip="Непризнанное государство"/>
              </a:rPr>
              <a:t>непризнанной</a:t>
            </a:r>
            <a:r>
              <a:rPr lang="ru-RU" dirty="0"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0000FF"/>
                </a:solidFill>
                <a:ea typeface="Times New Roman"/>
                <a:cs typeface="Times New Roman"/>
                <a:hlinkClick r:id="rId25" tooltip="Приднестровская Молдавская Республика"/>
              </a:rPr>
              <a:t>Приднестровской Молдавской Республикой</a:t>
            </a:r>
            <a:r>
              <a:rPr lang="ru-RU" dirty="0">
                <a:ea typeface="Times New Roman"/>
                <a:cs typeface="Times New Roman"/>
              </a:rPr>
              <a:t>. По мнению большинства источников, Украина является крупнейшим по территории </a:t>
            </a:r>
            <a:r>
              <a:rPr lang="ru-RU" dirty="0">
                <a:solidFill>
                  <a:srgbClr val="0000FF"/>
                </a:solidFill>
                <a:ea typeface="Times New Roman"/>
                <a:cs typeface="Times New Roman"/>
                <a:hlinkClick r:id="rId4" tooltip="Государство"/>
              </a:rPr>
              <a:t>государством</a:t>
            </a:r>
            <a:r>
              <a:rPr lang="ru-RU" dirty="0">
                <a:ea typeface="Times New Roman"/>
                <a:cs typeface="Times New Roman"/>
              </a:rPr>
              <a:t>, целиком расположенным в </a:t>
            </a:r>
            <a:r>
              <a:rPr lang="ru-RU" dirty="0">
                <a:solidFill>
                  <a:srgbClr val="0000FF"/>
                </a:solidFill>
                <a:ea typeface="Times New Roman"/>
                <a:cs typeface="Times New Roman"/>
                <a:hlinkClick r:id="rId26" tooltip="Европа"/>
              </a:rPr>
              <a:t>Европе</a:t>
            </a:r>
            <a:r>
              <a:rPr lang="ru-RU" baseline="30000" dirty="0">
                <a:solidFill>
                  <a:srgbClr val="0000FF"/>
                </a:solidFill>
                <a:ea typeface="Times New Roman"/>
                <a:cs typeface="Times New Roman"/>
                <a:hlinkClick r:id="rId27"/>
              </a:rPr>
              <a:t>[10]</a:t>
            </a:r>
            <a:r>
              <a:rPr lang="ru-RU" dirty="0">
                <a:ea typeface="Times New Roman"/>
                <a:cs typeface="Times New Roman"/>
              </a:rPr>
              <a:t>. Согласно определению </a:t>
            </a:r>
            <a:r>
              <a:rPr lang="ru-RU" dirty="0">
                <a:solidFill>
                  <a:srgbClr val="0000FF"/>
                </a:solidFill>
                <a:ea typeface="Times New Roman"/>
                <a:cs typeface="Times New Roman"/>
                <a:hlinkClick r:id="rId28" tooltip="Конституция Украины"/>
              </a:rPr>
              <a:t>Конституции Украины</a:t>
            </a:r>
            <a:r>
              <a:rPr lang="ru-RU" dirty="0">
                <a:ea typeface="Times New Roman"/>
                <a:cs typeface="Times New Roman"/>
              </a:rPr>
              <a:t> (статья 1), Украина является «суверенным и независимым, демократическим, социальным и правовым государством</a:t>
            </a: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71560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ru-RU" dirty="0" smtClean="0"/>
              <a:t>Карта Украины де </a:t>
            </a:r>
            <a:r>
              <a:rPr lang="ru-RU" dirty="0" err="1" smtClean="0"/>
              <a:t>Боплана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1" y="1772816"/>
            <a:ext cx="5356370" cy="4464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4966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620688"/>
            <a:ext cx="6876256" cy="5989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ea typeface="Times New Roman"/>
                <a:cs typeface="Times New Roman"/>
              </a:rPr>
              <a:t>С февраля 2010 г. Президентом Украины является </a:t>
            </a:r>
            <a:r>
              <a:rPr lang="ru-RU" sz="2000" b="1" dirty="0">
                <a:solidFill>
                  <a:srgbClr val="0000FF"/>
                </a:solidFill>
                <a:ea typeface="Times New Roman"/>
                <a:cs typeface="Times New Roman"/>
                <a:hlinkClick r:id="rId2" tooltip="Янукович, Виктор Фёдорович"/>
              </a:rPr>
              <a:t>Виктор Янукович</a:t>
            </a:r>
            <a:r>
              <a:rPr lang="ru-RU" sz="2000" dirty="0">
                <a:ea typeface="Times New Roman"/>
                <a:cs typeface="Times New Roman"/>
              </a:rPr>
              <a:t>.</a:t>
            </a:r>
            <a:endParaRPr lang="ru-RU" sz="20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ea typeface="Times New Roman"/>
                <a:cs typeface="Times New Roman"/>
              </a:rPr>
              <a:t>Верховная Рада Украины</a:t>
            </a:r>
            <a:endParaRPr lang="ru-RU" sz="20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ea typeface="Times New Roman"/>
                <a:cs typeface="Times New Roman"/>
              </a:rPr>
              <a:t>Единым органом законодательной власти на Украине является парламент — </a:t>
            </a:r>
            <a:r>
              <a:rPr lang="ru-RU" sz="2000" dirty="0">
                <a:solidFill>
                  <a:srgbClr val="0000FF"/>
                </a:solidFill>
                <a:ea typeface="Times New Roman"/>
                <a:cs typeface="Times New Roman"/>
                <a:hlinkClick r:id="rId3" tooltip="Верховная Рада Украины"/>
              </a:rPr>
              <a:t>Верховная Рада</a:t>
            </a:r>
            <a:r>
              <a:rPr lang="ru-RU" sz="2000" dirty="0">
                <a:ea typeface="Times New Roman"/>
                <a:cs typeface="Times New Roman"/>
              </a:rPr>
              <a:t>. Всего избирается 450 депутатов. Полномочия народных депутатов определяются Конституцией и Законами Украины. Народные </a:t>
            </a:r>
            <a:r>
              <a:rPr lang="ru-RU" sz="2000" dirty="0">
                <a:solidFill>
                  <a:srgbClr val="0000FF"/>
                </a:solidFill>
                <a:ea typeface="Times New Roman"/>
                <a:cs typeface="Times New Roman"/>
                <a:hlinkClick r:id="rId4" tooltip="Депутат"/>
              </a:rPr>
              <a:t>депутаты</a:t>
            </a:r>
            <a:r>
              <a:rPr lang="ru-RU" sz="2000" dirty="0">
                <a:ea typeface="Times New Roman"/>
                <a:cs typeface="Times New Roman"/>
              </a:rPr>
              <a:t> избираются гражданами Украины на 5 лет на основе общего, равного и прямого избирательного права путем тайного голосования по пропорциональной системе; они избираются по спискам кандидатов в депутаты от политических партий, избирательных блоков партий в многомандатном общегосударственном избирательном округе (это норма Конституции-2004 по ней избирался парламент в 2006 и 2007 годах</a:t>
            </a:r>
            <a:r>
              <a:rPr lang="ru-RU" sz="2000" baseline="30000" dirty="0">
                <a:solidFill>
                  <a:srgbClr val="0000FF"/>
                </a:solidFill>
                <a:ea typeface="Times New Roman"/>
                <a:cs typeface="Times New Roman"/>
                <a:hlinkClick r:id="rId5"/>
              </a:rPr>
              <a:t>[35]</a:t>
            </a:r>
            <a:r>
              <a:rPr lang="ru-RU" sz="2000" dirty="0">
                <a:ea typeface="Times New Roman"/>
                <a:cs typeface="Times New Roman"/>
              </a:rPr>
              <a:t>; Конституция-1996 не указывает порядок избрания Верховной Рады).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05144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183880" cy="1051560"/>
          </a:xfrm>
        </p:spPr>
        <p:txBody>
          <a:bodyPr/>
          <a:lstStyle/>
          <a:p>
            <a:r>
              <a:rPr lang="ru-RU" dirty="0" smtClean="0"/>
              <a:t>Что изменилось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183880" cy="418795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Хотя Украине было сложно после отключения от «нефтегазоносной» системы России , она не утратила достойных мест в мировой экономике:</a:t>
            </a:r>
          </a:p>
          <a:p>
            <a:r>
              <a:rPr lang="ru-RU" sz="2800" dirty="0" smtClean="0"/>
              <a:t>3 место в мире по поставкам лёгкой военной техники ,</a:t>
            </a:r>
          </a:p>
          <a:p>
            <a:r>
              <a:rPr lang="ru-RU" sz="2800" dirty="0" smtClean="0"/>
              <a:t>3 место по экспорту ячменя ,</a:t>
            </a:r>
          </a:p>
          <a:p>
            <a:r>
              <a:rPr lang="ru-RU" sz="2800" dirty="0" smtClean="0"/>
              <a:t>4 место по экспорту кукурузы ,</a:t>
            </a:r>
          </a:p>
          <a:p>
            <a:r>
              <a:rPr lang="ru-RU" sz="2800" dirty="0" smtClean="0"/>
              <a:t>6 место по экспорту пшеницы.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15191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147</TotalTime>
  <Words>264</Words>
  <Application>Microsoft Office PowerPoint</Application>
  <PresentationFormat>Экран (4:3)</PresentationFormat>
  <Paragraphs>39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Украина</vt:lpstr>
      <vt:lpstr>Флаг и герб Украины</vt:lpstr>
      <vt:lpstr>Украина в мире</vt:lpstr>
      <vt:lpstr>Отношения с Россией</vt:lpstr>
      <vt:lpstr>Презентация PowerPoint</vt:lpstr>
      <vt:lpstr>Презентация PowerPoint</vt:lpstr>
      <vt:lpstr>Карта Украины де Боплана</vt:lpstr>
      <vt:lpstr>Презентация PowerPoint</vt:lpstr>
      <vt:lpstr>Что изменилось</vt:lpstr>
      <vt:lpstr>Проблемы</vt:lpstr>
      <vt:lpstr>Киев. Монумент независимости на Майдане Незалежности. </vt:lpstr>
      <vt:lpstr>Презентация PowerPoint</vt:lpstr>
      <vt:lpstr>Спасибо за внимание. Работу выполнил ученик 10-го класса Пекарский Михаил.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Украина</dc:title>
  <dc:creator>школа 2</dc:creator>
  <cp:lastModifiedBy>школа 2</cp:lastModifiedBy>
  <cp:revision>17</cp:revision>
  <dcterms:created xsi:type="dcterms:W3CDTF">2011-12-07T07:02:17Z</dcterms:created>
  <dcterms:modified xsi:type="dcterms:W3CDTF">2012-01-18T05:07:17Z</dcterms:modified>
</cp:coreProperties>
</file>