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9" r:id="rId10"/>
    <p:sldId id="270" r:id="rId11"/>
    <p:sldId id="273" r:id="rId12"/>
    <p:sldId id="271" r:id="rId13"/>
    <p:sldId id="277" r:id="rId14"/>
    <p:sldId id="276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8733C-B8EF-45EA-9C02-2C4F0FC5EBB6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9B117-D31E-4EA5-BAF7-0A92A592A0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8733C-B8EF-45EA-9C02-2C4F0FC5EBB6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9B117-D31E-4EA5-BAF7-0A92A592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8733C-B8EF-45EA-9C02-2C4F0FC5EBB6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9B117-D31E-4EA5-BAF7-0A92A592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8733C-B8EF-45EA-9C02-2C4F0FC5EBB6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9B117-D31E-4EA5-BAF7-0A92A592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8733C-B8EF-45EA-9C02-2C4F0FC5EBB6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9B117-D31E-4EA5-BAF7-0A92A592A0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8733C-B8EF-45EA-9C02-2C4F0FC5EBB6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9B117-D31E-4EA5-BAF7-0A92A592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8733C-B8EF-45EA-9C02-2C4F0FC5EBB6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9B117-D31E-4EA5-BAF7-0A92A592A0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8733C-B8EF-45EA-9C02-2C4F0FC5EBB6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9B117-D31E-4EA5-BAF7-0A92A592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8733C-B8EF-45EA-9C02-2C4F0FC5EBB6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9B117-D31E-4EA5-BAF7-0A92A592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98733C-B8EF-45EA-9C02-2C4F0FC5EBB6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9B117-D31E-4EA5-BAF7-0A92A592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E98733C-B8EF-45EA-9C02-2C4F0FC5EBB6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4A9B117-D31E-4EA5-BAF7-0A92A592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E98733C-B8EF-45EA-9C02-2C4F0FC5EBB6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4A9B117-D31E-4EA5-BAF7-0A92A592A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Зарянина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Виктория</a:t>
            </a:r>
            <a:b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ученица 10 класса</a:t>
            </a:r>
            <a:b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2011 год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714356"/>
            <a:ext cx="7772400" cy="2214578"/>
          </a:xfrm>
        </p:spPr>
        <p:txBody>
          <a:bodyPr>
            <a:normAutofit/>
          </a:bodyPr>
          <a:lstStyle/>
          <a:p>
            <a:pPr algn="ctr"/>
            <a:r>
              <a:rPr lang="ru-RU" sz="9600" dirty="0" smtClean="0">
                <a:solidFill>
                  <a:srgbClr val="00B050"/>
                </a:solidFill>
              </a:rPr>
              <a:t>Латвия</a:t>
            </a:r>
            <a:endParaRPr lang="ru-RU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61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357298"/>
            <a:ext cx="7772400" cy="5500702"/>
          </a:xfrm>
        </p:spPr>
        <p:txBody>
          <a:bodyPr/>
          <a:lstStyle/>
          <a:p>
            <a:r>
              <a:rPr lang="ru-RU" sz="3200" dirty="0" smtClean="0"/>
              <a:t>Сегодня НДС составляет 22%, тогда как еще полгода назад был 18. Подоходный налог -25%.Транспортный налог подняли в три раза. Если машина числится на компании и сотрудники пользуются ею в личных </a:t>
            </a:r>
            <a:r>
              <a:rPr lang="ru-RU" sz="3200" dirty="0" err="1" smtClean="0"/>
              <a:t>целях,то</a:t>
            </a:r>
            <a:r>
              <a:rPr lang="ru-RU" sz="3200" dirty="0" smtClean="0"/>
              <a:t> еще нужно заплатить в </a:t>
            </a:r>
            <a:r>
              <a:rPr lang="ru-RU" sz="3200" dirty="0" err="1" smtClean="0"/>
              <a:t>госказну</a:t>
            </a:r>
            <a:r>
              <a:rPr lang="ru-RU" sz="3200" dirty="0" smtClean="0"/>
              <a:t> 40 </a:t>
            </a:r>
            <a:r>
              <a:rPr lang="ru-RU" sz="3200" dirty="0" err="1" smtClean="0"/>
              <a:t>латов</a:t>
            </a:r>
            <a:r>
              <a:rPr lang="ru-RU" sz="3200" dirty="0" smtClean="0"/>
              <a:t> в месяц.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625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643050"/>
            <a:ext cx="7772400" cy="2214578"/>
          </a:xfrm>
        </p:spPr>
        <p:txBody>
          <a:bodyPr/>
          <a:lstStyle/>
          <a:p>
            <a:pPr algn="ctr"/>
            <a:r>
              <a:rPr lang="ru-RU" dirty="0" smtClean="0"/>
              <a:t>300 </a:t>
            </a:r>
            <a:r>
              <a:rPr lang="ru-RU" dirty="0" err="1" smtClean="0"/>
              <a:t>долл</a:t>
            </a:r>
            <a:r>
              <a:rPr lang="ru-RU" dirty="0" smtClean="0"/>
              <a:t> США прожиточный минимум в Латвии.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785794"/>
            <a:ext cx="7772400" cy="557210"/>
          </a:xfrm>
        </p:spPr>
        <p:txBody>
          <a:bodyPr/>
          <a:lstStyle/>
          <a:p>
            <a:r>
              <a:rPr lang="ru-RU" sz="3200" dirty="0" smtClean="0"/>
              <a:t>В Латвии 32 банка, четверть из них принадлежит выходцам из СССР (России и Украины). Люди живут небогато, но размерено. В после</a:t>
            </a:r>
            <a:r>
              <a:rPr lang="en-US" sz="3200" dirty="0" err="1" smtClean="0"/>
              <a:t>lytt</a:t>
            </a:r>
            <a:r>
              <a:rPr lang="en-US" sz="3200" dirty="0" smtClean="0"/>
              <a:t> </a:t>
            </a:r>
            <a:r>
              <a:rPr lang="ru-RU" sz="3200" dirty="0" smtClean="0"/>
              <a:t>время</a:t>
            </a:r>
            <a:r>
              <a:rPr lang="en-US" sz="3200" dirty="0" smtClean="0"/>
              <a:t> </a:t>
            </a:r>
            <a:r>
              <a:rPr lang="ru-RU" sz="3200" dirty="0" smtClean="0"/>
              <a:t>снова растет интерес к Латвии со стороны России. Более 2/3 новых </a:t>
            </a:r>
            <a:r>
              <a:rPr lang="ru-RU" sz="3200" dirty="0" err="1" smtClean="0"/>
              <a:t>юрмальских</a:t>
            </a:r>
            <a:r>
              <a:rPr lang="ru-RU" sz="3200" dirty="0" smtClean="0"/>
              <a:t> особняков принадлежит россиянам, которые стали чаще ездить в Ригу и Юрмалу.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643050"/>
            <a:ext cx="7772400" cy="3429024"/>
          </a:xfrm>
        </p:spPr>
        <p:txBody>
          <a:bodyPr/>
          <a:lstStyle/>
          <a:p>
            <a:pPr algn="ctr"/>
            <a:r>
              <a:rPr lang="ru-RU" dirty="0" smtClean="0">
                <a:latin typeface="Lucida Console" pitchFamily="49" charset="0"/>
              </a:rPr>
              <a:t>В Латвии больше не скучают по СССР, но ценят и уважают Россию.</a:t>
            </a:r>
            <a:endParaRPr lang="ru-RU" dirty="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4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 noGrp="1" noUngrp="1" noChangeAspect="1"/>
          </p:cNvGrpSpPr>
          <p:nvPr/>
        </p:nvGrpSpPr>
        <p:grpSpPr bwMode="auto">
          <a:xfrm>
            <a:off x="1907704" y="495300"/>
            <a:ext cx="5184576" cy="5867400"/>
            <a:chOff x="2619375" y="685800"/>
            <a:chExt cx="3905250" cy="5867400"/>
          </a:xfrm>
        </p:grpSpPr>
        <p:pic>
          <p:nvPicPr>
            <p:cNvPr id="3" name="Рисунок 2" descr="Рига"/>
            <p:cNvPicPr>
              <a:picLocks noRot="1" noChangeAspect="1" noMove="1" noResize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19375" y="685800"/>
              <a:ext cx="3905250" cy="548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Прямоугольник 3"/>
            <p:cNvSpPr/>
            <p:nvPr/>
          </p:nvSpPr>
          <p:spPr>
            <a:xfrm>
              <a:off x="2619375" y="6210300"/>
              <a:ext cx="3905250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 fontScale="85000" lnSpcReduction="20000"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itchFamily="34" charset="0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rgbClr val="FFC000"/>
                  </a:solidFill>
                  <a:latin typeface="+mn-lt"/>
                </a:rPr>
                <a:t>Рига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887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345936"/>
          </a:xfrm>
        </p:spPr>
        <p:txBody>
          <a:bodyPr/>
          <a:lstStyle/>
          <a:p>
            <a:pPr algn="ctr"/>
            <a:r>
              <a:rPr lang="ru-RU" sz="2400" dirty="0" smtClean="0"/>
              <a:t>Рига. Памятник Свободы в начале улицы </a:t>
            </a:r>
            <a:r>
              <a:rPr lang="ru-RU" sz="2400" dirty="0" err="1" smtClean="0"/>
              <a:t>Бривибас</a:t>
            </a:r>
            <a:r>
              <a:rPr lang="ru-RU" sz="2400" dirty="0" smtClean="0"/>
              <a:t>(Свободы) -центральной улицы латвийской столицы. Памятник установлен в 1935 г. В память о борцах за независимость Латвии. Высота памятника -42 м. его основание и стела выполнены из серого и красного гранита ,травертина и бетона. На вершине – медная статуя девушки, аллегория свободы. Рижане называют девушку – </a:t>
            </a:r>
            <a:r>
              <a:rPr lang="ru-RU" sz="2400" dirty="0" err="1" smtClean="0"/>
              <a:t>Милда</a:t>
            </a:r>
            <a:r>
              <a:rPr lang="ru-RU" sz="2400" dirty="0" smtClean="0"/>
              <a:t>. В ее поднятых руках три звезды- символы трех исторических областей: </a:t>
            </a:r>
            <a:r>
              <a:rPr lang="ru-RU" sz="2400" dirty="0" err="1" smtClean="0"/>
              <a:t>Курземе</a:t>
            </a:r>
            <a:r>
              <a:rPr lang="ru-RU" sz="2400" dirty="0" smtClean="0"/>
              <a:t> (Курляндия) ,</a:t>
            </a:r>
            <a:r>
              <a:rPr lang="ru-RU" sz="2400" dirty="0" err="1" smtClean="0"/>
              <a:t>Видземе</a:t>
            </a:r>
            <a:r>
              <a:rPr lang="ru-RU" sz="2400" dirty="0" smtClean="0"/>
              <a:t> (Лифляндия) и </a:t>
            </a:r>
            <a:r>
              <a:rPr lang="ru-RU" sz="2400" dirty="0" err="1" smtClean="0"/>
              <a:t>Латгале</a:t>
            </a:r>
            <a:r>
              <a:rPr lang="ru-RU" sz="2400" dirty="0" smtClean="0"/>
              <a:t> (</a:t>
            </a:r>
            <a:r>
              <a:rPr lang="ru-RU" sz="2400" dirty="0" err="1" smtClean="0"/>
              <a:t>Латгалия</a:t>
            </a:r>
            <a:r>
              <a:rPr lang="ru-RU" sz="2400" dirty="0" smtClean="0"/>
              <a:t>). У основания монумента – 13 скульптур и барельефов , иллюстрирующих страницы латвийской истории. На основание памятника надпись:(Отчизне и свободе)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7554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570384"/>
            <a:ext cx="7772400" cy="914400"/>
          </a:xfrm>
        </p:spPr>
        <p:txBody>
          <a:bodyPr/>
          <a:lstStyle/>
          <a:p>
            <a:pPr algn="ctr"/>
            <a:r>
              <a:rPr lang="ru-RU" sz="6600" i="1" dirty="0" smtClean="0">
                <a:solidFill>
                  <a:schemeClr val="tx2">
                    <a:lumMod val="50000"/>
                  </a:schemeClr>
                </a:solidFill>
              </a:rPr>
              <a:t>Флаг Латвии</a:t>
            </a:r>
            <a:endParaRPr lang="ru-RU" sz="6600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88" y="2500306"/>
            <a:ext cx="5143536" cy="2928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775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i="1" dirty="0" smtClean="0">
                <a:solidFill>
                  <a:schemeClr val="tx2">
                    <a:lumMod val="50000"/>
                  </a:schemeClr>
                </a:solidFill>
              </a:rPr>
              <a:t>Герб Латвии</a:t>
            </a:r>
            <a:endParaRPr lang="ru-RU" sz="5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1340768"/>
            <a:ext cx="6768753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685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836693"/>
              </p:ext>
            </p:extLst>
          </p:nvPr>
        </p:nvGraphicFramePr>
        <p:xfrm>
          <a:off x="1403648" y="785793"/>
          <a:ext cx="6096000" cy="231418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048000"/>
                <a:gridCol w="3048000"/>
              </a:tblGrid>
              <a:tr h="694308"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День независимости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18 ноября 1918</a:t>
                      </a:r>
                      <a:endParaRPr lang="ru-RU" sz="2400" i="1" dirty="0"/>
                    </a:p>
                  </a:txBody>
                  <a:tcPr/>
                </a:tc>
              </a:tr>
              <a:tr h="668262"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Столица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Рига</a:t>
                      </a:r>
                      <a:endParaRPr lang="ru-RU" sz="2400" i="1" dirty="0"/>
                    </a:p>
                  </a:txBody>
                  <a:tcPr/>
                </a:tc>
              </a:tr>
              <a:tr h="694308"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Форма правления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Парламентская республика</a:t>
                      </a:r>
                      <a:endParaRPr lang="ru-RU" sz="2400" i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062584"/>
              </p:ext>
            </p:extLst>
          </p:nvPr>
        </p:nvGraphicFramePr>
        <p:xfrm>
          <a:off x="1403648" y="3643314"/>
          <a:ext cx="6096000" cy="228601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048000"/>
                <a:gridCol w="3048000"/>
              </a:tblGrid>
              <a:tr h="1143008"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Президент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Андрис  </a:t>
                      </a:r>
                      <a:r>
                        <a:rPr lang="ru-RU" sz="2400" i="1" dirty="0" err="1" smtClean="0"/>
                        <a:t>Берзиныш</a:t>
                      </a:r>
                      <a:endParaRPr lang="ru-RU" sz="2400" i="1" dirty="0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Население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2224230 человек</a:t>
                      </a:r>
                      <a:endParaRPr lang="ru-RU" sz="24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96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797256"/>
          </a:xfrm>
        </p:spPr>
        <p:txBody>
          <a:bodyPr/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dirty="0" smtClean="0">
                <a:latin typeface="Century Schoolbook" pitchFamily="18" charset="0"/>
              </a:rPr>
              <a:t>Треть страны-на заработках в Европе. Только за прошлый год 160 тыс. чел. выехали из Латвии.</a:t>
            </a:r>
            <a:endParaRPr lang="ru-RU" sz="3600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59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214422"/>
            <a:ext cx="7772400" cy="4714908"/>
          </a:xfrm>
        </p:spPr>
        <p:txBody>
          <a:bodyPr/>
          <a:lstStyle/>
          <a:p>
            <a:pPr algn="ctr"/>
            <a:r>
              <a:rPr lang="ru-RU" sz="3600" dirty="0" smtClean="0"/>
              <a:t>Ненависть ко всему советскому была столь сильна,</a:t>
            </a:r>
            <a:br>
              <a:rPr lang="ru-RU" sz="3600" dirty="0" smtClean="0"/>
            </a:br>
            <a:r>
              <a:rPr lang="ru-RU" sz="3600" dirty="0" smtClean="0"/>
              <a:t> что за последние 20 лет Латвия сознательно избавилась от всего наследия Советского Союза ,в том числе от промышленного и сельского хозяйства.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240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772400" cy="6192688"/>
          </a:xfrm>
        </p:spPr>
        <p:txBody>
          <a:bodyPr/>
          <a:lstStyle/>
          <a:p>
            <a:pPr algn="ctr"/>
            <a:r>
              <a:rPr lang="ru-RU" sz="1800" dirty="0" smtClean="0"/>
              <a:t>«</a:t>
            </a:r>
            <a:r>
              <a:rPr lang="ru-RU" sz="3200" dirty="0" smtClean="0"/>
              <a:t>Развал единого экономического пространства, который произошел вместе с развалом СССР, больно ударил по всем экс-советским республикам. Но больнее всего-по Латвии. Потеря огромного экономического потенциала, связанного с сельским хозяйством и промышленностью, стала самой большой ошибкой независимости Латвии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21834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857232"/>
            <a:ext cx="7772400" cy="5812128"/>
          </a:xfrm>
        </p:spPr>
        <p:txBody>
          <a:bodyPr/>
          <a:lstStyle/>
          <a:p>
            <a:r>
              <a:rPr lang="ru-RU" sz="3200" dirty="0" smtClean="0"/>
              <a:t>  В 1991 году к власти пришла в Латвии пришла бюрократия. Она совершенно не разбирались ни в государственном устройстве, ни в экономике. По мнению экономиста, бывшую госсобственность попросту растащили на кусочки. В результате доля промышленности в производстве национального продукта снизилась с 45-50%  до 12 в настоящее время.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2061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71546"/>
            <a:ext cx="7772400" cy="5786454"/>
          </a:xfrm>
        </p:spPr>
        <p:txBody>
          <a:bodyPr/>
          <a:lstStyle/>
          <a:p>
            <a:r>
              <a:rPr lang="ru-RU" dirty="0" smtClean="0"/>
              <a:t>С одной стороны, вступление в Евросоюз дало гражданам Латвии свободу перемещения по Европе, с другой-страна подсела на западные кредиты и гранты и сегодня по уши в долгах.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599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208</TotalTime>
  <Words>399</Words>
  <Application>Microsoft Office PowerPoint</Application>
  <PresentationFormat>Экран (4:3)</PresentationFormat>
  <Paragraphs>25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Метро</vt:lpstr>
      <vt:lpstr>Зарянина Виктория ученица 10 класса 2011 год</vt:lpstr>
      <vt:lpstr>Флаг Латвии</vt:lpstr>
      <vt:lpstr>Герб Латвии</vt:lpstr>
      <vt:lpstr>Презентация PowerPoint</vt:lpstr>
      <vt:lpstr>     Треть страны-на заработках в Европе. Только за прошлый год 160 тыс. чел. выехали из Латвии.</vt:lpstr>
      <vt:lpstr>Ненависть ко всему советскому была столь сильна,  что за последние 20 лет Латвия сознательно избавилась от всего наследия Советского Союза ,в том числе от промышленного и сельского хозяйства.             </vt:lpstr>
      <vt:lpstr>«Развал единого экономического пространства, который произошел вместе с развалом СССР, больно ударил по всем экс-советским республикам. Но больнее всего-по Латвии. Потеря огромного экономического потенциала, связанного с сельским хозяйством и промышленностью, стала самой большой ошибкой независимости Латвии.</vt:lpstr>
      <vt:lpstr>  В 1991 году к власти пришла в Латвии пришла бюрократия. Она совершенно не разбирались ни в государственном устройстве, ни в экономике. По мнению экономиста, бывшую госсобственность попросту растащили на кусочки. В результате доля промышленности в производстве национального продукта снизилась с 45-50%  до 12 в настоящее время. </vt:lpstr>
      <vt:lpstr>С одной стороны, вступление в Евросоюз дало гражданам Латвии свободу перемещения по Европе, с другой-страна подсела на западные кредиты и гранты и сегодня по уши в долгах. </vt:lpstr>
      <vt:lpstr>Сегодня НДС составляет 22%, тогда как еще полгода назад был 18. Подоходный налог -25%.Транспортный налог подняли в три раза. Если машина числится на компании и сотрудники пользуются ею в личных целях,то еще нужно заплатить в госказну 40 латов в месяц. </vt:lpstr>
      <vt:lpstr>300 долл США прожиточный минимум в Латвии.</vt:lpstr>
      <vt:lpstr>В Латвии 32 банка, четверть из них принадлежит выходцам из СССР (России и Украины). Люди живут небогато, но размерено. В послеlytt время снова растет интерес к Латвии со стороны России. Более 2/3 новых юрмальских особняков принадлежит россиянам, которые стали чаще ездить в Ригу и Юрмалу.</vt:lpstr>
      <vt:lpstr>В Латвии больше не скучают по СССР, но ценят и уважают Россию.</vt:lpstr>
      <vt:lpstr>Презентация PowerPoint</vt:lpstr>
      <vt:lpstr>Рига. Памятник Свободы в начале улицы Бривибас(Свободы) -центральной улицы латвийской столицы. Памятник установлен в 1935 г. В память о борцах за независимость Латвии. Высота памятника -42 м. его основание и стела выполнены из серого и красного гранита ,травертина и бетона. На вершине – медная статуя девушки, аллегория свободы. Рижане называют девушку – Милда. В ее поднятых руках три звезды- символы трех исторических областей: Курземе (Курляндия) ,Видземе (Лифляндия) и Латгале (Латгалия). У основания монумента – 13 скульптур и барельефов , иллюстрирующих страницы латвийской истории. На основание памятника надпись:(Отчизне и свободе)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Распад СССР и образование СНГ</dc:title>
  <dc:creator>школа 3</dc:creator>
  <cp:lastModifiedBy>школа 3</cp:lastModifiedBy>
  <cp:revision>22</cp:revision>
  <dcterms:created xsi:type="dcterms:W3CDTF">2011-12-08T02:48:13Z</dcterms:created>
  <dcterms:modified xsi:type="dcterms:W3CDTF">2012-01-29T00:54:42Z</dcterms:modified>
</cp:coreProperties>
</file>