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7" r:id="rId14"/>
    <p:sldId id="276" r:id="rId15"/>
    <p:sldId id="278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727" autoAdjust="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5B1245-4156-4059-AC8F-E9673B883BD9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4A0F0D-C792-4C9C-AE1F-B6E39055B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3_%D1%84%D0%B5%D0%B2%D1%80%D0%B0%D0%BB%D1%8F" TargetMode="External"/><Relationship Id="rId13" Type="http://schemas.openxmlformats.org/officeDocument/2006/relationships/image" Target="../media/image13.jpeg"/><Relationship Id="rId3" Type="http://schemas.openxmlformats.org/officeDocument/2006/relationships/hyperlink" Target="http://ru.wikipedia.org/wiki/2008" TargetMode="External"/><Relationship Id="rId7" Type="http://schemas.openxmlformats.org/officeDocument/2006/relationships/hyperlink" Target="http://ru.wikipedia.org/wiki/1991" TargetMode="External"/><Relationship Id="rId12" Type="http://schemas.openxmlformats.org/officeDocument/2006/relationships/hyperlink" Target="http://ru.wikipedia.org/wiki/%D0%9F%D1%80%D0%B5%D0%B7%D0%B8%D0%B4%D0%B5%D0%BD%D1%82_%D0%90%D1%80%D0%BC%D0%B5%D0%BD%D0%B8%D0%B8" TargetMode="External"/><Relationship Id="rId2" Type="http://schemas.openxmlformats.org/officeDocument/2006/relationships/hyperlink" Target="http://ru.wikipedia.org/wiki/9_%D0%B0%D0%BF%D1%80%D0%B5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6_%D0%BE%D0%BA%D1%82%D1%8F%D0%B1%D1%80%D1%8F" TargetMode="External"/><Relationship Id="rId11" Type="http://schemas.openxmlformats.org/officeDocument/2006/relationships/hyperlink" Target="http://ru.wikipedia.org/wiki/4_%D1%84%D0%B5%D0%B2%D1%80%D0%B0%D0%BB%D1%8F" TargetMode="External"/><Relationship Id="rId5" Type="http://schemas.openxmlformats.org/officeDocument/2006/relationships/hyperlink" Target="http://ru.wikipedia.org/wiki/%D0%A2%D0%B5%D1%80-%D0%9F%D0%B5%D1%82%D1%80%D0%BE%D1%81%D1%8F%D0%BD,_%D0%9B%D0%B5%D0%B2%D0%BE%D0%BD" TargetMode="External"/><Relationship Id="rId15" Type="http://schemas.openxmlformats.org/officeDocument/2006/relationships/image" Target="../media/image15.jpeg"/><Relationship Id="rId10" Type="http://schemas.openxmlformats.org/officeDocument/2006/relationships/hyperlink" Target="http://ru.wikipedia.org/wiki/%D0%9A%D0%BE%D1%87%D0%B0%D1%80%D1%8F%D0%BD,_%D0%A0%D0%BE%D0%B1%D0%B5%D1%80%D1%82_%D0%A1%D0%B5%D0%B4%D1%80%D0%B0%D0%BA%D0%BE%D0%B2%D0%B8%D1%87" TargetMode="External"/><Relationship Id="rId4" Type="http://schemas.openxmlformats.org/officeDocument/2006/relationships/hyperlink" Target="http://ru.wikipedia.org/wiki/%D0%A1%D0%B0%D1%80%D0%B3%D1%81%D1%8F%D0%BD,_%D0%A1%D0%B5%D1%80%D0%B6_%D0%90%D0%B7%D0%B0%D1%82%D0%BE%D0%B2%D0%B8%D1%87" TargetMode="External"/><Relationship Id="rId9" Type="http://schemas.openxmlformats.org/officeDocument/2006/relationships/hyperlink" Target="http://ru.wikipedia.org/wiki/1998" TargetMode="External"/><Relationship Id="rId1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1%81%D1%81%D0%B8%D1%8F" TargetMode="External"/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hyperlink" Target="http://ru.wikipedia.org/wiki/%D0%90%D1%81%D1%81%D0%B8%D1%80%D0%B8%D0%B9%D1%86%D1%8B" TargetMode="External"/><Relationship Id="rId2" Type="http://schemas.openxmlformats.org/officeDocument/2006/relationships/hyperlink" Target="http://ru.wikipedia.org/wiki/2010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1%83%D1%81%D1%81%D0%BA%D0%B8%D0%B5" TargetMode="External"/><Relationship Id="rId5" Type="http://schemas.openxmlformats.org/officeDocument/2006/relationships/hyperlink" Target="http://ru.wikipedia.org/wiki/%D0%95%D0%B7%D0%B8%D0%B4%D1%8B" TargetMode="External"/><Relationship Id="rId10" Type="http://schemas.openxmlformats.org/officeDocument/2006/relationships/hyperlink" Target="http://ru.wikipedia.org/wiki/%D0%AD%D1%82%D0%BD%D0%B8%D1%87%D0%B5%D1%81%D0%BA%D0%B8%D0%B5_%D0%BC%D0%B5%D0%BD%D1%8C%D1%88%D0%B8%D0%BD%D1%81%D1%82%D0%B2%D0%B0_%D0%B2_%D0%90%D1%80%D0%BC%D0%B5%D0%BD%D0%B8%D0%B8" TargetMode="External"/><Relationship Id="rId4" Type="http://schemas.openxmlformats.org/officeDocument/2006/relationships/hyperlink" Target="http://ru.wikipedia.org/wiki/%D0%90%D1%80%D0%BC%D1%8F%D0%BD%D0%B5" TargetMode="External"/><Relationship Id="rId9" Type="http://schemas.openxmlformats.org/officeDocument/2006/relationships/hyperlink" Target="http://ru.wikipedia.org/wiki/%D0%9D%D0%B0%D1%81%D0%B5%D0%BB%D0%B5%D0%BD%D0%B8%D0%B5_%D0%90%D1%80%D0%BC%D0%B5%D0%BD%D0%B8%D0%B8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1%81%D1%80%D0%B0%D0%B5%D0%BB%D1%8F%D0%BD,_%D0%A0%D0%B0%D1%84%D0%B0%D0%B5%D0%BB_%D0%A1%D0%B0%D1%80%D0%BA%D0%B8%D1%81%D0%BE%D0%B2%D0%B8%D1%87" TargetMode="External"/><Relationship Id="rId13" Type="http://schemas.openxmlformats.org/officeDocument/2006/relationships/hyperlink" Target="http://ru.wikipedia.org/wiki/%D0%9C%D0%B5%D0%B4%D1%8C" TargetMode="External"/><Relationship Id="rId3" Type="http://schemas.openxmlformats.org/officeDocument/2006/relationships/hyperlink" Target="http://ru.wikipedia.org/wiki/%D0%A1%D0%A1%D0%A1%D0%A0" TargetMode="External"/><Relationship Id="rId7" Type="http://schemas.openxmlformats.org/officeDocument/2006/relationships/hyperlink" Target="http://ru.wikipedia.org/wiki/1950" TargetMode="External"/><Relationship Id="rId12" Type="http://schemas.openxmlformats.org/officeDocument/2006/relationships/hyperlink" Target="http://ru.wikipedia.org/wiki/%D0%90%D1%80%D1%83%D1%82%D1%8E%D0%BD%D1%8F%D0%BD,_%D0%90%D1%80%D0%B0_%D0%90%D1%80%D0%BC%D0%B5%D0%BD%D0%BE%D0%B2%D0%B8%D1%87" TargetMode="External"/><Relationship Id="rId2" Type="http://schemas.openxmlformats.org/officeDocument/2006/relationships/hyperlink" Target="http://ru.wikipedia.org/wiki/%D0%90%D1%80%D0%BC%D1%8F%D0%BD%D1%81%D0%BA%D0%B8%D0%B9_%D1%8F%D0%B7%D1%8B%D0%B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CC%E0%F2%FC-%C0%F0%EC%E5%ED%E8%FF_(%EC%EE%ED%F3%EC%E5%ED%F2)" TargetMode="External"/><Relationship Id="rId11" Type="http://schemas.openxmlformats.org/officeDocument/2006/relationships/hyperlink" Target="http://ru.wikipedia.org/wiki/%D0%9C%D0%B5%D1%80%D0%BA%D1%83%D1%80%D0%BE%D0%B2,_%D0%A1%D0%B5%D1%80%D0%B3%D0%B5%D0%B9_%D0%94%D0%BC%D0%B8%D1%82%D1%80%D0%B8%D0%B5%D0%B2%D0%B8%D1%87" TargetMode="External"/><Relationship Id="rId5" Type="http://schemas.openxmlformats.org/officeDocument/2006/relationships/hyperlink" Target="http://ru.wikipedia.org/wiki/%D0%95%D1%80%D0%B5%D0%B2%D0%B0%D0%BD" TargetMode="External"/><Relationship Id="rId10" Type="http://schemas.openxmlformats.org/officeDocument/2006/relationships/hyperlink" Target="http://ru.wikipedia.org/wiki/%D0%A1%D1%82%D0%B0%D0%BB%D0%B8%D0%BD,_%D0%98%D0%BE%D1%81%D0%B8%D1%84_%D0%92%D0%B8%D1%81%D1%81%D0%B0%D1%80%D0%B8%D0%BE%D0%BD%D0%BE%D0%B2%D0%B8%D1%87" TargetMode="External"/><Relationship Id="rId4" Type="http://schemas.openxmlformats.org/officeDocument/2006/relationships/hyperlink" Target="http://ru.wikipedia.org/wiki/%D0%92%D0%B5%D0%BB%D0%B8%D0%BA%D0%B0%D1%8F_%D0%9E%D1%82%D0%B5%D1%87%D0%B5%D1%81%D1%82%D0%B2%D0%B5%D0%BD%D0%BD%D0%B0%D1%8F_%D0%B2%D0%BE%D0%B9%D0%BD%D0%B0" TargetMode="External"/><Relationship Id="rId9" Type="http://schemas.openxmlformats.org/officeDocument/2006/relationships/hyperlink" Target="http://ru.wikipedia.org/wiki/%D0%93%D1%80%D0%B0%D0%BD%D0%B8%D1%82" TargetMode="External"/><Relationship Id="rId14" Type="http://schemas.openxmlformats.org/officeDocument/2006/relationships/hyperlink" Target="http://ru.wikipedia.org/wiki/%D0%9A%D0%B0%D1%80%D0%B0%D0%B1%D0%B0%D1%85%D1%81%D0%BA%D0%B0%D1%8F_%D0%B2%D0%BE%D0%B9%D0%BD%D0%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A4%D0%B0%D0%B9%D0%BB:%D0%9C%D0%B0%D1%82%D1%8C-%D0%90%D1%80%D0%BC%D0%B5%D0%BD%D0%B8%D1%8F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E%D0%B1%D1%80%D0%B0%D0%B7%D0%BE%D0%B2%D0%B0%D0%BD%D0%B8%D0%B5_%D0%B2_%D0%90%D1%80%D0%BC%D0%B5%D0%BD%D0%B8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8%D0%BC%D0%BE%D0%BD%D1%8F%D0%BD,_%D0%90%D1%80%D0%B0%D0%BC_%D0%93%D1%80%D0%B0%D1%87%D0%B0%D0%B5%D0%B2%D0%B8%D1%87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ru.wikipedia.org/wiki/1920" TargetMode="External"/><Relationship Id="rId2" Type="http://schemas.openxmlformats.org/officeDocument/2006/relationships/hyperlink" Target="http://ru.wikipedia.org/wiki/%D0%95%D0%93%D0%A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19_%D0%B3%D0%BE%D0%B4" TargetMode="External"/><Relationship Id="rId5" Type="http://schemas.openxmlformats.org/officeDocument/2006/relationships/hyperlink" Target="http://ru.wikipedia.org/wiki/16_%D0%BC%D0%B0%D1%8F" TargetMode="External"/><Relationship Id="rId4" Type="http://schemas.openxmlformats.org/officeDocument/2006/relationships/hyperlink" Target="http://ru.wikipedia.org/wiki/%D0%95%D1%80%D0%B5%D0%B2%D0%B0%D0%BD%D1%81%D0%BA%D0%B8%D0%B9_%D0%B3%D0%BE%D1%81%D1%83%D0%B4%D0%B0%D1%80%D1%81%D1%82%D0%B2%D0%B5%D0%BD%D0%BD%D1%8B%D0%B9_%D1%83%D0%BD%D0%B8%D0%B2%D0%B5%D1%80%D1%81%D0%B8%D1%82%D0%B5%D1%82" TargetMode="Externa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1%D1%8E%D1%80%D0%B0%D0%BA%D0%B0%D0%BD%D1%81%D0%BA%D0%B0%D1%8F_%D0%B0%D1%81%D1%82%D1%80%D0%BE%D1%84%D0%B8%D0%B7%D0%B8%D1%87%D0%B5%D1%81%D0%BA%D0%B0%D1%8F_%D0%BE%D0%B1%D1%81%D0%B5%D1%80%D0%B2%D0%B0%D1%82%D0%BE%D1%80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5%D1%80%D0%B5%D0%B2%D0%B0%D0%BD%D1%81%D0%BA%D0%B0%D1%8F_%D1%82%D0%B5%D0%BB%D0%B5%D0%B1%D0%B0%D1%88%D0%BD%D1%8F" TargetMode="External"/><Relationship Id="rId3" Type="http://schemas.openxmlformats.org/officeDocument/2006/relationships/hyperlink" Target="http://ru.wikipedia.org/wiki/%D0%96%D1%83%D1%80%D0%BD%D0%B0%D0%BB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ru.wikipedia.org/wiki/%D0%93%D0%B0%D0%B7%D0%B5%D1%82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0%BD%D1%82%D0%B5%D1%80%D0%BD%D0%B5%D1%82" TargetMode="External"/><Relationship Id="rId5" Type="http://schemas.openxmlformats.org/officeDocument/2006/relationships/hyperlink" Target="http://ru.wikipedia.org/wiki/%D0%A2%D0%B5%D0%BB%D0%B5%D0%B2%D0%B8%D0%B4%D0%B5%D0%BD%D0%B8%D0%B5" TargetMode="External"/><Relationship Id="rId4" Type="http://schemas.openxmlformats.org/officeDocument/2006/relationships/hyperlink" Target="http://ru.wikipedia.org/wiki/%D0%A0%D0%B0%D0%B4%D0%B8%D0%BE" TargetMode="Externa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5%D0%BE%D1%80_%D0%92%D0%B8%D1%80%D0%B0%D0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E%D0%BB%D1%8C%D1%88%D0%BE%D0%B9_%D0%90%D1%80%D0%B0%D1%80%D0%B0%D1%82" TargetMode="External"/><Relationship Id="rId5" Type="http://schemas.openxmlformats.org/officeDocument/2006/relationships/hyperlink" Target="http://ru.wikipedia.org/wiki/%D0%90%D1%80%D0%B0%D1%80%D0%B0%D1%82%D1%81%D0%BA%D0%B0%D1%8F_%D1%80%D0%B0%D0%B2%D0%BD%D0%B8%D0%BD%D0%B0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90%D1%80%D0%B0%D1%80%D0%B0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05_%D0%B3%D0%BE%D0%B4" TargetMode="External"/><Relationship Id="rId3" Type="http://schemas.openxmlformats.org/officeDocument/2006/relationships/image" Target="../media/image12.jpeg"/><Relationship Id="rId7" Type="http://schemas.openxmlformats.org/officeDocument/2006/relationships/hyperlink" Target="http://ru.wikipedia.org/wiki/2002_%D0%B3%D0%BE%D0%B4" TargetMode="External"/><Relationship Id="rId2" Type="http://schemas.openxmlformats.org/officeDocument/2006/relationships/hyperlink" Target="http://ru.wikipedia.org/wiki/%D0%90%D1%80%D0%BC%D1%8F%D0%BD%D1%81%D0%BA%D0%B0%D1%8F_%D0%90%D0%AD%D0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95_%D0%B3%D0%BE%D0%B4" TargetMode="External"/><Relationship Id="rId5" Type="http://schemas.openxmlformats.org/officeDocument/2006/relationships/hyperlink" Target="http://ru.wikipedia.org/wiki/1988" TargetMode="External"/><Relationship Id="rId4" Type="http://schemas.openxmlformats.org/officeDocument/2006/relationships/hyperlink" Target="http://ru.wikipedia.org/wiki/%D0%A1%D0%BF%D0%B8%D1%82%D0%B0%D0%BA%D1%81%D0%BA%D0%BE%D0%B5_%D0%B7%D0%B5%D0%BC%D0%BB%D0%B5%D1%82%D1%80%D1%8F%D1%81%D0%B5%D0%BD%D0%B8%D0%B5" TargetMode="External"/><Relationship Id="rId9" Type="http://schemas.openxmlformats.org/officeDocument/2006/relationships/hyperlink" Target="http://ru.wikipedia.org/wiki/%D0%A0%D0%90%D0%9E_%D0%95%D0%AD%D0%A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Армения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04812"/>
            <a:ext cx="3143272" cy="273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79466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/>
                <a:ea typeface="Times New Roman"/>
                <a:cs typeface="Times New Roman"/>
              </a:rPr>
              <a:t>Действующим президентом (с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9 апреля"/>
              </a:rPr>
              <a:t>9 апреля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 tooltip="2008"/>
              </a:rPr>
              <a:t>2008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) является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Саргсян, Серж Азатович"/>
              </a:rPr>
              <a:t>Серж </a:t>
            </a:r>
            <a:r>
              <a:rPr lang="ru-RU" sz="20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Саргсян, Серж Азатович"/>
              </a:rPr>
              <a:t>Саргсян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до него страной руководили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Тер-Петросян, Левон"/>
              </a:rPr>
              <a:t>Левон Тер-Петросян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16 октября"/>
              </a:rPr>
              <a:t>16 октября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 tooltip="1991"/>
              </a:rPr>
              <a:t>1991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 —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3 февраля"/>
              </a:rPr>
              <a:t>3 февраля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 tooltip="1998"/>
              </a:rPr>
              <a:t>1998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) и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0" tooltip="Кочарян, Роберт Седракович"/>
              </a:rPr>
              <a:t>Роберт Кочарян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1" tooltip="4 февраля"/>
              </a:rPr>
              <a:t>4 февраля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 tooltip="1998"/>
              </a:rPr>
              <a:t>1998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 —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9 апреля"/>
              </a:rPr>
              <a:t>9 апреля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 tooltip="2008"/>
              </a:rPr>
              <a:t>2008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).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  <a:cs typeface="Times New Roman"/>
              </a:rPr>
              <a:t>Левон Тер-Петросян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2" tooltip="Президент Армении"/>
              </a:rPr>
              <a:t>Президент Армении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84" y="3137864"/>
            <a:ext cx="2446496" cy="262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035" y="2852936"/>
            <a:ext cx="2221875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71" y="4697652"/>
            <a:ext cx="1863080" cy="213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987824" y="4218038"/>
            <a:ext cx="399157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Серж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Саргсян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35460" y="5234038"/>
            <a:ext cx="270240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Роберт Кочарян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127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Президентский дворец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Законодательная власть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05038"/>
            <a:ext cx="2872472" cy="20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03713" y="5229455"/>
            <a:ext cx="228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Здание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Национального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собрания</a:t>
            </a:r>
            <a:endParaRPr lang="ru-RU" sz="2000" dirty="0"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628" y="2924944"/>
            <a:ext cx="2975699" cy="22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80347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>
                <a:latin typeface="Times New Roman"/>
                <a:ea typeface="Times New Roman"/>
                <a:cs typeface="Times New Roman"/>
              </a:rPr>
              <a:t>Численность постоянного населения на </a:t>
            </a:r>
            <a:r>
              <a:rPr lang="ru-RU" sz="2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2010 год"/>
              </a:rPr>
              <a:t>2010 год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 оценивалась в 3 миллиона 083 тыс.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человек.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По численности населения Армения занимает 134-ое место. Страна имеет отрицательный прирост населения и весьма однородный национальный состав, это единственная страна бывшего </a:t>
            </a:r>
            <a:r>
              <a:rPr lang="ru-RU" sz="2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 tooltip="СССР"/>
              </a:rPr>
              <a:t>СССР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 с практически </a:t>
            </a:r>
            <a:r>
              <a:rPr lang="ru-RU" sz="2600" dirty="0" err="1">
                <a:latin typeface="Times New Roman"/>
                <a:ea typeface="Times New Roman"/>
                <a:cs typeface="Times New Roman"/>
              </a:rPr>
              <a:t>моноэтничным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 населением (97,9 % которого составляют </a:t>
            </a:r>
            <a:r>
              <a:rPr lang="ru-RU" sz="2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Армяне"/>
              </a:rPr>
              <a:t>армяне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). Наиболее крупные этнические меньшинства Армении (по данным переписи населения 2001 года) — </a:t>
            </a:r>
            <a:r>
              <a:rPr lang="ru-RU" sz="26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Езиды"/>
              </a:rPr>
              <a:t>езиды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 (40 620 человек — 1,3 %), </a:t>
            </a:r>
            <a:r>
              <a:rPr lang="ru-RU" sz="2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Русские"/>
              </a:rPr>
              <a:t>русские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 (14 660 человек — 0,5 %) и </a:t>
            </a:r>
            <a:r>
              <a:rPr lang="ru-RU" sz="2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 tooltip="Ассирийцы"/>
              </a:rPr>
              <a:t>ассирийцы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 (3 409 человек — 0,1 %). Важным фактором, влияющим на изменение численности населения страны является эмиграция, прежде всего в </a:t>
            </a:r>
            <a:r>
              <a:rPr lang="ru-RU" sz="2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Россия"/>
              </a:rPr>
              <a:t>Россию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6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Население</a:t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sz="2700" b="1" i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 tooltip="Население Армении"/>
              </a:rPr>
              <a:t>Население</a:t>
            </a:r>
            <a:r>
              <a:rPr lang="ru-RU" sz="2700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 tooltip="Население Армении"/>
              </a:rPr>
              <a:t> Армении</a:t>
            </a:r>
            <a:r>
              <a:rPr lang="ru-RU" sz="2700" dirty="0">
                <a:latin typeface="Times New Roman"/>
                <a:ea typeface="Times New Roman"/>
              </a:rPr>
              <a:t>, </a:t>
            </a:r>
            <a:r>
              <a:rPr lang="ru-RU" sz="2700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10" tooltip="Этнические меньшинства в Армении"/>
              </a:rPr>
              <a:t>Этнические меньшинства в Армении</a:t>
            </a:r>
            <a:endParaRPr lang="ru-RU" sz="2700" dirty="0"/>
          </a:p>
        </p:txBody>
      </p:sp>
    </p:spTree>
    <p:extLst>
      <p:ext uri="{BB962C8B-B14F-4D97-AF65-F5344CB8AC3E}">
        <p14:creationId xmlns="" xmlns:p14="http://schemas.microsoft.com/office/powerpoint/2010/main" val="3541205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92922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   Монумент </a:t>
            </a:r>
            <a:r>
              <a:rPr lang="ru-RU" sz="1800" dirty="0" smtClean="0">
                <a:solidFill>
                  <a:schemeClr val="bg1"/>
                </a:solidFill>
              </a:rPr>
              <a:t>«Мать-Армения»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Мать-Армения (</a:t>
            </a:r>
            <a:r>
              <a:rPr lang="ru-RU" sz="1800" dirty="0" err="1" smtClean="0">
                <a:solidFill>
                  <a:schemeClr val="bg1"/>
                </a:solidFill>
                <a:hlinkClick r:id="rId2" tooltip="Армянский язык"/>
              </a:rPr>
              <a:t>арм</a:t>
            </a:r>
            <a:r>
              <a:rPr lang="ru-RU" sz="1800" dirty="0" smtClean="0">
                <a:solidFill>
                  <a:schemeClr val="bg1"/>
                </a:solidFill>
                <a:hlinkClick r:id="rId2" tooltip="Армянский язык"/>
              </a:rPr>
              <a:t>.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hy-AM" sz="1800" dirty="0" smtClean="0">
                <a:solidFill>
                  <a:schemeClr val="bg1"/>
                </a:solidFill>
              </a:rPr>
              <a:t>Մայր-Հայաստան</a:t>
            </a:r>
            <a:r>
              <a:rPr lang="ru-RU" sz="1800" dirty="0" smtClean="0">
                <a:solidFill>
                  <a:schemeClr val="bg1"/>
                </a:solidFill>
              </a:rPr>
              <a:t>) — монумент в честь победы </a:t>
            </a:r>
            <a:r>
              <a:rPr lang="ru-RU" sz="1800" dirty="0" smtClean="0">
                <a:solidFill>
                  <a:schemeClr val="bg1"/>
                </a:solidFill>
                <a:hlinkClick r:id="rId3" tooltip="СССР"/>
              </a:rPr>
              <a:t>Советского Союза</a:t>
            </a:r>
            <a:r>
              <a:rPr lang="ru-RU" sz="1800" dirty="0" smtClean="0">
                <a:solidFill>
                  <a:schemeClr val="bg1"/>
                </a:solidFill>
              </a:rPr>
              <a:t> в </a:t>
            </a:r>
            <a:r>
              <a:rPr lang="ru-RU" sz="1800" dirty="0" smtClean="0">
                <a:solidFill>
                  <a:schemeClr val="bg1"/>
                </a:solidFill>
                <a:hlinkClick r:id="rId4" tooltip="Великая Отечественная война"/>
              </a:rPr>
              <a:t>Великой Отечественной войне</a:t>
            </a:r>
            <a:r>
              <a:rPr lang="ru-RU" sz="1800" dirty="0" smtClean="0">
                <a:solidFill>
                  <a:schemeClr val="bg1"/>
                </a:solidFill>
              </a:rPr>
              <a:t> в </a:t>
            </a:r>
            <a:r>
              <a:rPr lang="ru-RU" sz="1800" dirty="0" smtClean="0">
                <a:solidFill>
                  <a:schemeClr val="bg1"/>
                </a:solidFill>
                <a:hlinkClick r:id="rId5" tooltip="Ереван"/>
              </a:rPr>
              <a:t>Ереване</a:t>
            </a:r>
            <a:r>
              <a:rPr lang="ru-RU" sz="1800" dirty="0" smtClean="0">
                <a:solidFill>
                  <a:schemeClr val="bg1"/>
                </a:solidFill>
              </a:rPr>
              <a:t>. Высота 54 м</a:t>
            </a:r>
            <a:r>
              <a:rPr lang="ru-RU" sz="1800" baseline="30000" dirty="0" smtClean="0">
                <a:solidFill>
                  <a:schemeClr val="bg1"/>
                </a:solidFill>
                <a:hlinkClick r:id="rId6"/>
              </a:rPr>
              <a:t>[1]</a:t>
            </a:r>
            <a:r>
              <a:rPr lang="ru-RU" sz="1800" dirty="0" smtClean="0">
                <a:solidFill>
                  <a:schemeClr val="bg1"/>
                </a:solidFill>
              </a:rPr>
              <a:t>, из них 22 м — высота статуи. Расположен в парке </a:t>
            </a:r>
            <a:r>
              <a:rPr lang="ru-RU" sz="1800" dirty="0" err="1" smtClean="0">
                <a:solidFill>
                  <a:schemeClr val="bg1"/>
                </a:solidFill>
              </a:rPr>
              <a:t>Ахтанак</a:t>
            </a:r>
            <a:r>
              <a:rPr lang="ru-RU" sz="1800" dirty="0" smtClean="0">
                <a:solidFill>
                  <a:schemeClr val="bg1"/>
                </a:solidFill>
              </a:rPr>
              <a:t> (Победа), возвышающемся над центром города.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Пьедестал (</a:t>
            </a:r>
            <a:r>
              <a:rPr lang="ru-RU" sz="1800" dirty="0" smtClean="0">
                <a:solidFill>
                  <a:schemeClr val="bg1"/>
                </a:solidFill>
                <a:hlinkClick r:id="rId7" tooltip="1950"/>
              </a:rPr>
              <a:t>1950</a:t>
            </a:r>
            <a:r>
              <a:rPr lang="ru-RU" sz="1800" dirty="0" smtClean="0">
                <a:solidFill>
                  <a:schemeClr val="bg1"/>
                </a:solidFill>
              </a:rPr>
              <a:t>, арх. </a:t>
            </a:r>
            <a:r>
              <a:rPr lang="ru-RU" sz="1800" dirty="0" err="1" smtClean="0">
                <a:solidFill>
                  <a:schemeClr val="bg1"/>
                </a:solidFill>
                <a:hlinkClick r:id="rId8" tooltip="Исраелян, Рафаел Саркисович"/>
              </a:rPr>
              <a:t>Рафаел</a:t>
            </a:r>
            <a:r>
              <a:rPr lang="ru-RU" sz="1800" dirty="0" smtClean="0">
                <a:solidFill>
                  <a:schemeClr val="bg1"/>
                </a:solidFill>
                <a:hlinkClick r:id="rId8" tooltip="Исраелян, Рафаел Саркисович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hlinkClick r:id="rId8" tooltip="Исраелян, Рафаел Саркисович"/>
              </a:rPr>
              <a:t>Исраелян</a:t>
            </a:r>
            <a:r>
              <a:rPr lang="ru-RU" sz="1800" dirty="0" smtClean="0">
                <a:solidFill>
                  <a:schemeClr val="bg1"/>
                </a:solidFill>
              </a:rPr>
              <a:t>) выполнен из </a:t>
            </a:r>
            <a:r>
              <a:rPr lang="ru-RU" sz="1800" dirty="0" smtClean="0">
                <a:solidFill>
                  <a:schemeClr val="bg1"/>
                </a:solidFill>
                <a:hlinkClick r:id="rId9" tooltip="Гранит"/>
              </a:rPr>
              <a:t>гранита</a:t>
            </a:r>
            <a:r>
              <a:rPr lang="ru-RU" sz="1800" dirty="0" smtClean="0">
                <a:solidFill>
                  <a:schemeClr val="bg1"/>
                </a:solidFill>
              </a:rPr>
              <a:t>, использованы мотивы национального орнамента — резьбы по камню. Первоначально на нём был установлен памятник </a:t>
            </a:r>
            <a:r>
              <a:rPr lang="ru-RU" sz="1800" dirty="0" smtClean="0">
                <a:solidFill>
                  <a:schemeClr val="bg1"/>
                </a:solidFill>
                <a:hlinkClick r:id="rId10" tooltip="Сталин, Иосиф Виссарионович"/>
              </a:rPr>
              <a:t>Сталину</a:t>
            </a:r>
            <a:r>
              <a:rPr lang="ru-RU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err="1" smtClean="0">
                <a:solidFill>
                  <a:schemeClr val="bg1"/>
                </a:solidFill>
              </a:rPr>
              <a:t>ск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r>
              <a:rPr lang="ru-RU" sz="1800" dirty="0" smtClean="0">
                <a:solidFill>
                  <a:schemeClr val="bg1"/>
                </a:solidFill>
                <a:hlinkClick r:id="rId11" tooltip="Меркуров, Сергей Дмитриевич"/>
              </a:rPr>
              <a:t>Сергей Меркуров</a:t>
            </a:r>
            <a:r>
              <a:rPr lang="ru-RU" sz="1800" dirty="0" smtClean="0">
                <a:solidFill>
                  <a:schemeClr val="bg1"/>
                </a:solidFill>
              </a:rPr>
              <a:t>), демонтированный в 1962 году. Статуя «Мать Армения» (1967, </a:t>
            </a:r>
            <a:r>
              <a:rPr lang="ru-RU" sz="1800" dirty="0" err="1" smtClean="0">
                <a:solidFill>
                  <a:schemeClr val="bg1"/>
                </a:solidFill>
              </a:rPr>
              <a:t>ск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r>
              <a:rPr lang="ru-RU" sz="1800" dirty="0" smtClean="0">
                <a:solidFill>
                  <a:schemeClr val="bg1"/>
                </a:solidFill>
                <a:hlinkClick r:id="rId12" tooltip="Арутюнян, Ара Арменович"/>
              </a:rPr>
              <a:t>Ара Арутюнян</a:t>
            </a:r>
            <a:r>
              <a:rPr lang="ru-RU" sz="1800" dirty="0" smtClean="0">
                <a:solidFill>
                  <a:schemeClr val="bg1"/>
                </a:solidFill>
              </a:rPr>
              <a:t>) выполнена в чеканной </a:t>
            </a:r>
            <a:r>
              <a:rPr lang="ru-RU" sz="1800" dirty="0" smtClean="0">
                <a:solidFill>
                  <a:schemeClr val="bg1"/>
                </a:solidFill>
                <a:hlinkClick r:id="rId13" tooltip="Медь"/>
              </a:rPr>
              <a:t>меди</a:t>
            </a:r>
            <a:r>
              <a:rPr lang="ru-RU" sz="1800" dirty="0" smtClean="0">
                <a:solidFill>
                  <a:schemeClr val="bg1"/>
                </a:solidFill>
              </a:rPr>
              <a:t>, символизирует могущество и величие Родины. Представляет собой образ матери, вкладывающей меч в ножны. У ног матери лежит щит. Скульптура характерна стилизованной формой рук, строгими чертами одежды.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В основании памятника находится музей Министерства обороны, в котором выставлены экспонаты времен Великой Отечественной и </a:t>
            </a:r>
            <a:r>
              <a:rPr lang="ru-RU" sz="1800" dirty="0" smtClean="0">
                <a:solidFill>
                  <a:schemeClr val="bg1"/>
                </a:solidFill>
                <a:hlinkClick r:id="rId14" tooltip="Карабахская война"/>
              </a:rPr>
              <a:t>Карабахской войн</a:t>
            </a:r>
            <a:r>
              <a:rPr lang="ru-RU" sz="1800" dirty="0" smtClean="0">
                <a:solidFill>
                  <a:schemeClr val="bg1"/>
                </a:solidFill>
              </a:rPr>
              <a:t>: личные вещи, оружие, документы и портреты героев. Вокруг пьедестала выставлены образцы вооружения того времени.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 </a:t>
            </a:r>
            <a:br>
              <a:rPr lang="ru-RU" sz="1400" dirty="0" smtClean="0">
                <a:solidFill>
                  <a:schemeClr val="bg1"/>
                </a:solidFill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ru/thumb/d/d7/%D0%9C%D0%B0%D1%82%D1%8C-%D0%90%D1%80%D0%BC%D0%B5%D0%BD%D0%B8%D1%8F.jpg/170px-%D0%9C%D0%B0%D1%82%D1%8C-%D0%90%D1%80%D0%BC%D0%B5%D0%BD%D0%B8%D1%8F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500042"/>
            <a:ext cx="707236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Если сейчас, через 20 лет, устроить референдум о союзном государстве с Россией, «за» проголосует не </a:t>
            </a:r>
            <a:r>
              <a:rPr lang="ru-RU" sz="3200" smtClean="0">
                <a:solidFill>
                  <a:srgbClr val="FF0000"/>
                </a:solidFill>
              </a:rPr>
              <a:t>менее  65 </a:t>
            </a:r>
            <a:r>
              <a:rPr lang="ru-RU" sz="3200" dirty="0" smtClean="0">
                <a:solidFill>
                  <a:srgbClr val="FF0000"/>
                </a:solidFill>
              </a:rPr>
              <a:t>% процентов армян.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Армения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Конец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5112568" cy="338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80312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Армения –единственная страна экс –СССР, где в 1993-1995 годах действовали… хлебные карточки: за  хлебом стояли очереди , выдавали по </a:t>
            </a:r>
            <a:r>
              <a:rPr lang="ru-RU" sz="2800" dirty="0" smtClean="0">
                <a:solidFill>
                  <a:srgbClr val="FF0000"/>
                </a:solidFill>
              </a:rPr>
              <a:t>350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грамм</a:t>
            </a:r>
            <a:r>
              <a:rPr lang="ru-RU" sz="2800" dirty="0" smtClean="0"/>
              <a:t> на человека в день.</a:t>
            </a:r>
          </a:p>
          <a:p>
            <a:r>
              <a:rPr lang="ru-RU" sz="2800" dirty="0" smtClean="0"/>
              <a:t>На всю Армению в 2009 году произошло  </a:t>
            </a:r>
            <a:r>
              <a:rPr lang="ru-RU" sz="2800" dirty="0" smtClean="0">
                <a:solidFill>
                  <a:srgbClr val="FF0000"/>
                </a:solidFill>
              </a:rPr>
              <a:t>97 убийств</a:t>
            </a:r>
            <a:r>
              <a:rPr lang="ru-RU" sz="2800" dirty="0" smtClean="0"/>
              <a:t> и </a:t>
            </a:r>
            <a:r>
              <a:rPr lang="ru-RU" sz="2800" dirty="0" smtClean="0">
                <a:solidFill>
                  <a:srgbClr val="FF0000"/>
                </a:solidFill>
              </a:rPr>
              <a:t>20 изнасилований</a:t>
            </a:r>
            <a:r>
              <a:rPr lang="ru-RU" sz="2800" dirty="0" smtClean="0"/>
              <a:t>: в процентном отношении это в 6  раз ниже, чем в России.</a:t>
            </a:r>
          </a:p>
          <a:p>
            <a:r>
              <a:rPr lang="ru-RU" sz="2800" dirty="0" smtClean="0"/>
              <a:t>Борьба националистов с «великим и могучим» признана ошибкой- сейчас русский язык преподают почти во всех армянских школах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Страна слоновьего </a:t>
            </a:r>
            <a:r>
              <a:rPr lang="ru-RU" sz="5400" dirty="0" err="1" smtClean="0">
                <a:solidFill>
                  <a:srgbClr val="FF0000"/>
                </a:solidFill>
              </a:rPr>
              <a:t>оптимизм</a:t>
            </a:r>
            <a:r>
              <a:rPr lang="ru-RU" dirty="0" err="1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646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Среднее образование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начальная школа (1-4 классы)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средняя школа — первый цикл среднего образования длительностью 5 лет (5-9 классы)</a:t>
            </a:r>
            <a:endParaRPr lang="ru-RU" sz="2800" dirty="0">
              <a:ea typeface="Calibri"/>
              <a:cs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старшая школа — второй цикл среднего образования, осуществляемый в течение 3 лет (</a:t>
            </a:r>
            <a:r>
              <a:rPr lang="ru-RU" sz="2800" dirty="0" smtClean="0">
                <a:latin typeface="Times New Roman"/>
                <a:ea typeface="Times New Roman"/>
              </a:rPr>
              <a:t>10-12 </a:t>
            </a:r>
            <a:r>
              <a:rPr lang="ru-RU" sz="2800" dirty="0">
                <a:latin typeface="Times New Roman"/>
                <a:ea typeface="Times New Roman"/>
              </a:rPr>
              <a:t>классы</a:t>
            </a:r>
            <a:r>
              <a:rPr lang="ru-RU" sz="2800" dirty="0" smtClean="0">
                <a:latin typeface="Times New Roman"/>
                <a:ea typeface="Times New Roman"/>
              </a:rPr>
              <a:t>)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Образование в Армении"/>
              </a:rPr>
              <a:t>Образование в Армении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10799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Высшее образование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Центральное здание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ЕГУ"/>
              </a:rPr>
              <a:t>ЕГУ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5"/>
            <a:ext cx="433491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18478" y="2204866"/>
            <a:ext cx="34419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Одним из ведущих научных центров Армении является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Ереванский государственный университет"/>
              </a:rPr>
              <a:t>Ереванский государственный университет</a:t>
            </a:r>
            <a:r>
              <a:rPr lang="ru-RU" dirty="0">
                <a:latin typeface="Times New Roman"/>
                <a:ea typeface="Times New Roman"/>
              </a:rPr>
              <a:t>. ЕГУ был основан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16 мая"/>
              </a:rPr>
              <a:t>16 мая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1919 год"/>
              </a:rPr>
              <a:t>1919 года</a:t>
            </a:r>
            <a:r>
              <a:rPr lang="ru-RU" dirty="0">
                <a:latin typeface="Times New Roman"/>
                <a:ea typeface="Times New Roman"/>
              </a:rPr>
              <a:t>. Первые занятия начались в феврале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 tooltip="1920"/>
              </a:rPr>
              <a:t>1920</a:t>
            </a:r>
            <a:r>
              <a:rPr lang="ru-RU" dirty="0">
                <a:latin typeface="Times New Roman"/>
                <a:ea typeface="Times New Roman"/>
              </a:rPr>
              <a:t>. Сегодня на 22 факультетах университета учатся около 13 000 студентов. 200 из 1 200 преподавателей имеют учёное звание доктора наук и более 500 — кандидата. Должность ректора сейчас занимает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Симонян, Арам Грачаевич"/>
              </a:rPr>
              <a:t>Арам </a:t>
            </a:r>
            <a:r>
              <a:rPr lang="ru-RU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Симонян, Арам Грачаевич"/>
              </a:rPr>
              <a:t>Грачаевич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Симонян, Арам Грачаевич"/>
              </a:rPr>
              <a:t> Симонян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455" y="211865"/>
            <a:ext cx="1457896" cy="73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2633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Бюраканская астрофизическая обсерватория"/>
              </a:rPr>
              <a:t>Бюраканская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Бюраканская астрофизическая обсерватория"/>
              </a:rPr>
              <a:t> астрофизическая обсерватория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Наука и просвещение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9105"/>
            <a:ext cx="6336506" cy="415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17" y="528996"/>
            <a:ext cx="936104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582399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/>
                <a:ea typeface="Times New Roman"/>
              </a:rPr>
              <a:t>В Армении представлены все виды СМИ — от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Газеты"/>
              </a:rPr>
              <a:t>газет</a:t>
            </a:r>
            <a:r>
              <a:rPr lang="ru-RU" sz="2000" dirty="0">
                <a:latin typeface="Times New Roman"/>
                <a:ea typeface="Times New Roman"/>
              </a:rPr>
              <a:t> и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 tooltip="Журнал"/>
              </a:rPr>
              <a:t>журналов</a:t>
            </a:r>
            <a:r>
              <a:rPr lang="ru-RU" sz="2000" dirty="0">
                <a:latin typeface="Times New Roman"/>
                <a:ea typeface="Times New Roman"/>
              </a:rPr>
              <a:t> до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Радио"/>
              </a:rPr>
              <a:t>радио</a:t>
            </a:r>
            <a:r>
              <a:rPr lang="ru-RU" sz="2000" dirty="0">
                <a:latin typeface="Times New Roman"/>
                <a:ea typeface="Times New Roman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Телевидение"/>
              </a:rPr>
              <a:t>телевидения</a:t>
            </a:r>
            <a:r>
              <a:rPr lang="ru-RU" sz="2000" dirty="0">
                <a:latin typeface="Times New Roman"/>
                <a:ea typeface="Times New Roman"/>
              </a:rPr>
              <a:t> и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Интернет"/>
              </a:rPr>
              <a:t>Интернета</a:t>
            </a:r>
            <a:r>
              <a:rPr lang="ru-RU" sz="2000" dirty="0">
                <a:latin typeface="Times New Roman"/>
                <a:ea typeface="Times New Roman"/>
              </a:rPr>
              <a:t>. Цензура запрещена в 2004 году законом о СМИ. Тем не менее, клевета наказуема и некоторые журналисты за клевету были приговорены к тюрьме</a:t>
            </a:r>
            <a:r>
              <a:rPr lang="ru-RU" sz="2000" dirty="0" smtClean="0">
                <a:latin typeface="Times New Roman"/>
                <a:ea typeface="Times New Roman"/>
              </a:rPr>
              <a:t>. </a:t>
            </a:r>
            <a:r>
              <a:rPr lang="ru-RU" sz="2000" dirty="0">
                <a:latin typeface="Times New Roman"/>
                <a:ea typeface="Times New Roman"/>
              </a:rPr>
              <a:t>Но в течение нескольких лет не возбуждались дела по обвинению в </a:t>
            </a:r>
            <a:r>
              <a:rPr lang="ru-RU" sz="2000" dirty="0" smtClean="0">
                <a:latin typeface="Times New Roman"/>
                <a:ea typeface="Times New Roman"/>
              </a:rPr>
              <a:t>клевете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СМИ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31" y="3212975"/>
            <a:ext cx="4104456" cy="327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660232" y="3717033"/>
            <a:ext cx="2345363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Ереванская телебашня"/>
              </a:rPr>
              <a:t>Ереванская телебашня</a:t>
            </a:r>
            <a:endParaRPr lang="ru-RU" sz="3200" dirty="0"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24447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88701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Вид на монастырь </a:t>
            </a:r>
            <a:r>
              <a:rPr lang="ru-RU" sz="20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Хор Вирап"/>
              </a:rPr>
              <a:t>Хор </a:t>
            </a:r>
            <a:r>
              <a:rPr lang="ru-RU" sz="20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Хор Вирап"/>
              </a:rPr>
              <a:t>Вирап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с Араратом на заднем плане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Фотогалерея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2880320" cy="208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61" y="4527946"/>
            <a:ext cx="453650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615113" y="2559640"/>
            <a:ext cx="2286000" cy="2003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Араратская равнина"/>
              </a:rPr>
              <a:t>Араратская равнина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На переднем плане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Большой Арарат"/>
              </a:rPr>
              <a:t>Большой Арарат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и монастырь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Хор Вирап"/>
              </a:rPr>
              <a:t>Хор </a:t>
            </a:r>
            <a:r>
              <a:rPr lang="ru-RU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Хор Вирап"/>
              </a:rPr>
              <a:t>Вирап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8085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Вид на Ереван и на гору </a:t>
            </a: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Арарат"/>
              </a:rPr>
              <a:t>Арарат</a:t>
            </a:r>
            <a:endParaRPr lang="ru-RU" dirty="0">
              <a:ea typeface="Calibri"/>
              <a:cs typeface="Times New Roman"/>
            </a:endParaRPr>
          </a:p>
          <a:p>
            <a:pPr lvl="2"/>
            <a:r>
              <a:rPr lang="ru-RU" dirty="0">
                <a:latin typeface="Times New Roman"/>
                <a:ea typeface="Times New Roman"/>
                <a:cs typeface="Times New Roman"/>
              </a:rPr>
              <a:t>Ночной вид центра Еревана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Фотогалирея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397" y="2420888"/>
            <a:ext cx="3168352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3239440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66618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Армянская АЭС"/>
              </a:rPr>
              <a:t>Армянская АЭС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Экономика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5038"/>
            <a:ext cx="3744416" cy="374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21262" y="435045"/>
            <a:ext cx="39432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Армянская АЭС"/>
              </a:rPr>
              <a:t>Армянская АЭС</a:t>
            </a:r>
            <a:r>
              <a:rPr lang="ru-RU" sz="1600" dirty="0">
                <a:latin typeface="Times New Roman"/>
                <a:ea typeface="Times New Roman"/>
              </a:rPr>
              <a:t>, построенная в 1970-е годы, была закрыта после </a:t>
            </a:r>
            <a:r>
              <a:rPr lang="ru-RU" sz="16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Спитакское землетрясение"/>
              </a:rPr>
              <a:t>Спитакского</a:t>
            </a:r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 tooltip="Спитакское землетрясение"/>
              </a:rPr>
              <a:t> землетрясения</a:t>
            </a:r>
            <a:r>
              <a:rPr lang="ru-RU" sz="1600" dirty="0">
                <a:latin typeface="Times New Roman"/>
                <a:ea typeface="Times New Roman"/>
              </a:rPr>
              <a:t> (</a:t>
            </a:r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5" tooltip="1988"/>
              </a:rPr>
              <a:t>1988</a:t>
            </a:r>
            <a:r>
              <a:rPr lang="ru-RU" sz="1600" dirty="0">
                <a:latin typeface="Times New Roman"/>
                <a:ea typeface="Times New Roman"/>
              </a:rPr>
              <a:t>), хотя сама она не пострадала. Один из двух реакторов АЭС возобновил работу в </a:t>
            </a:r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6" tooltip="1995 год"/>
              </a:rPr>
              <a:t>1995 году</a:t>
            </a:r>
            <a:r>
              <a:rPr lang="ru-RU" sz="1600" dirty="0">
                <a:latin typeface="Times New Roman"/>
                <a:ea typeface="Times New Roman"/>
              </a:rPr>
              <a:t>, но на правительство Армении оказывается международное давление с целью добиться его остановки из опасений по поводу безопасности реакторов. АЭС обеспечивает 40 % энергопотребления страны, на гидроэнергетику приходится ещё примерно 25 %. В энергетическом секторе Армения сохраняет сильную зависимость от российской помощи. Многие энергетические объекты на территории Армении находятся в российской собственности и/или под российским управлением. В частности, в </a:t>
            </a:r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7" tooltip="2002 год"/>
              </a:rPr>
              <a:t>2002 году</a:t>
            </a: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err="1">
                <a:latin typeface="Times New Roman"/>
                <a:ea typeface="Times New Roman"/>
              </a:rPr>
              <a:t>энергораспределительные</a:t>
            </a:r>
            <a:r>
              <a:rPr lang="ru-RU" sz="1600" dirty="0">
                <a:latin typeface="Times New Roman"/>
                <a:ea typeface="Times New Roman"/>
              </a:rPr>
              <a:t> сети были приватизированы и в </a:t>
            </a:r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 tooltip="2005 год"/>
              </a:rPr>
              <a:t>2005 году</a:t>
            </a:r>
            <a:r>
              <a:rPr lang="ru-RU" sz="1600" dirty="0">
                <a:latin typeface="Times New Roman"/>
                <a:ea typeface="Times New Roman"/>
              </a:rPr>
              <a:t> перешли в собственность </a:t>
            </a:r>
            <a:r>
              <a:rPr lang="ru-RU" sz="16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9" tooltip="РАО ЕЭС"/>
              </a:rPr>
              <a:t>РАО ЕЭС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758463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338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Армения</vt:lpstr>
      <vt:lpstr>Страна слоновьего оптимизмА</vt:lpstr>
      <vt:lpstr>Образование в Армении</vt:lpstr>
      <vt:lpstr>Центральное здание ЕГУ </vt:lpstr>
      <vt:lpstr>Наука и просвещение</vt:lpstr>
      <vt:lpstr>СМИ</vt:lpstr>
      <vt:lpstr>Фотогалерея</vt:lpstr>
      <vt:lpstr>Фотогалирея</vt:lpstr>
      <vt:lpstr>Экономика</vt:lpstr>
      <vt:lpstr>Президент Армении</vt:lpstr>
      <vt:lpstr>Законодательная власть</vt:lpstr>
      <vt:lpstr>Население Население Армении, Этнические меньшинства в Армении</vt:lpstr>
      <vt:lpstr>   Монумент «Мать-Армения» Мать-Армения (арм. Մայր-Հայաստան) — монумент в честь победы Советского Союза в Великой Отечественной войне в Ереване. Высота 54 м[1], из них 22 м — высота статуи. Расположен в парке Ахтанак (Победа), возвышающемся над центром города. Пьедестал (1950, арх. Рафаел Исраелян) выполнен из гранита, использованы мотивы национального орнамента — резьбы по камню. Первоначально на нём был установлен памятник Сталину (ск. Сергей Меркуров), демонтированный в 1962 году. Статуя «Мать Армения» (1967, ск. Ара Арутюнян) выполнена в чеканной меди, символизирует могущество и величие Родины. Представляет собой образ матери, вкладывающей меч в ножны. У ног матери лежит щит. Скульптура характерна стилизованной формой рук, строгими чертами одежды. В основании памятника находится музей Министерства обороны, в котором выставлены экспонаты времен Великой Отечественной и Карабахской войн: личные вещи, оружие, документы и портреты героев. Вокруг пьедестала выставлены образцы вооружения того времени.   </vt:lpstr>
      <vt:lpstr>Слайд 14</vt:lpstr>
      <vt:lpstr>Если сейчас, через 20 лет, устроить референдум о союзном государстве с Россией, «за» проголосует не менее  65 % процентов армян.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Армения</dc:title>
  <dc:creator>Тося</dc:creator>
  <cp:lastModifiedBy>User</cp:lastModifiedBy>
  <cp:revision>17</cp:revision>
  <dcterms:created xsi:type="dcterms:W3CDTF">2012-01-18T07:27:51Z</dcterms:created>
  <dcterms:modified xsi:type="dcterms:W3CDTF">2012-01-26T11:20:56Z</dcterms:modified>
</cp:coreProperties>
</file>