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3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0691F-9944-487B-B5BA-FD6BE0A30A76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011AF7-2196-40A9-A7DB-1C7AB71D1A64}">
      <dgm:prSet phldrT="[Текст]"/>
      <dgm:spPr/>
      <dgm:t>
        <a:bodyPr/>
        <a:lstStyle/>
        <a:p>
          <a:r>
            <a:rPr lang="ru-RU" dirty="0" smtClean="0"/>
            <a:t>инфразвук</a:t>
          </a:r>
          <a:endParaRPr lang="ru-RU" dirty="0"/>
        </a:p>
      </dgm:t>
    </dgm:pt>
    <dgm:pt modelId="{DAB6E1FC-94EA-4887-BEAD-95320CFB7359}" type="parTrans" cxnId="{55371FEA-ECC8-4E7C-A5E5-8AAB59FBD935}">
      <dgm:prSet/>
      <dgm:spPr/>
      <dgm:t>
        <a:bodyPr/>
        <a:lstStyle/>
        <a:p>
          <a:endParaRPr lang="ru-RU"/>
        </a:p>
      </dgm:t>
    </dgm:pt>
    <dgm:pt modelId="{AB86DF34-2C84-461D-B961-8C84EC7D6E83}" type="sibTrans" cxnId="{55371FEA-ECC8-4E7C-A5E5-8AAB59FBD935}">
      <dgm:prSet/>
      <dgm:spPr/>
      <dgm:t>
        <a:bodyPr/>
        <a:lstStyle/>
        <a:p>
          <a:endParaRPr lang="ru-RU"/>
        </a:p>
      </dgm:t>
    </dgm:pt>
    <dgm:pt modelId="{C22D6AB8-A73C-428D-82D4-0DEA8C08AD40}">
      <dgm:prSet phldrT="[Текст]"/>
      <dgm:spPr/>
      <dgm:t>
        <a:bodyPr/>
        <a:lstStyle/>
        <a:p>
          <a:r>
            <a:rPr lang="ru-RU" dirty="0" smtClean="0"/>
            <a:t>ультразвук</a:t>
          </a:r>
          <a:endParaRPr lang="ru-RU" dirty="0"/>
        </a:p>
      </dgm:t>
    </dgm:pt>
    <dgm:pt modelId="{2F3B06E6-D0A5-4B72-B10D-3E2C8D501807}" type="parTrans" cxnId="{066F0B5A-F96C-45DC-9F02-E87BE7BFE072}">
      <dgm:prSet/>
      <dgm:spPr/>
      <dgm:t>
        <a:bodyPr/>
        <a:lstStyle/>
        <a:p>
          <a:endParaRPr lang="ru-RU"/>
        </a:p>
      </dgm:t>
    </dgm:pt>
    <dgm:pt modelId="{4E6D11F3-C420-4207-9531-D18A12FD2D73}" type="sibTrans" cxnId="{066F0B5A-F96C-45DC-9F02-E87BE7BFE072}">
      <dgm:prSet/>
      <dgm:spPr/>
      <dgm:t>
        <a:bodyPr/>
        <a:lstStyle/>
        <a:p>
          <a:endParaRPr lang="ru-RU"/>
        </a:p>
      </dgm:t>
    </dgm:pt>
    <dgm:pt modelId="{71FA1945-36D6-4178-898F-8B3E7A821058}" type="pres">
      <dgm:prSet presAssocID="{B7A0691F-9944-487B-B5BA-FD6BE0A30A76}" presName="cycle" presStyleCnt="0">
        <dgm:presLayoutVars>
          <dgm:dir/>
          <dgm:resizeHandles val="exact"/>
        </dgm:presLayoutVars>
      </dgm:prSet>
      <dgm:spPr/>
    </dgm:pt>
    <dgm:pt modelId="{9B7B0509-021E-4CEC-939F-C2CD8D112CA2}" type="pres">
      <dgm:prSet presAssocID="{AF011AF7-2196-40A9-A7DB-1C7AB71D1A64}" presName="arrow" presStyleLbl="node1" presStyleIdx="0" presStyleCnt="2" custScaleX="66274" custScaleY="69974" custRadScaleRad="136885" custRadScaleInc="-754">
        <dgm:presLayoutVars>
          <dgm:bulletEnabled val="1"/>
        </dgm:presLayoutVars>
      </dgm:prSet>
      <dgm:spPr/>
    </dgm:pt>
    <dgm:pt modelId="{D62FD44A-6E33-44C5-A361-E7E2C9C3E3D4}" type="pres">
      <dgm:prSet presAssocID="{C22D6AB8-A73C-428D-82D4-0DEA8C08AD40}" presName="arrow" presStyleLbl="node1" presStyleIdx="1" presStyleCnt="2" custScaleX="66273" custScaleY="66407" custRadScaleRad="140564" custRadScaleInc="734">
        <dgm:presLayoutVars>
          <dgm:bulletEnabled val="1"/>
        </dgm:presLayoutVars>
      </dgm:prSet>
      <dgm:spPr/>
    </dgm:pt>
  </dgm:ptLst>
  <dgm:cxnLst>
    <dgm:cxn modelId="{55371FEA-ECC8-4E7C-A5E5-8AAB59FBD935}" srcId="{B7A0691F-9944-487B-B5BA-FD6BE0A30A76}" destId="{AF011AF7-2196-40A9-A7DB-1C7AB71D1A64}" srcOrd="0" destOrd="0" parTransId="{DAB6E1FC-94EA-4887-BEAD-95320CFB7359}" sibTransId="{AB86DF34-2C84-461D-B961-8C84EC7D6E83}"/>
    <dgm:cxn modelId="{86C59219-E400-4ED2-908B-BB8BB2E0937C}" type="presOf" srcId="{AF011AF7-2196-40A9-A7DB-1C7AB71D1A64}" destId="{9B7B0509-021E-4CEC-939F-C2CD8D112CA2}" srcOrd="0" destOrd="0" presId="urn:microsoft.com/office/officeart/2005/8/layout/arrow1"/>
    <dgm:cxn modelId="{404D1CFE-D208-4DF3-8C48-913472BE0DC9}" type="presOf" srcId="{B7A0691F-9944-487B-B5BA-FD6BE0A30A76}" destId="{71FA1945-36D6-4178-898F-8B3E7A821058}" srcOrd="0" destOrd="0" presId="urn:microsoft.com/office/officeart/2005/8/layout/arrow1"/>
    <dgm:cxn modelId="{FDBFEA5B-A6B9-48FF-8889-8091B8C9C334}" type="presOf" srcId="{C22D6AB8-A73C-428D-82D4-0DEA8C08AD40}" destId="{D62FD44A-6E33-44C5-A361-E7E2C9C3E3D4}" srcOrd="0" destOrd="0" presId="urn:microsoft.com/office/officeart/2005/8/layout/arrow1"/>
    <dgm:cxn modelId="{066F0B5A-F96C-45DC-9F02-E87BE7BFE072}" srcId="{B7A0691F-9944-487B-B5BA-FD6BE0A30A76}" destId="{C22D6AB8-A73C-428D-82D4-0DEA8C08AD40}" srcOrd="1" destOrd="0" parTransId="{2F3B06E6-D0A5-4B72-B10D-3E2C8D501807}" sibTransId="{4E6D11F3-C420-4207-9531-D18A12FD2D73}"/>
    <dgm:cxn modelId="{82CF00C3-5225-4433-BD03-BC895B6923A8}" type="presParOf" srcId="{71FA1945-36D6-4178-898F-8B3E7A821058}" destId="{9B7B0509-021E-4CEC-939F-C2CD8D112CA2}" srcOrd="0" destOrd="0" presId="urn:microsoft.com/office/officeart/2005/8/layout/arrow1"/>
    <dgm:cxn modelId="{ED8EAB4A-13B6-4422-9B90-C547C47DD15D}" type="presParOf" srcId="{71FA1945-36D6-4178-898F-8B3E7A821058}" destId="{D62FD44A-6E33-44C5-A361-E7E2C9C3E3D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DB546E-AA41-436A-90D0-F6F3F7A2F8A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7EA20D27-F66D-4F92-A5CE-F0ABAAD8F656}" type="pres">
      <dgm:prSet presAssocID="{0CDB546E-AA41-436A-90D0-F6F3F7A2F8A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46C00FF-051C-41A8-AA94-0663579B8963}" type="presOf" srcId="{0CDB546E-AA41-436A-90D0-F6F3F7A2F8A6}" destId="{7EA20D27-F66D-4F92-A5CE-F0ABAAD8F656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B0509-021E-4CEC-939F-C2CD8D112CA2}">
      <dsp:nvSpPr>
        <dsp:cNvPr id="0" name=""/>
        <dsp:cNvSpPr/>
      </dsp:nvSpPr>
      <dsp:spPr>
        <a:xfrm rot="16200000">
          <a:off x="72481" y="962111"/>
          <a:ext cx="2596549" cy="2741511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инфразвук</a:t>
          </a:r>
          <a:endParaRPr lang="ru-RU" sz="2900" kern="1200" dirty="0"/>
        </a:p>
      </dsp:txBody>
      <dsp:txXfrm rot="5400000">
        <a:off x="454396" y="1683729"/>
        <a:ext cx="2287115" cy="1298275"/>
      </dsp:txXfrm>
    </dsp:sp>
    <dsp:sp modelId="{D62FD44A-6E33-44C5-A361-E7E2C9C3E3D4}">
      <dsp:nvSpPr>
        <dsp:cNvPr id="0" name=""/>
        <dsp:cNvSpPr/>
      </dsp:nvSpPr>
      <dsp:spPr>
        <a:xfrm rot="5400000">
          <a:off x="5630464" y="1031961"/>
          <a:ext cx="2596510" cy="260176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ультразвук</a:t>
          </a:r>
          <a:endParaRPr lang="ru-RU" sz="2900" kern="1200" dirty="0"/>
        </a:p>
      </dsp:txBody>
      <dsp:txXfrm rot="-5400000">
        <a:off x="5627839" y="1683714"/>
        <a:ext cx="2147371" cy="1298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EAF0-BDE4-41E5-B4D2-7C0C3F92CDE8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949D-411A-45FD-AC1B-F38460D38F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&#1051;&#1102;&#1073;&#1072;\&#1052;&#1086;&#1080;%20&#1076;&#1086;&#1082;&#1091;&#1084;&#1077;&#1085;&#1090;&#1099;\&#1052;&#1086;&#1103;%20&#1084;&#1091;&#1079;&#1099;&#1082;&#1072;\&#1087;&#1086;&#1089;&#1083;&#1077;&#1076;&#1085;&#1080;&#1081;%20&#1079;&#1074;&#1086;&#1085;&#1086;&#1082;\Moi%20Laskovii%20i%20nejnii%20zver_%20(val_s).mi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7527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Урок  ФИЗИКИ</a:t>
            </a:r>
            <a:br>
              <a:rPr lang="ru-RU" dirty="0" smtClean="0"/>
            </a:br>
            <a:r>
              <a:rPr lang="ru-RU" dirty="0" smtClean="0"/>
              <a:t>в 9 классе</a:t>
            </a:r>
            <a:br>
              <a:rPr lang="ru-RU" dirty="0" smtClean="0"/>
            </a:br>
            <a:r>
              <a:rPr lang="ru-RU" dirty="0" smtClean="0"/>
              <a:t>на тему « ЗВУКОВЫЕ ВОЛНЫ»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Moi Laskovii i nejnii zver_ (val_s)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214290"/>
            <a:ext cx="298450" cy="2984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645023"/>
            <a:ext cx="3858676" cy="289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75" y="3717032"/>
            <a:ext cx="2265036" cy="267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1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ПОДУМАЙ и ОТВЕТЬ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Выбрать правильный ответ и обвести его в кружок. </a:t>
            </a:r>
          </a:p>
          <a:p>
            <a:pPr lvl="0"/>
            <a:r>
              <a:rPr lang="ru-RU" dirty="0"/>
              <a:t>Какие из перечисленных ниже волн являются продольными: </a:t>
            </a:r>
          </a:p>
          <a:p>
            <a:r>
              <a:rPr lang="ru-RU" dirty="0"/>
              <a:t>а) волны на поверхности воды</a:t>
            </a:r>
          </a:p>
          <a:p>
            <a:r>
              <a:rPr lang="ru-RU" dirty="0"/>
              <a:t>б) звуковые волны в газах </a:t>
            </a:r>
          </a:p>
          <a:p>
            <a:r>
              <a:rPr lang="ru-RU" dirty="0"/>
              <a:t>в) радиоволны.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Длина </a:t>
            </a:r>
            <a:r>
              <a:rPr lang="ru-RU" dirty="0"/>
              <a:t>волны равна 40 м., скорость её распространения 20 м/с. Чему равна частота колебаний источника волн? </a:t>
            </a:r>
          </a:p>
          <a:p>
            <a:r>
              <a:rPr lang="ru-RU" dirty="0"/>
              <a:t>а) 0.5 Гц</a:t>
            </a:r>
          </a:p>
          <a:p>
            <a:r>
              <a:rPr lang="ru-RU" dirty="0"/>
              <a:t>б) 2 Гц</a:t>
            </a:r>
          </a:p>
          <a:p>
            <a:r>
              <a:rPr lang="ru-RU" dirty="0"/>
              <a:t>в) 800 </a:t>
            </a:r>
            <a:r>
              <a:rPr lang="ru-RU" dirty="0" smtClean="0"/>
              <a:t>Гц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6000768"/>
          </a:xfrm>
        </p:spPr>
        <p:txBody>
          <a:bodyPr>
            <a:normAutofit/>
          </a:bodyPr>
          <a:lstStyle/>
          <a:p>
            <a:endParaRPr lang="ru-RU" dirty="0"/>
          </a:p>
          <a:p>
            <a:pPr lvl="0"/>
            <a:r>
              <a:rPr lang="ru-RU" dirty="0"/>
              <a:t>На рисунке представлен профиль волны в определённый момент времени. Чему равна длина волны</a:t>
            </a:r>
            <a:r>
              <a:rPr lang="ru-RU" dirty="0" smtClean="0"/>
              <a:t>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</a:t>
            </a:r>
            <a:r>
              <a:rPr lang="ru-RU" sz="1200" dirty="0" smtClean="0"/>
              <a:t>4</a:t>
            </a:r>
          </a:p>
          <a:p>
            <a:pPr>
              <a:buNone/>
            </a:pPr>
            <a:r>
              <a:rPr lang="ru-RU" sz="1600" dirty="0" smtClean="0"/>
              <a:t>                                       0                        </a:t>
            </a:r>
            <a:r>
              <a:rPr lang="ru-RU" sz="1200" dirty="0" smtClean="0"/>
              <a:t>2                                              </a:t>
            </a:r>
            <a:r>
              <a:rPr lang="ru-RU" sz="1200" dirty="0" err="1" smtClean="0"/>
              <a:t>х</a:t>
            </a:r>
            <a:r>
              <a:rPr lang="ru-RU" sz="1200" dirty="0" smtClean="0"/>
              <a:t>, </a:t>
            </a:r>
            <a:r>
              <a:rPr lang="ru-RU" sz="1200" dirty="0"/>
              <a:t>м</a:t>
            </a:r>
            <a:endParaRPr lang="ru-RU" dirty="0"/>
          </a:p>
        </p:txBody>
      </p:sp>
      <p:sp>
        <p:nvSpPr>
          <p:cNvPr id="1026" name="Freeform 2"/>
          <p:cNvSpPr>
            <a:spLocks/>
          </p:cNvSpPr>
          <p:nvPr/>
        </p:nvSpPr>
        <p:spPr bwMode="auto">
          <a:xfrm>
            <a:off x="3000364" y="3786190"/>
            <a:ext cx="2628901" cy="1027112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900" y="0"/>
              </a:cxn>
              <a:cxn ang="0">
                <a:pos x="1980" y="720"/>
              </a:cxn>
              <a:cxn ang="0">
                <a:pos x="3240" y="1620"/>
              </a:cxn>
              <a:cxn ang="0">
                <a:pos x="4140" y="720"/>
              </a:cxn>
            </a:cxnLst>
            <a:rect l="0" t="0" r="r" b="b"/>
            <a:pathLst>
              <a:path w="4140" h="1620">
                <a:moveTo>
                  <a:pt x="0" y="720"/>
                </a:moveTo>
                <a:cubicBezTo>
                  <a:pt x="285" y="360"/>
                  <a:pt x="570" y="0"/>
                  <a:pt x="900" y="0"/>
                </a:cubicBezTo>
                <a:cubicBezTo>
                  <a:pt x="1230" y="0"/>
                  <a:pt x="1590" y="450"/>
                  <a:pt x="1980" y="720"/>
                </a:cubicBezTo>
                <a:cubicBezTo>
                  <a:pt x="2370" y="990"/>
                  <a:pt x="2880" y="1620"/>
                  <a:pt x="3240" y="1620"/>
                </a:cubicBezTo>
                <a:cubicBezTo>
                  <a:pt x="3600" y="1620"/>
                  <a:pt x="3990" y="870"/>
                  <a:pt x="4140" y="72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2786050" y="4214818"/>
            <a:ext cx="3086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3000364" y="3357562"/>
            <a:ext cx="0" cy="15986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5214950"/>
            <a:ext cx="75723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</a:rPr>
              <a:t>а)  0.1 м                             б) 2 м                              в) 4 м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000108"/>
          </a:xfrm>
        </p:spPr>
        <p:txBody>
          <a:bodyPr/>
          <a:lstStyle/>
          <a:p>
            <a:r>
              <a:rPr lang="ru-RU" dirty="0" smtClean="0"/>
              <a:t>Про что это стихотворение?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ru-RU" dirty="0"/>
              <a:t>Еду. Тихо. Слышны звоны</a:t>
            </a:r>
          </a:p>
          <a:p>
            <a:r>
              <a:rPr lang="ru-RU" dirty="0"/>
              <a:t>Под копытом на снегу.</a:t>
            </a:r>
          </a:p>
          <a:p>
            <a:r>
              <a:rPr lang="ru-RU" dirty="0"/>
              <a:t>Только серые вороны</a:t>
            </a:r>
          </a:p>
          <a:p>
            <a:r>
              <a:rPr lang="ru-RU" dirty="0"/>
              <a:t>Расшумелись на лугу.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ОПОРНЫЙ  КОНСПЕКТ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урока: «ЗВУКОВЫЕ ВОЛНЫ»</a:t>
            </a:r>
          </a:p>
          <a:p>
            <a:r>
              <a:rPr lang="ru-RU" dirty="0" smtClean="0"/>
              <a:t>Цель урока: изучить звуковые волны.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звуковых колебаний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421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58795178"/>
              </p:ext>
            </p:extLst>
          </p:nvPr>
        </p:nvGraphicFramePr>
        <p:xfrm>
          <a:off x="3347864" y="1772816"/>
          <a:ext cx="280831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987824" y="3284984"/>
            <a:ext cx="32403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16 Гц-ЗВУК-20000 Гц</a:t>
            </a:r>
            <a:endParaRPr lang="ru-RU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12144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АКУСТИКА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 numCol="2">
            <a:normAutofit fontScale="85000" lnSpcReduction="20000"/>
          </a:bodyPr>
          <a:lstStyle/>
          <a:p>
            <a:endParaRPr lang="ru-RU" dirty="0"/>
          </a:p>
          <a:p>
            <a:r>
              <a:rPr lang="ru-RU" sz="2800" b="1" i="1" dirty="0" smtClean="0"/>
              <a:t> </a:t>
            </a:r>
            <a:r>
              <a:rPr lang="ru-RU" sz="2800" b="1" i="1" dirty="0" smtClean="0">
                <a:solidFill>
                  <a:srgbClr val="7030A0"/>
                </a:solidFill>
              </a:rPr>
              <a:t>ФИЗИОЛОГИЧЕСКАЯ         </a:t>
            </a:r>
            <a:endParaRPr lang="ru-RU" sz="2800" dirty="0" smtClean="0"/>
          </a:p>
          <a:p>
            <a:r>
              <a:rPr lang="ru-RU" sz="2800" b="1" i="1" dirty="0" smtClean="0"/>
              <a:t>изучает </a:t>
            </a:r>
            <a:r>
              <a:rPr lang="ru-RU" sz="2800" b="1" i="1" dirty="0"/>
              <a:t>орган слуха,</a:t>
            </a:r>
            <a:endParaRPr lang="ru-RU" sz="2800" dirty="0"/>
          </a:p>
          <a:p>
            <a:r>
              <a:rPr lang="ru-RU" sz="2800" b="1" i="1" dirty="0"/>
              <a:t>его устройство и</a:t>
            </a:r>
            <a:endParaRPr lang="ru-RU" sz="2800" dirty="0"/>
          </a:p>
          <a:p>
            <a:r>
              <a:rPr lang="ru-RU" sz="2800" b="1" i="1" dirty="0"/>
              <a:t>д</a:t>
            </a:r>
            <a:r>
              <a:rPr lang="ru-RU" sz="2800" b="1" i="1" dirty="0" smtClean="0"/>
              <a:t>ействие</a:t>
            </a:r>
          </a:p>
          <a:p>
            <a:endParaRPr lang="ru-RU" dirty="0"/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МУЗЫКАЛЬНАЯ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800" b="1" i="1" dirty="0"/>
              <a:t>исследует музыкальные инструменты и условия их наилучшего звучания</a:t>
            </a:r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АРХИТЕКТУРНАЯ</a:t>
            </a:r>
          </a:p>
          <a:p>
            <a:r>
              <a:rPr lang="ru-RU" sz="2800" b="1" i="1" dirty="0"/>
              <a:t>изучает распространение </a:t>
            </a:r>
            <a:r>
              <a:rPr lang="ru-RU" sz="2800" b="1" i="1" dirty="0" smtClean="0"/>
              <a:t>звука в помещениях</a:t>
            </a:r>
          </a:p>
          <a:p>
            <a:endParaRPr lang="ru-RU" sz="2800" b="1" i="1" dirty="0" smtClean="0"/>
          </a:p>
          <a:p>
            <a:endParaRPr lang="ru-RU" sz="2800" b="1" i="1" dirty="0"/>
          </a:p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ФИЗИЧЕСКАЯ</a:t>
            </a:r>
          </a:p>
          <a:p>
            <a:r>
              <a:rPr lang="ru-RU" sz="3000" b="1" i="1" dirty="0"/>
              <a:t>изучает природу звуковых колебаний, в том числе и </a:t>
            </a:r>
            <a:r>
              <a:rPr lang="ru-RU" sz="3000" b="1" i="1" dirty="0" err="1"/>
              <a:t>ультраколебаний</a:t>
            </a:r>
            <a:endParaRPr lang="ru-RU" sz="3000" dirty="0"/>
          </a:p>
          <a:p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800" b="1" i="1" dirty="0"/>
          </a:p>
          <a:p>
            <a:endParaRPr lang="ru-RU" sz="2800" dirty="0"/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156</Words>
  <Application>Microsoft Office PowerPoint</Application>
  <PresentationFormat>Экран (4:3)</PresentationFormat>
  <Paragraphs>55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Урок  ФИЗИКИ в 9 классе на тему « ЗВУКОВЫЕ ВОЛНЫ» </vt:lpstr>
      <vt:lpstr>ПОДУМАЙ и ОТВЕТЬ</vt:lpstr>
      <vt:lpstr>ЗАДАНИЕ 2</vt:lpstr>
      <vt:lpstr>ЗАДАНИЕ 3</vt:lpstr>
      <vt:lpstr>Про что это стихотворение?</vt:lpstr>
      <vt:lpstr>ОПОРНЫЙ  КОНСПЕКТ</vt:lpstr>
      <vt:lpstr>Шкала звуковых колебаний</vt:lpstr>
      <vt:lpstr>АКУСТИКА</vt:lpstr>
    </vt:vector>
  </TitlesOfParts>
  <Company>семья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ФИЗИКИ в 9 классе на тему « ЗВУКОВЫЕ ВОЛНЫ» </dc:title>
  <dc:creator>Халитов Рамис Рафикович</dc:creator>
  <cp:lastModifiedBy>ЛЮБА</cp:lastModifiedBy>
  <cp:revision>17</cp:revision>
  <dcterms:created xsi:type="dcterms:W3CDTF">2008-12-18T19:59:40Z</dcterms:created>
  <dcterms:modified xsi:type="dcterms:W3CDTF">2013-10-15T23:41:46Z</dcterms:modified>
</cp:coreProperties>
</file>