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76" r:id="rId3"/>
    <p:sldId id="256" r:id="rId4"/>
    <p:sldId id="257" r:id="rId5"/>
    <p:sldId id="258" r:id="rId6"/>
    <p:sldId id="260" r:id="rId7"/>
    <p:sldId id="259" r:id="rId8"/>
    <p:sldId id="261" r:id="rId9"/>
    <p:sldId id="264" r:id="rId10"/>
    <p:sldId id="262" r:id="rId11"/>
    <p:sldId id="263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68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+mn-lt"/>
              </a:rPr>
              <a:t>Триединая цель занятия</a:t>
            </a:r>
            <a:r>
              <a:rPr lang="ru-RU" sz="44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4400" dirty="0" smtClean="0">
                <a:solidFill>
                  <a:srgbClr val="C00000"/>
                </a:solidFill>
                <a:latin typeface="+mn-lt"/>
              </a:rPr>
            </a:br>
            <a:r>
              <a:rPr lang="ru-RU" sz="4400" dirty="0">
                <a:solidFill>
                  <a:srgbClr val="C00000"/>
                </a:solidFill>
                <a:latin typeface="+mn-lt"/>
              </a:rPr>
              <a:t/>
            </a:r>
            <a:br>
              <a:rPr lang="ru-RU" sz="4400" dirty="0">
                <a:solidFill>
                  <a:srgbClr val="C00000"/>
                </a:solidFill>
                <a:latin typeface="+mn-lt"/>
              </a:rPr>
            </a:b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Подготовила: </a:t>
            </a:r>
            <a:r>
              <a:rPr lang="ru-RU" sz="3600" b="0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методист МБОУ ДОД «Дом детского творчества Октябрьского района города Улан-Удэ </a:t>
            </a:r>
            <a:r>
              <a:rPr lang="ru-RU" sz="3600" b="0" dirty="0" err="1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Ронская</a:t>
            </a:r>
            <a:r>
              <a:rPr lang="ru-RU" sz="3600" b="0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 Прасковья </a:t>
            </a:r>
            <a:r>
              <a:rPr lang="ru-RU" sz="3600" b="0" dirty="0" err="1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Изотовна</a:t>
            </a:r>
            <a:endParaRPr lang="ru-RU" sz="44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7494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7030A0"/>
                </a:solidFill>
                <a:latin typeface="Times New Roman" pitchFamily="18" charset="0"/>
              </a:rPr>
              <a:t>учить мыслить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Учить анализировать</a:t>
            </a:r>
            <a:endParaRPr lang="ru-RU" sz="4000" dirty="0" smtClean="0">
              <a:solidFill>
                <a:srgbClr val="002060"/>
              </a:solidFill>
            </a:endParaRPr>
          </a:p>
          <a:p>
            <a:r>
              <a:rPr lang="ru-RU" sz="4000" b="1" dirty="0" smtClean="0">
                <a:solidFill>
                  <a:srgbClr val="002060"/>
                </a:solidFill>
              </a:rPr>
              <a:t>Учить выделять главное</a:t>
            </a:r>
            <a:endParaRPr lang="ru-RU" sz="4000" dirty="0" smtClean="0">
              <a:solidFill>
                <a:srgbClr val="002060"/>
              </a:solidFill>
            </a:endParaRPr>
          </a:p>
          <a:p>
            <a:r>
              <a:rPr lang="ru-RU" sz="4000" b="1" dirty="0" smtClean="0">
                <a:solidFill>
                  <a:srgbClr val="002060"/>
                </a:solidFill>
              </a:rPr>
              <a:t>Учить сравнивать</a:t>
            </a:r>
            <a:endParaRPr lang="ru-RU" sz="4000" dirty="0" smtClean="0">
              <a:solidFill>
                <a:srgbClr val="002060"/>
              </a:solidFill>
            </a:endParaRPr>
          </a:p>
          <a:p>
            <a:r>
              <a:rPr lang="ru-RU" sz="4000" b="1" dirty="0" smtClean="0">
                <a:solidFill>
                  <a:srgbClr val="002060"/>
                </a:solidFill>
              </a:rPr>
              <a:t>Учить строить аналогии, обобщать и анализировать, доказывать и опровергать, определять и объяснять понятия, ставить и разрешать проблемы.</a:t>
            </a:r>
            <a:endParaRPr lang="ru-RU" sz="40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latin typeface="+mn-lt"/>
              </a:rPr>
              <a:t>В. Развитие сенсорной сферы.</a:t>
            </a:r>
            <a:endParaRPr lang="ru-RU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Здесь речь идёт о развитии глазомера, ориентировки в пространстве и во времени, точности и тонкости различения цвета, света и тени, формы, звуков, оттенков речи.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+mn-lt"/>
              </a:rPr>
              <a:t>Г. Развитие двигательной сферы</a:t>
            </a:r>
            <a:endParaRPr lang="ru-RU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Оно предусматривает: овладение моторикой мелких мышц, умением управлять своими двигательными действиями, развивать двигательную сноровку, </a:t>
            </a:r>
            <a:r>
              <a:rPr lang="ru-RU" sz="4000" dirty="0" err="1" smtClean="0">
                <a:solidFill>
                  <a:srgbClr val="002060"/>
                </a:solidFill>
              </a:rPr>
              <a:t>соразмеримость</a:t>
            </a:r>
            <a:r>
              <a:rPr lang="ru-RU" sz="4000" dirty="0" smtClean="0">
                <a:solidFill>
                  <a:srgbClr val="002060"/>
                </a:solidFill>
              </a:rPr>
              <a:t> движений и т.п.</a:t>
            </a:r>
          </a:p>
          <a:p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/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  <a:latin typeface="+mn-lt"/>
              </a:rPr>
              <a:t>ВОСПИТЫВАЮЩИЙ аспект </a:t>
            </a:r>
            <a:r>
              <a:rPr lang="ru-RU" sz="4000" dirty="0" smtClean="0">
                <a:solidFill>
                  <a:srgbClr val="7030A0"/>
                </a:solidFill>
                <a:latin typeface="+mn-lt"/>
              </a:rPr>
              <a:t>ТЦЗ</a:t>
            </a:r>
            <a:r>
              <a:rPr lang="ru-RU" sz="40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ru-RU" sz="4000" dirty="0" smtClean="0">
                <a:solidFill>
                  <a:srgbClr val="7030A0"/>
                </a:solidFill>
                <a:latin typeface="+mn-lt"/>
              </a:rPr>
            </a:br>
            <a:endParaRPr lang="ru-RU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000" dirty="0" smtClean="0">
                <a:solidFill>
                  <a:srgbClr val="002060"/>
                </a:solidFill>
              </a:rPr>
              <a:t>Воспитывающий аспект цели должен предусматривать использование содержания учебного материала, методов обучения, форм организации познавательной деятельности в их взаимодействии для осуществления формирования и развития нравственных, трудовых, эстетических, патриотических, экологических и других качеств личности школьника.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7030A0"/>
                </a:solidFill>
                <a:latin typeface="+mn-lt"/>
              </a:rPr>
              <a:t>ВОСПИТЫВАЮЩИЙ аспект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sz="3000" dirty="0" smtClean="0">
                <a:solidFill>
                  <a:srgbClr val="002060"/>
                </a:solidFill>
              </a:rPr>
              <a:t>Он должен быть направлен на воспитание правильного отношения к общечеловеческим ценностям, высокого чувства гражданского долга. Н.Е. </a:t>
            </a:r>
            <a:r>
              <a:rPr lang="ru-RU" sz="3000" dirty="0" err="1" smtClean="0">
                <a:solidFill>
                  <a:srgbClr val="002060"/>
                </a:solidFill>
              </a:rPr>
              <a:t>Щуркова</a:t>
            </a:r>
            <a:r>
              <a:rPr lang="ru-RU" sz="3000" dirty="0" smtClean="0">
                <a:solidFill>
                  <a:srgbClr val="002060"/>
                </a:solidFill>
              </a:rPr>
              <a:t> считает, что для осуществления на занятии нравственного воспитания вообще, необходимо ещё преследовать цель организации воспитательного влияния на личность школьника  через систему отношений, складывающихся на занятии. С какими же нравственными объектами вступает ученик во взаимодействие на занятии?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>
                <a:solidFill>
                  <a:srgbClr val="7030A0"/>
                </a:solidFill>
                <a:latin typeface="+mn-lt"/>
              </a:rPr>
              <a:t>Щуркова</a:t>
            </a:r>
            <a:r>
              <a:rPr lang="ru-RU" dirty="0" smtClean="0">
                <a:solidFill>
                  <a:srgbClr val="7030A0"/>
                </a:solidFill>
                <a:latin typeface="+mn-lt"/>
              </a:rPr>
              <a:t> выделяет 5 таких объектов: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Прежде всего – это </a:t>
            </a:r>
            <a:r>
              <a:rPr lang="ru-RU" sz="3600" dirty="0" smtClean="0">
                <a:solidFill>
                  <a:srgbClr val="7030A0"/>
                </a:solidFill>
              </a:rPr>
              <a:t>«</a:t>
            </a:r>
            <a:r>
              <a:rPr lang="ru-RU" sz="3600" b="1" dirty="0" smtClean="0">
                <a:solidFill>
                  <a:srgbClr val="7030A0"/>
                </a:solidFill>
              </a:rPr>
              <a:t>другие люди»-</a:t>
            </a:r>
            <a:r>
              <a:rPr lang="ru-RU" sz="3600" dirty="0" smtClean="0">
                <a:solidFill>
                  <a:srgbClr val="002060"/>
                </a:solidFill>
              </a:rPr>
              <a:t>отношение к другим людям проявляется через гуманность, товарищество, доброту, деликатность, вежливость, скромность, дисциплинированность, ответственность, честность…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7030A0"/>
                </a:solidFill>
                <a:latin typeface="+mn-lt"/>
              </a:rPr>
              <a:t>Вторым нравственным объектом</a:t>
            </a:r>
            <a:endParaRPr lang="ru-RU" sz="44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510" dirty="0" smtClean="0">
                <a:solidFill>
                  <a:srgbClr val="002060"/>
                </a:solidFill>
              </a:rPr>
              <a:t>отношение к которому проявляет ученик, является он сам, его </a:t>
            </a:r>
            <a:r>
              <a:rPr lang="ru-RU" sz="3510" b="1" dirty="0" smtClean="0">
                <a:solidFill>
                  <a:srgbClr val="7030A0"/>
                </a:solidFill>
              </a:rPr>
              <a:t>«Я»</a:t>
            </a:r>
            <a:r>
              <a:rPr lang="ru-RU" sz="3510" b="1" dirty="0" smtClean="0">
                <a:solidFill>
                  <a:srgbClr val="002060"/>
                </a:solidFill>
              </a:rPr>
              <a:t>. </a:t>
            </a:r>
            <a:r>
              <a:rPr lang="ru-RU" sz="3510" dirty="0" smtClean="0">
                <a:solidFill>
                  <a:srgbClr val="002060"/>
                </a:solidFill>
              </a:rPr>
              <a:t>Отношение к самому себе проявляется в таких качествах, как гордость и скромность, требовательность к себе, чувство собственного достоинства, дисциплинированность, аккуратность, добросовестность, ответственность,  и честность. </a:t>
            </a:r>
            <a:endParaRPr lang="ru-RU" sz="351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+mn-lt"/>
              </a:rPr>
              <a:t>«Я»</a:t>
            </a:r>
            <a:endParaRPr lang="ru-RU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700" dirty="0" smtClean="0">
                <a:solidFill>
                  <a:srgbClr val="002060"/>
                </a:solidFill>
              </a:rPr>
              <a:t>Именно эти качества, эти нравственные черты являются внешним проявлением сложившихся внутренних нравственных отношений. Их формирование и развитие также входит в содержание воспитывающего аспекта </a:t>
            </a:r>
            <a:r>
              <a:rPr lang="ru-RU" sz="3700" dirty="0" smtClean="0">
                <a:solidFill>
                  <a:srgbClr val="002060"/>
                </a:solidFill>
              </a:rPr>
              <a:t>ТЦЗ.</a:t>
            </a:r>
            <a:endParaRPr lang="ru-RU" sz="37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750" dirty="0" smtClean="0">
                <a:solidFill>
                  <a:srgbClr val="7030A0"/>
                </a:solidFill>
                <a:latin typeface="+mn-lt"/>
              </a:rPr>
              <a:t>Третий объект – общество и коллектив</a:t>
            </a:r>
            <a:r>
              <a:rPr lang="ru-RU" sz="3750" dirty="0" smtClean="0">
                <a:solidFill>
                  <a:srgbClr val="7030A0"/>
                </a:solidFill>
              </a:rPr>
              <a:t>. </a:t>
            </a:r>
            <a:endParaRPr lang="ru-RU" sz="375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20" dirty="0" smtClean="0">
                <a:solidFill>
                  <a:srgbClr val="002060"/>
                </a:solidFill>
              </a:rPr>
              <a:t>Отношение ученика к ним проявляется в таких качествах, как чувство долга, ответственность, трудолюбие, добросовестность, честность, озабоченность неудачами товарищей, радость сопереживания их успехам – всё это проявляет отношение школьников к коллективу.</a:t>
            </a:r>
            <a:endParaRPr lang="ru-RU" sz="302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7030A0"/>
                </a:solidFill>
                <a:latin typeface="+mn-lt"/>
              </a:rPr>
              <a:t>Общество и коллектив. 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140" dirty="0" smtClean="0">
                <a:solidFill>
                  <a:srgbClr val="002060"/>
                </a:solidFill>
              </a:rPr>
              <a:t>Бережное отношение к имуществу учебного заведения, учебным пособиям, максимальная работоспособность на занятии – в этом ученик проявляет себя как член общества.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8229600" cy="1828800"/>
          </a:xfrm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rgbClr val="7030A0"/>
                </a:solidFill>
              </a:rPr>
              <a:t>«</a:t>
            </a:r>
            <a:r>
              <a:rPr lang="ru-RU" sz="3000" dirty="0" smtClean="0">
                <a:solidFill>
                  <a:srgbClr val="7030A0"/>
                </a:solidFill>
                <a:latin typeface="+mn-lt"/>
              </a:rPr>
              <a:t>Кто не знает, куда направляется, очень удивится, что попал не туда» – Марк Твен</a:t>
            </a:r>
            <a:endParaRPr lang="ru-RU" sz="3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285992"/>
            <a:ext cx="6400800" cy="328614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«Для того, кто не знает, в какой гавани бросить якорь, любой ветер попутный» - Сенека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7030A0"/>
                </a:solidFill>
              </a:rPr>
              <a:t/>
            </a:r>
            <a:br>
              <a:rPr lang="ru-RU" sz="4400" dirty="0" smtClean="0">
                <a:solidFill>
                  <a:srgbClr val="7030A0"/>
                </a:solidFill>
              </a:rPr>
            </a:br>
            <a:r>
              <a:rPr lang="ru-RU" sz="5300" dirty="0" smtClean="0">
                <a:solidFill>
                  <a:srgbClr val="7030A0"/>
                </a:solidFill>
                <a:latin typeface="+mn-lt"/>
              </a:rPr>
              <a:t>Четвёртый объект – труд.</a:t>
            </a:r>
            <a:r>
              <a:rPr lang="ru-RU" sz="5300" dirty="0" smtClean="0">
                <a:latin typeface="+mn-lt"/>
              </a:rPr>
              <a:t/>
            </a:r>
            <a:br>
              <a:rPr lang="ru-RU" sz="5300" dirty="0" smtClean="0">
                <a:latin typeface="+mn-lt"/>
              </a:rPr>
            </a:br>
            <a:endParaRPr lang="ru-RU" sz="53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3100" dirty="0" smtClean="0">
              <a:solidFill>
                <a:srgbClr val="002060"/>
              </a:solidFill>
            </a:endParaRPr>
          </a:p>
          <a:p>
            <a:pPr algn="ctr"/>
            <a:r>
              <a:rPr lang="ru-RU" sz="3100" dirty="0" smtClean="0">
                <a:solidFill>
                  <a:srgbClr val="002060"/>
                </a:solidFill>
              </a:rPr>
              <a:t>Отношение ученика к труду характеризуется такими качествами: ответственное выполнение  домашних заданий, подготовка своего рабочего места, дисциплинированность и собранность, честность и усердие. Всё это подвластно влиянию педагога на занятии.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7030A0"/>
                </a:solidFill>
                <a:latin typeface="+mn-lt"/>
              </a:rPr>
              <a:t>Пятый объект – Родина. </a:t>
            </a:r>
            <a:endParaRPr lang="ru-RU" sz="48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500" dirty="0" smtClean="0">
                <a:solidFill>
                  <a:srgbClr val="002060"/>
                </a:solidFill>
              </a:rPr>
              <a:t>Отношение к ней проявляется в добросовестности и ответственности, в чувстве гордости за её успехи, в озабоченности её трудностями, в желании достичь наивысших успехов в умственном развитии, чтобы принести ей пользу, в общем отношении к учению и своему учебному труду. </a:t>
            </a:r>
            <a:endParaRPr lang="ru-RU" sz="35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+mn-lt"/>
              </a:rPr>
              <a:t>Чем характеризуется целенаправленное поведение педагога на занятии?</a:t>
            </a:r>
            <a:endParaRPr lang="ru-RU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8049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</a:rPr>
              <a:t>Для него характерно умение: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</a:rPr>
              <a:t>- развести «цель», «средство» и «результат»;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</a:rPr>
              <a:t>- подчинить ТЦЗ содержание учебного материала, методы и формы познавательной деятельности учащихся;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</a:rPr>
              <a:t>- интерпретировать ТЦЗ в ученическом варианте, чётко и доходчиво ставить цель перед учащимися;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+mn-lt"/>
              </a:rPr>
              <a:t>Конкретно сформулировать ТЦЗ</a:t>
            </a:r>
            <a:endParaRPr lang="ru-RU" sz="4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Конкретность её определяется возможностью количественно и качественно измерить продвижение к цели, фиксировать степень её достижения через решение задач учебно-воспитательных моментов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+mn-lt"/>
              </a:rPr>
              <a:t>Осознать </a:t>
            </a:r>
            <a:r>
              <a:rPr lang="ru-RU" sz="4800" dirty="0" smtClean="0">
                <a:solidFill>
                  <a:srgbClr val="C00000"/>
                </a:solidFill>
                <a:latin typeface="+mn-lt"/>
              </a:rPr>
              <a:t>ТЦЗ</a:t>
            </a:r>
            <a:endParaRPr lang="ru-RU" sz="4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-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Осознать ТЦЗ путём расчленения её на учебно-воспитательные задачи и построения «дерева целей» занятия;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- выбрать эффективные средства для осуществления воспитательного и развивающего аспектов цели;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- учесть и осознать </a:t>
            </a:r>
            <a:r>
              <a:rPr lang="ru-RU" sz="3200" smtClean="0">
                <a:solidFill>
                  <a:srgbClr val="002060"/>
                </a:solidFill>
              </a:rPr>
              <a:t>последствия достижения ТЦЗ.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660033"/>
                </a:solidFill>
                <a:latin typeface="+mn-lt"/>
              </a:rPr>
              <a:t>Триединая цель </a:t>
            </a:r>
            <a:r>
              <a:rPr lang="ru-RU" dirty="0" smtClean="0">
                <a:solidFill>
                  <a:srgbClr val="660033"/>
                </a:solidFill>
                <a:latin typeface="+mn-lt"/>
              </a:rPr>
              <a:t>занятия (ТЦЗ)</a:t>
            </a:r>
            <a:endParaRPr lang="ru-RU" dirty="0">
              <a:solidFill>
                <a:srgbClr val="660033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285992"/>
            <a:ext cx="7643866" cy="4357718"/>
          </a:xfrm>
        </p:spPr>
        <p:txBody>
          <a:bodyPr>
            <a:noAutofit/>
          </a:bodyPr>
          <a:lstStyle/>
          <a:p>
            <a:r>
              <a:rPr lang="ru-RU" sz="3460" b="1" dirty="0" smtClean="0">
                <a:solidFill>
                  <a:schemeClr val="accent5">
                    <a:lumMod val="50000"/>
                  </a:schemeClr>
                </a:solidFill>
              </a:rPr>
              <a:t>Триединая цель занятия </a:t>
            </a:r>
            <a:r>
              <a:rPr lang="ru-RU" sz="3460" b="1" dirty="0" smtClean="0">
                <a:solidFill>
                  <a:schemeClr val="accent5">
                    <a:lumMod val="75000"/>
                  </a:schemeClr>
                </a:solidFill>
              </a:rPr>
              <a:t>– это заранее запрограммированный </a:t>
            </a:r>
            <a:r>
              <a:rPr lang="ru-RU" sz="3460" b="1" dirty="0" smtClean="0">
                <a:solidFill>
                  <a:schemeClr val="accent5">
                    <a:lumMod val="75000"/>
                  </a:schemeClr>
                </a:solidFill>
              </a:rPr>
              <a:t>результат</a:t>
            </a:r>
            <a:r>
              <a:rPr lang="ru-RU" sz="3460" b="1" dirty="0" smtClean="0">
                <a:solidFill>
                  <a:schemeClr val="accent5">
                    <a:lumMod val="75000"/>
                  </a:schemeClr>
                </a:solidFill>
              </a:rPr>
              <a:t>, который должен быть достигнут педагогом и учащимися  в конце занятия. </a:t>
            </a:r>
            <a:endParaRPr lang="ru-RU" sz="346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0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Триединая цель занятия </a:t>
            </a:r>
            <a:endParaRPr lang="ru-RU" sz="5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– </a:t>
            </a:r>
            <a:r>
              <a:rPr lang="ru-RU" sz="4000" dirty="0" smtClean="0">
                <a:solidFill>
                  <a:srgbClr val="002060"/>
                </a:solidFill>
              </a:rPr>
              <a:t>это сложная составная цель, вбирающая в себя три аспекта: </a:t>
            </a:r>
            <a:r>
              <a:rPr lang="ru-RU" sz="4000" b="1" dirty="0" smtClean="0">
                <a:solidFill>
                  <a:srgbClr val="002060"/>
                </a:solidFill>
              </a:rPr>
              <a:t>познавательный, воспитательный и развивающий.</a:t>
            </a:r>
            <a:endParaRPr lang="ru-RU" sz="40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7030A0"/>
                </a:solidFill>
                <a:latin typeface="+mn-lt"/>
              </a:rPr>
              <a:t>ПОЗНАВАТЕЛЬНЫЙ аспект </a:t>
            </a:r>
            <a:r>
              <a:rPr lang="ru-RU" sz="4400" dirty="0" smtClean="0">
                <a:solidFill>
                  <a:srgbClr val="7030A0"/>
                </a:solidFill>
                <a:latin typeface="+mn-lt"/>
              </a:rPr>
              <a:t>ТЦЗ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5200" dirty="0" smtClean="0">
                <a:solidFill>
                  <a:srgbClr val="002060"/>
                </a:solidFill>
              </a:rPr>
              <a:t>Это основной и определяющий её аспект. Он складывается из выполнения следующих требований:</a:t>
            </a:r>
          </a:p>
          <a:p>
            <a:pPr lvl="0">
              <a:buFont typeface="Wingdings" pitchFamily="2" charset="2"/>
              <a:buChar char="v"/>
            </a:pPr>
            <a:r>
              <a:rPr lang="ru-RU" sz="5200" dirty="0" smtClean="0">
                <a:solidFill>
                  <a:srgbClr val="002060"/>
                </a:solidFill>
              </a:rPr>
              <a:t>Учить и научить каждого ученика самостоятельно добывать знания. </a:t>
            </a:r>
          </a:p>
          <a:p>
            <a:pPr lvl="0">
              <a:buFont typeface="Wingdings" pitchFamily="2" charset="2"/>
              <a:buChar char="v"/>
            </a:pPr>
            <a:r>
              <a:rPr lang="ru-RU" sz="5200" dirty="0" smtClean="0">
                <a:solidFill>
                  <a:srgbClr val="002060"/>
                </a:solidFill>
              </a:rPr>
              <a:t>Осуществлять выполнение главных требований к овладению знаниями: полноту, глубину, осознанность, систематичность,  системность, гибкость, оперативность, прочность.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/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  <a:latin typeface="+mn-lt"/>
              </a:rPr>
              <a:t>ПОЗНАВАТЕЛЬНЫЙ </a:t>
            </a:r>
            <a:r>
              <a:rPr lang="ru-RU" sz="4000" dirty="0" smtClean="0">
                <a:solidFill>
                  <a:srgbClr val="7030A0"/>
                </a:solidFill>
                <a:latin typeface="+mn-lt"/>
              </a:rPr>
              <a:t>аспект </a:t>
            </a:r>
            <a:r>
              <a:rPr lang="ru-RU" sz="4000" dirty="0" smtClean="0">
                <a:solidFill>
                  <a:srgbClr val="7030A0"/>
                </a:solidFill>
                <a:latin typeface="+mn-lt"/>
              </a:rPr>
              <a:t>ТЦЗ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4000" dirty="0" smtClean="0">
                <a:solidFill>
                  <a:srgbClr val="002060"/>
                </a:solidFill>
              </a:rPr>
              <a:t>Формировать навыки – точные, безошибочно выполняемые действия, доведённые, в силу многократного повторения, до автоматизма.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7030A0"/>
                </a:solidFill>
                <a:latin typeface="+mn-lt"/>
              </a:rPr>
              <a:t>ПОЗНАВАТЕЛЬНЫЙ </a:t>
            </a:r>
            <a:r>
              <a:rPr lang="ru-RU" sz="4000" dirty="0" smtClean="0">
                <a:solidFill>
                  <a:srgbClr val="7030A0"/>
                </a:solidFill>
                <a:latin typeface="+mn-lt"/>
              </a:rPr>
              <a:t>аспект </a:t>
            </a:r>
            <a:r>
              <a:rPr lang="ru-RU" sz="4000" dirty="0" smtClean="0">
                <a:solidFill>
                  <a:srgbClr val="7030A0"/>
                </a:solidFill>
                <a:latin typeface="+mn-lt"/>
              </a:rPr>
              <a:t>ТЦЗ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Формировать умения (сочетание знаний и навыков, которые обеспечивают успешное выполнение деятельности).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Формировать то, что учащийся должен познать, уметь в результате работы на занятии.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</a:rPr>
              <a:t>РАЗВИВАЮЩИЙ аспект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</a:rPr>
              <a:t>ТЦЗ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500" dirty="0" smtClean="0">
                <a:solidFill>
                  <a:srgbClr val="7030A0"/>
                </a:solidFill>
              </a:rPr>
              <a:t>      Складывается из нескольких блоков</a:t>
            </a:r>
            <a:r>
              <a:rPr lang="ru-RU" dirty="0" smtClean="0"/>
              <a:t>.</a:t>
            </a:r>
          </a:p>
          <a:p>
            <a:r>
              <a:rPr lang="ru-RU" sz="3500" b="1" dirty="0" smtClean="0">
                <a:solidFill>
                  <a:srgbClr val="002060"/>
                </a:solidFill>
              </a:rPr>
              <a:t>А</a:t>
            </a:r>
            <a:r>
              <a:rPr lang="ru-RU" sz="4000" b="1" dirty="0" smtClean="0">
                <a:solidFill>
                  <a:srgbClr val="002060"/>
                </a:solidFill>
              </a:rPr>
              <a:t>. Развитие речи:</a:t>
            </a:r>
            <a:r>
              <a:rPr lang="ru-RU" sz="4000" dirty="0" smtClean="0">
                <a:solidFill>
                  <a:srgbClr val="002060"/>
                </a:solidFill>
              </a:rPr>
              <a:t> обогащение и усложнение её словарного запаса; усложнение её смысловой функции(новые знания приносят новые аспекты понимания); усиление коммуникативных свойств речи(экспрессивность, выразительность; овладение художественными образами, выразительными свойствами языка).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</a:rPr>
              <a:t>РАЗВИВАЮЩИЙ аспект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</a:rPr>
              <a:t>ТЦЗ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Б. Развитие мышления. </a:t>
            </a:r>
            <a:r>
              <a:rPr lang="ru-RU" sz="4000" dirty="0" smtClean="0">
                <a:solidFill>
                  <a:srgbClr val="002060"/>
                </a:solidFill>
              </a:rPr>
              <a:t>Очень часто в качестве развивающего аспекта ставится задача учить учащихся мыслить. Однако в таком виде цель не будет достигнута, ибо она слишком общая, её необходимо планировать конкретно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289</TotalTime>
  <Words>857</Words>
  <Application>Microsoft Office PowerPoint</Application>
  <PresentationFormat>Экран (4:3)</PresentationFormat>
  <Paragraphs>62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Триединая цель занятия  Подготовила: методист МБОУ ДОД «Дом детского творчества Октябрьского района города Улан-Удэ Ронская Прасковья Изотовна</vt:lpstr>
      <vt:lpstr>«Кто не знает, куда направляется, очень удивится, что попал не туда» – Марк Твен</vt:lpstr>
      <vt:lpstr>Триединая цель занятия (ТЦЗ)</vt:lpstr>
      <vt:lpstr>Триединая цель занятия </vt:lpstr>
      <vt:lpstr>ПОЗНАВАТЕЛЬНЫЙ аспект ТЦЗ </vt:lpstr>
      <vt:lpstr> ПОЗНАВАТЕЛЬНЫЙ аспект ТЦЗ </vt:lpstr>
      <vt:lpstr>ПОЗНАВАТЕЛЬНЫЙ аспект ТЦЗ </vt:lpstr>
      <vt:lpstr>  РАЗВИВАЮЩИЙ аспект ТЦЗ   </vt:lpstr>
      <vt:lpstr>РАЗВИВАЮЩИЙ аспект ТЦЗ  </vt:lpstr>
      <vt:lpstr>учить мыслить</vt:lpstr>
      <vt:lpstr>В. Развитие сенсорной сферы.</vt:lpstr>
      <vt:lpstr>Г. Развитие двигательной сферы</vt:lpstr>
      <vt:lpstr> ВОСПИТЫВАЮЩИЙ аспект ТЦЗ </vt:lpstr>
      <vt:lpstr>ВОСПИТЫВАЮЩИЙ аспект</vt:lpstr>
      <vt:lpstr> Щуркова выделяет 5 таких объектов: </vt:lpstr>
      <vt:lpstr>Вторым нравственным объектом</vt:lpstr>
      <vt:lpstr>«Я»</vt:lpstr>
      <vt:lpstr>Третий объект – общество и коллектив. </vt:lpstr>
      <vt:lpstr>Общество и коллектив. </vt:lpstr>
      <vt:lpstr> Четвёртый объект – труд. </vt:lpstr>
      <vt:lpstr>Пятый объект – Родина. </vt:lpstr>
      <vt:lpstr>Чем характеризуется целенаправленное поведение педагога на занятии?</vt:lpstr>
      <vt:lpstr>Конкретно сформулировать ТЦЗ</vt:lpstr>
      <vt:lpstr>Осознать ТЦЗ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Триединая цель занятия</dc:title>
  <cp:lastModifiedBy>OEM</cp:lastModifiedBy>
  <cp:revision>30</cp:revision>
  <dcterms:modified xsi:type="dcterms:W3CDTF">2015-02-15T14:27:57Z</dcterms:modified>
</cp:coreProperties>
</file>