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9" r:id="rId3"/>
    <p:sldId id="260" r:id="rId4"/>
    <p:sldId id="274" r:id="rId5"/>
    <p:sldId id="275" r:id="rId6"/>
    <p:sldId id="276" r:id="rId7"/>
    <p:sldId id="258" r:id="rId8"/>
    <p:sldId id="264" r:id="rId9"/>
    <p:sldId id="263" r:id="rId10"/>
    <p:sldId id="257" r:id="rId11"/>
    <p:sldId id="261" r:id="rId12"/>
    <p:sldId id="262" r:id="rId13"/>
    <p:sldId id="265" r:id="rId14"/>
    <p:sldId id="266" r:id="rId15"/>
    <p:sldId id="267" r:id="rId16"/>
    <p:sldId id="268" r:id="rId17"/>
    <p:sldId id="27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2" autoAdjust="0"/>
    <p:restoredTop sz="94660"/>
  </p:normalViewPr>
  <p:slideViewPr>
    <p:cSldViewPr>
      <p:cViewPr varScale="1">
        <p:scale>
          <a:sx n="103" d="100"/>
          <a:sy n="103" d="100"/>
        </p:scale>
        <p:origin x="-22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08.12.2013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08.12.2013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08.12.2013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08.12.2013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08.12.2013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08.12.2013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08.12.2013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08.12.2013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08.12.2013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08.12.2013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6.xml"/><Relationship Id="rId5" Type="http://schemas.openxmlformats.org/officeDocument/2006/relationships/image" Target="../media/image30.jpeg"/><Relationship Id="rId4" Type="http://schemas.openxmlformats.org/officeDocument/2006/relationships/image" Target="../media/image29.jpeg"/></Relationships>
</file>

<file path=ppt/slides/_rels/slide14.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6.xml"/><Relationship Id="rId4" Type="http://schemas.openxmlformats.org/officeDocument/2006/relationships/image" Target="../media/image33.jpeg"/></Relationships>
</file>

<file path=ppt/slides/_rels/slide15.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2.xml"/><Relationship Id="rId4" Type="http://schemas.openxmlformats.org/officeDocument/2006/relationships/image" Target="../media/image3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8.xml"/><Relationship Id="rId5" Type="http://schemas.openxmlformats.org/officeDocument/2006/relationships/image" Target="../media/image14.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image" Target="../media/image15.jpeg"/><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857233"/>
            <a:ext cx="7772400" cy="2214577"/>
          </a:xfrm>
        </p:spPr>
        <p:txBody>
          <a:bodyPr>
            <a:normAutofit fontScale="90000"/>
          </a:bodyPr>
          <a:lstStyle/>
          <a:p>
            <a:pPr algn="ctr"/>
            <a:r>
              <a:rPr lang="ru-RU" sz="1800" dirty="0" err="1" smtClean="0">
                <a:solidFill>
                  <a:srgbClr val="002060"/>
                </a:solidFill>
                <a:latin typeface="Century" pitchFamily="18" charset="0"/>
              </a:rPr>
              <a:t>Моу</a:t>
            </a:r>
            <a:r>
              <a:rPr lang="ru-RU" sz="1800" dirty="0" smtClean="0">
                <a:solidFill>
                  <a:srgbClr val="002060"/>
                </a:solidFill>
                <a:latin typeface="Century" pitchFamily="18" charset="0"/>
              </a:rPr>
              <a:t> «</a:t>
            </a:r>
            <a:r>
              <a:rPr lang="ru-RU" sz="1800" dirty="0" err="1" smtClean="0">
                <a:solidFill>
                  <a:srgbClr val="002060"/>
                </a:solidFill>
                <a:latin typeface="Century" pitchFamily="18" charset="0"/>
              </a:rPr>
              <a:t>Бессоновская</a:t>
            </a:r>
            <a:r>
              <a:rPr lang="ru-RU" sz="1800" dirty="0" smtClean="0">
                <a:solidFill>
                  <a:srgbClr val="002060"/>
                </a:solidFill>
                <a:latin typeface="Century" pitchFamily="18" charset="0"/>
              </a:rPr>
              <a:t> </a:t>
            </a:r>
            <a:r>
              <a:rPr lang="ru-RU" sz="1800" dirty="0" err="1" smtClean="0">
                <a:solidFill>
                  <a:srgbClr val="002060"/>
                </a:solidFill>
                <a:latin typeface="Century" pitchFamily="18" charset="0"/>
              </a:rPr>
              <a:t>сош</a:t>
            </a:r>
            <a:r>
              <a:rPr lang="ru-RU" sz="1800" dirty="0" smtClean="0">
                <a:solidFill>
                  <a:srgbClr val="002060"/>
                </a:solidFill>
                <a:latin typeface="Century" pitchFamily="18" charset="0"/>
              </a:rPr>
              <a:t>» </a:t>
            </a:r>
            <a:br>
              <a:rPr lang="ru-RU" sz="1800" dirty="0" smtClean="0">
                <a:solidFill>
                  <a:srgbClr val="002060"/>
                </a:solidFill>
                <a:latin typeface="Century" pitchFamily="18" charset="0"/>
              </a:rPr>
            </a:br>
            <a:r>
              <a:rPr lang="ru-RU" sz="1800" dirty="0" smtClean="0">
                <a:solidFill>
                  <a:srgbClr val="002060"/>
                </a:solidFill>
                <a:latin typeface="Century" pitchFamily="18" charset="0"/>
              </a:rPr>
              <a:t>Белгородского района Белгородской области</a:t>
            </a:r>
            <a:r>
              <a:rPr lang="ru-RU" sz="1800" dirty="0" smtClean="0">
                <a:solidFill>
                  <a:srgbClr val="00B050"/>
                </a:solidFill>
                <a:latin typeface="Century" pitchFamily="18" charset="0"/>
              </a:rPr>
              <a:t/>
            </a:r>
            <a:br>
              <a:rPr lang="ru-RU" sz="1800" dirty="0" smtClean="0">
                <a:solidFill>
                  <a:srgbClr val="00B050"/>
                </a:solidFill>
                <a:latin typeface="Century" pitchFamily="18" charset="0"/>
              </a:rPr>
            </a:br>
            <a:r>
              <a:rPr lang="ru-RU" dirty="0" smtClean="0">
                <a:solidFill>
                  <a:srgbClr val="00B050"/>
                </a:solidFill>
                <a:latin typeface="Century" pitchFamily="18" charset="0"/>
              </a:rPr>
              <a:t/>
            </a:r>
            <a:br>
              <a:rPr lang="ru-RU" dirty="0" smtClean="0">
                <a:solidFill>
                  <a:srgbClr val="00B050"/>
                </a:solidFill>
                <a:latin typeface="Century" pitchFamily="18" charset="0"/>
              </a:rPr>
            </a:br>
            <a:r>
              <a:rPr lang="ru-RU" dirty="0" smtClean="0">
                <a:solidFill>
                  <a:srgbClr val="00B050"/>
                </a:solidFill>
                <a:latin typeface="Century" pitchFamily="18" charset="0"/>
              </a:rPr>
              <a:t>Вклад физической культуры в духовно-нравственное воспитание личности</a:t>
            </a:r>
            <a:endParaRPr lang="ru-RU" dirty="0">
              <a:solidFill>
                <a:srgbClr val="00B050"/>
              </a:solidFill>
              <a:latin typeface="Century" pitchFamily="18" charset="0"/>
            </a:endParaRPr>
          </a:p>
        </p:txBody>
      </p:sp>
      <p:sp>
        <p:nvSpPr>
          <p:cNvPr id="3" name="Подзаголовок 2"/>
          <p:cNvSpPr>
            <a:spLocks noGrp="1"/>
          </p:cNvSpPr>
          <p:nvPr>
            <p:ph type="subTitle" idx="1"/>
          </p:nvPr>
        </p:nvSpPr>
        <p:spPr>
          <a:xfrm>
            <a:off x="3857620" y="4286256"/>
            <a:ext cx="4953000" cy="1752600"/>
          </a:xfrm>
        </p:spPr>
        <p:txBody>
          <a:bodyPr>
            <a:normAutofit/>
          </a:bodyPr>
          <a:lstStyle/>
          <a:p>
            <a:r>
              <a:rPr lang="ru-RU" dirty="0" smtClean="0">
                <a:solidFill>
                  <a:srgbClr val="002060"/>
                </a:solidFill>
                <a:latin typeface="Century" pitchFamily="18" charset="0"/>
              </a:rPr>
              <a:t> Автор: учитель физической    			культуры </a:t>
            </a:r>
          </a:p>
          <a:p>
            <a:r>
              <a:rPr lang="ru-RU" dirty="0" smtClean="0">
                <a:solidFill>
                  <a:srgbClr val="002060"/>
                </a:solidFill>
                <a:latin typeface="Century" pitchFamily="18" charset="0"/>
              </a:rPr>
              <a:t>Ручка Галина Анатольевна</a:t>
            </a:r>
            <a:endParaRPr lang="ru-RU" dirty="0">
              <a:solidFill>
                <a:srgbClr val="002060"/>
              </a:solidFill>
              <a:latin typeface="Century"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229600" cy="1143008"/>
          </a:xfrm>
        </p:spPr>
        <p:txBody>
          <a:bodyPr>
            <a:normAutofit/>
          </a:bodyPr>
          <a:lstStyle/>
          <a:p>
            <a:r>
              <a:rPr lang="ru-RU"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Шахматы, районный этап</a:t>
            </a:r>
            <a:endParaRPr lang="ru-RU"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2051" name="Picture 3" descr="C:\Documents and Settings\Секретарь\Рабочий стол\родительское собрание сент\шахматы фото\100_3749.jpg"/>
          <p:cNvPicPr>
            <a:picLocks noGrp="1" noChangeAspect="1" noChangeArrowheads="1"/>
          </p:cNvPicPr>
          <p:nvPr>
            <p:ph sz="half" idx="1"/>
          </p:nvPr>
        </p:nvPicPr>
        <p:blipFill>
          <a:blip r:embed="rId2" cstate="email"/>
          <a:srcRect/>
          <a:stretch>
            <a:fillRect/>
          </a:stretch>
        </p:blipFill>
        <p:spPr bwMode="auto">
          <a:xfrm>
            <a:off x="500034" y="2000240"/>
            <a:ext cx="4038600" cy="3028950"/>
          </a:xfrm>
          <a:prstGeom prst="rect">
            <a:avLst/>
          </a:prstGeom>
          <a:noFill/>
        </p:spPr>
      </p:pic>
      <p:pic>
        <p:nvPicPr>
          <p:cNvPr id="2052" name="Picture 4" descr="C:\Documents and Settings\Секретарь\Рабочий стол\родительское собрание сент\шахматы фото\100_3745.jpg"/>
          <p:cNvPicPr>
            <a:picLocks noGrp="1" noChangeAspect="1" noChangeArrowheads="1"/>
          </p:cNvPicPr>
          <p:nvPr>
            <p:ph sz="half" idx="2"/>
          </p:nvPr>
        </p:nvPicPr>
        <p:blipFill>
          <a:blip r:embed="rId3" cstate="email"/>
          <a:srcRect/>
          <a:stretch>
            <a:fillRect/>
          </a:stretch>
        </p:blipFill>
        <p:spPr bwMode="auto">
          <a:xfrm>
            <a:off x="4714876" y="2000240"/>
            <a:ext cx="4038600" cy="3028950"/>
          </a:xfrm>
          <a:prstGeom prst="rect">
            <a:avLst/>
          </a:prstGeom>
          <a:noFill/>
        </p:spPr>
      </p:pic>
      <p:sp>
        <p:nvSpPr>
          <p:cNvPr id="11" name="TextBox 10"/>
          <p:cNvSpPr txBox="1"/>
          <p:nvPr/>
        </p:nvSpPr>
        <p:spPr>
          <a:xfrm>
            <a:off x="428596" y="5214950"/>
            <a:ext cx="8286808" cy="923330"/>
          </a:xfrm>
          <a:prstGeom prst="rect">
            <a:avLst/>
          </a:prstGeom>
          <a:noFill/>
        </p:spPr>
        <p:txBody>
          <a:bodyPr wrap="square" rtlCol="0">
            <a:spAutoFit/>
          </a:bodyPr>
          <a:lstStyle/>
          <a:p>
            <a:pPr algn="ctr"/>
            <a:r>
              <a:rPr lang="ru-RU" dirty="0" smtClean="0">
                <a:solidFill>
                  <a:srgbClr val="FF0000"/>
                </a:solidFill>
              </a:rPr>
              <a:t>Выносливость, настойчивость и терпение – это проявление сильной воли. Люди, которые добиваются успеха, не обязательно самые умные, но непременно терпеливые и настойчивые.</a:t>
            </a:r>
            <a:endParaRPr lang="ru-RU"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ntr" presetSubtype="0" fill="hold" nodeType="clickEffect">
                                  <p:stCondLst>
                                    <p:cond delay="0"/>
                                  </p:stCondLst>
                                  <p:childTnLst>
                                    <p:set>
                                      <p:cBhvr>
                                        <p:cTn id="18" dur="1" fill="hold">
                                          <p:stCondLst>
                                            <p:cond delay="0"/>
                                          </p:stCondLst>
                                        </p:cTn>
                                        <p:tgtEl>
                                          <p:spTgt spid="2051"/>
                                        </p:tgtEl>
                                        <p:attrNameLst>
                                          <p:attrName>style.visibility</p:attrName>
                                        </p:attrNameLst>
                                      </p:cBhvr>
                                      <p:to>
                                        <p:strVal val="visible"/>
                                      </p:to>
                                    </p:set>
                                    <p:anim calcmode="lin" valueType="num">
                                      <p:cBhvr>
                                        <p:cTn id="19" dur="1000" fill="hold"/>
                                        <p:tgtEl>
                                          <p:spTgt spid="2051"/>
                                        </p:tgtEl>
                                        <p:attrNameLst>
                                          <p:attrName>ppt_w</p:attrName>
                                        </p:attrNameLst>
                                      </p:cBhvr>
                                      <p:tavLst>
                                        <p:tav tm="0">
                                          <p:val>
                                            <p:fltVal val="0"/>
                                          </p:val>
                                        </p:tav>
                                        <p:tav tm="100000">
                                          <p:val>
                                            <p:strVal val="#ppt_w"/>
                                          </p:val>
                                        </p:tav>
                                      </p:tavLst>
                                    </p:anim>
                                    <p:anim calcmode="lin" valueType="num">
                                      <p:cBhvr>
                                        <p:cTn id="20" dur="1000" fill="hold"/>
                                        <p:tgtEl>
                                          <p:spTgt spid="2051"/>
                                        </p:tgtEl>
                                        <p:attrNameLst>
                                          <p:attrName>ppt_h</p:attrName>
                                        </p:attrNameLst>
                                      </p:cBhvr>
                                      <p:tavLst>
                                        <p:tav tm="0">
                                          <p:val>
                                            <p:fltVal val="0"/>
                                          </p:val>
                                        </p:tav>
                                        <p:tav tm="100000">
                                          <p:val>
                                            <p:strVal val="#ppt_h"/>
                                          </p:val>
                                        </p:tav>
                                      </p:tavLst>
                                    </p:anim>
                                    <p:anim calcmode="lin" valueType="num">
                                      <p:cBhvr>
                                        <p:cTn id="21" dur="1000" fill="hold"/>
                                        <p:tgtEl>
                                          <p:spTgt spid="2051"/>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205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15" presetClass="entr" presetSubtype="0" fill="hold" nodeType="clickEffect">
                                  <p:stCondLst>
                                    <p:cond delay="0"/>
                                  </p:stCondLst>
                                  <p:childTnLst>
                                    <p:set>
                                      <p:cBhvr>
                                        <p:cTn id="26" dur="1" fill="hold">
                                          <p:stCondLst>
                                            <p:cond delay="0"/>
                                          </p:stCondLst>
                                        </p:cTn>
                                        <p:tgtEl>
                                          <p:spTgt spid="2052"/>
                                        </p:tgtEl>
                                        <p:attrNameLst>
                                          <p:attrName>style.visibility</p:attrName>
                                        </p:attrNameLst>
                                      </p:cBhvr>
                                      <p:to>
                                        <p:strVal val="visible"/>
                                      </p:to>
                                    </p:set>
                                    <p:anim calcmode="lin" valueType="num">
                                      <p:cBhvr>
                                        <p:cTn id="27" dur="1000" fill="hold"/>
                                        <p:tgtEl>
                                          <p:spTgt spid="2052"/>
                                        </p:tgtEl>
                                        <p:attrNameLst>
                                          <p:attrName>ppt_w</p:attrName>
                                        </p:attrNameLst>
                                      </p:cBhvr>
                                      <p:tavLst>
                                        <p:tav tm="0">
                                          <p:val>
                                            <p:fltVal val="0"/>
                                          </p:val>
                                        </p:tav>
                                        <p:tav tm="100000">
                                          <p:val>
                                            <p:strVal val="#ppt_w"/>
                                          </p:val>
                                        </p:tav>
                                      </p:tavLst>
                                    </p:anim>
                                    <p:anim calcmode="lin" valueType="num">
                                      <p:cBhvr>
                                        <p:cTn id="28" dur="1000" fill="hold"/>
                                        <p:tgtEl>
                                          <p:spTgt spid="2052"/>
                                        </p:tgtEl>
                                        <p:attrNameLst>
                                          <p:attrName>ppt_h</p:attrName>
                                        </p:attrNameLst>
                                      </p:cBhvr>
                                      <p:tavLst>
                                        <p:tav tm="0">
                                          <p:val>
                                            <p:fltVal val="0"/>
                                          </p:val>
                                        </p:tav>
                                        <p:tav tm="100000">
                                          <p:val>
                                            <p:strVal val="#ppt_h"/>
                                          </p:val>
                                        </p:tav>
                                      </p:tavLst>
                                    </p:anim>
                                    <p:anim calcmode="lin" valueType="num">
                                      <p:cBhvr>
                                        <p:cTn id="29" dur="1000" fill="hold"/>
                                        <p:tgtEl>
                                          <p:spTgt spid="2052"/>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205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0" fill="hold"/>
                                        <p:tgtEl>
                                          <p:spTgt spid="11"/>
                                        </p:tgtEl>
                                        <p:attrNameLst>
                                          <p:attrName>ppt_x</p:attrName>
                                        </p:attrNameLst>
                                      </p:cBhvr>
                                      <p:tavLst>
                                        <p:tav tm="0">
                                          <p:val>
                                            <p:strVal val="#ppt_x"/>
                                          </p:val>
                                        </p:tav>
                                        <p:tav tm="100000">
                                          <p:val>
                                            <p:strVal val="#ppt_x"/>
                                          </p:val>
                                        </p:tav>
                                      </p:tavLst>
                                    </p:anim>
                                    <p:anim calcmode="lin" valueType="num">
                                      <p:cBhvr additive="base">
                                        <p:cTn id="36"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40048"/>
          </a:xfrm>
        </p:spPr>
        <p:txBody>
          <a:bodyPr>
            <a:normAutofit fontScale="90000"/>
          </a:bodyPr>
          <a:lstStyle/>
          <a:p>
            <a:r>
              <a:rPr lang="ru-RU" sz="4000" dirty="0" smtClean="0">
                <a:solidFill>
                  <a:srgbClr val="FF0000"/>
                </a:solidFill>
              </a:rPr>
              <a:t/>
            </a:r>
            <a:br>
              <a:rPr lang="ru-RU" sz="4000" dirty="0" smtClean="0">
                <a:solidFill>
                  <a:srgbClr val="FF0000"/>
                </a:solidFill>
              </a:rPr>
            </a:br>
            <a:r>
              <a:rPr lang="ru-RU" sz="3100" dirty="0" smtClean="0">
                <a:solidFill>
                  <a:srgbClr val="FF0000"/>
                </a:solidFill>
              </a:rPr>
              <a:t>Дни здоровья:</a:t>
            </a:r>
            <a:br>
              <a:rPr lang="ru-RU" sz="3100" dirty="0" smtClean="0">
                <a:solidFill>
                  <a:srgbClr val="FF0000"/>
                </a:solidFill>
              </a:rPr>
            </a:br>
            <a:r>
              <a:rPr lang="ru-RU" sz="3100" dirty="0" smtClean="0">
                <a:solidFill>
                  <a:srgbClr val="FF0000"/>
                </a:solidFill>
              </a:rPr>
              <a:t> </a:t>
            </a:r>
            <a:r>
              <a:rPr lang="ru-RU" sz="3100" dirty="0" smtClean="0"/>
              <a:t>- кросс «Золотая осень»;</a:t>
            </a:r>
            <a:br>
              <a:rPr lang="ru-RU" sz="3100" dirty="0" smtClean="0"/>
            </a:br>
            <a:r>
              <a:rPr lang="ru-RU" sz="3100" dirty="0" smtClean="0"/>
              <a:t> - «В поисках клада всей жизни»;</a:t>
            </a:r>
            <a:br>
              <a:rPr lang="ru-RU" sz="3100" dirty="0" smtClean="0"/>
            </a:br>
            <a:r>
              <a:rPr lang="ru-RU" sz="3100" dirty="0" smtClean="0"/>
              <a:t> - «Моя победа в подарок ветеранам»</a:t>
            </a:r>
            <a:br>
              <a:rPr lang="ru-RU" sz="3100" dirty="0" smtClean="0"/>
            </a:br>
            <a:r>
              <a:rPr lang="ru-RU" sz="3100" dirty="0" smtClean="0">
                <a:solidFill>
                  <a:srgbClr val="FF0000"/>
                </a:solidFill>
              </a:rPr>
              <a:t>Все победы начинаются с побед над собой.</a:t>
            </a:r>
            <a:br>
              <a:rPr lang="ru-RU" sz="3100" dirty="0" smtClean="0">
                <a:solidFill>
                  <a:srgbClr val="FF0000"/>
                </a:solidFill>
              </a:rPr>
            </a:br>
            <a:r>
              <a:rPr lang="ru-RU" sz="3100" dirty="0" smtClean="0">
                <a:solidFill>
                  <a:srgbClr val="FF0000"/>
                </a:solidFill>
              </a:rPr>
              <a:t>						Л.М. Леонов</a:t>
            </a:r>
            <a:r>
              <a:rPr lang="ru-RU" sz="4000" dirty="0" smtClean="0"/>
              <a:t/>
            </a:r>
            <a:br>
              <a:rPr lang="ru-RU" sz="4000" dirty="0" smtClean="0"/>
            </a:br>
            <a:endParaRPr lang="ru-RU" sz="4000" dirty="0"/>
          </a:p>
        </p:txBody>
      </p:sp>
      <p:pic>
        <p:nvPicPr>
          <p:cNvPr id="18434" name="Picture 2"/>
          <p:cNvPicPr>
            <a:picLocks noChangeAspect="1" noChangeArrowheads="1"/>
          </p:cNvPicPr>
          <p:nvPr/>
        </p:nvPicPr>
        <p:blipFill>
          <a:blip r:embed="rId2" cstate="email"/>
          <a:srcRect/>
          <a:stretch>
            <a:fillRect/>
          </a:stretch>
        </p:blipFill>
        <p:spPr bwMode="auto">
          <a:xfrm>
            <a:off x="642910" y="3143248"/>
            <a:ext cx="3571900" cy="2897956"/>
          </a:xfrm>
          <a:prstGeom prst="rect">
            <a:avLst/>
          </a:prstGeom>
          <a:noFill/>
          <a:ln w="9525">
            <a:noFill/>
            <a:miter lim="800000"/>
            <a:headEnd/>
            <a:tailEnd/>
          </a:ln>
          <a:effectLst/>
        </p:spPr>
      </p:pic>
      <p:pic>
        <p:nvPicPr>
          <p:cNvPr id="18435" name="Picture 3"/>
          <p:cNvPicPr>
            <a:picLocks noChangeAspect="1" noChangeArrowheads="1"/>
          </p:cNvPicPr>
          <p:nvPr/>
        </p:nvPicPr>
        <p:blipFill>
          <a:blip r:embed="rId3" cstate="email"/>
          <a:srcRect/>
          <a:stretch>
            <a:fillRect/>
          </a:stretch>
        </p:blipFill>
        <p:spPr bwMode="auto">
          <a:xfrm>
            <a:off x="4786314" y="3143248"/>
            <a:ext cx="3835405" cy="287655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18434"/>
                                        </p:tgtEl>
                                        <p:attrNameLst>
                                          <p:attrName>style.visibility</p:attrName>
                                        </p:attrNameLst>
                                      </p:cBhvr>
                                      <p:to>
                                        <p:strVal val="visible"/>
                                      </p:to>
                                    </p:set>
                                    <p:animEffect transition="in" filter="randombar(horizontal)">
                                      <p:cBhvr>
                                        <p:cTn id="14" dur="500"/>
                                        <p:tgtEl>
                                          <p:spTgt spid="18434"/>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18435"/>
                                        </p:tgtEl>
                                        <p:attrNameLst>
                                          <p:attrName>style.visibility</p:attrName>
                                        </p:attrNameLst>
                                      </p:cBhvr>
                                      <p:to>
                                        <p:strVal val="visible"/>
                                      </p:to>
                                    </p:set>
                                    <p:animEffect transition="in" filter="randombar(horizontal)">
                                      <p:cBhvr>
                                        <p:cTn id="19" dur="500"/>
                                        <p:tgtEl>
                                          <p:spTgt spid="1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142852"/>
            <a:ext cx="8215370" cy="3714776"/>
          </a:xfrm>
        </p:spPr>
        <p:txBody>
          <a:bodyPr>
            <a:normAutofit fontScale="90000"/>
          </a:bodyPr>
          <a:lstStyle/>
          <a:p>
            <a:pPr algn="l"/>
            <a:r>
              <a:rPr lang="ru-RU" sz="3600" dirty="0" smtClean="0">
                <a:solidFill>
                  <a:srgbClr val="FF0000"/>
                </a:solidFill>
              </a:rPr>
              <a:t>Социально-значимые проекты и акции:</a:t>
            </a:r>
            <a:br>
              <a:rPr lang="ru-RU" sz="3600" dirty="0" smtClean="0">
                <a:solidFill>
                  <a:srgbClr val="FF0000"/>
                </a:solidFill>
              </a:rPr>
            </a:br>
            <a:r>
              <a:rPr lang="ru-RU" sz="3600" dirty="0" smtClean="0"/>
              <a:t> - «Я выбираю спорт, как альтернативу     вредным привычкам»;</a:t>
            </a:r>
            <a:br>
              <a:rPr lang="ru-RU" sz="3600" dirty="0" smtClean="0"/>
            </a:br>
            <a:r>
              <a:rPr lang="ru-RU" sz="3600" dirty="0" smtClean="0"/>
              <a:t> - «Лыжня зовет»;</a:t>
            </a:r>
            <a:br>
              <a:rPr lang="ru-RU" sz="3600" dirty="0" smtClean="0"/>
            </a:br>
            <a:r>
              <a:rPr lang="ru-RU" sz="3600" dirty="0" smtClean="0"/>
              <a:t> - Широкая масленица;</a:t>
            </a:r>
            <a:br>
              <a:rPr lang="ru-RU" sz="3600" dirty="0" smtClean="0"/>
            </a:br>
            <a:r>
              <a:rPr lang="ru-RU" sz="3600" dirty="0" smtClean="0"/>
              <a:t> - Районный смотр строя и песни.</a:t>
            </a:r>
            <a:br>
              <a:rPr lang="ru-RU" sz="3600" dirty="0" smtClean="0"/>
            </a:br>
            <a:r>
              <a:rPr lang="ru-RU" sz="3600" dirty="0" smtClean="0"/>
              <a:t/>
            </a:r>
            <a:br>
              <a:rPr lang="ru-RU" sz="3600" dirty="0" smtClean="0"/>
            </a:br>
            <a:endParaRPr lang="ru-RU" sz="3600" dirty="0"/>
          </a:p>
        </p:txBody>
      </p:sp>
      <p:sp>
        <p:nvSpPr>
          <p:cNvPr id="3" name="Подзаголовок 2"/>
          <p:cNvSpPr>
            <a:spLocks noGrp="1"/>
          </p:cNvSpPr>
          <p:nvPr>
            <p:ph type="subTitle" idx="1"/>
          </p:nvPr>
        </p:nvSpPr>
        <p:spPr>
          <a:xfrm>
            <a:off x="1371600" y="4000504"/>
            <a:ext cx="6400800" cy="1638296"/>
          </a:xfrm>
        </p:spPr>
        <p:txBody>
          <a:bodyPr/>
          <a:lstStyle/>
          <a:p>
            <a:r>
              <a:rPr lang="ru-RU" dirty="0" smtClean="0"/>
              <a:t>  </a:t>
            </a:r>
            <a:endParaRPr lang="ru-RU" dirty="0"/>
          </a:p>
        </p:txBody>
      </p:sp>
      <p:pic>
        <p:nvPicPr>
          <p:cNvPr id="19459" name="Picture 3"/>
          <p:cNvPicPr>
            <a:picLocks noChangeAspect="1" noChangeArrowheads="1"/>
          </p:cNvPicPr>
          <p:nvPr/>
        </p:nvPicPr>
        <p:blipFill>
          <a:blip r:embed="rId2" cstate="email"/>
          <a:srcRect/>
          <a:stretch>
            <a:fillRect/>
          </a:stretch>
        </p:blipFill>
        <p:spPr bwMode="auto">
          <a:xfrm>
            <a:off x="642910" y="3714752"/>
            <a:ext cx="3690955" cy="2768216"/>
          </a:xfrm>
          <a:prstGeom prst="rect">
            <a:avLst/>
          </a:prstGeom>
          <a:noFill/>
          <a:ln w="9525">
            <a:noFill/>
            <a:miter lim="800000"/>
            <a:headEnd/>
            <a:tailEnd/>
          </a:ln>
          <a:effectLst/>
        </p:spPr>
      </p:pic>
      <p:pic>
        <p:nvPicPr>
          <p:cNvPr id="19460" name="Picture 4"/>
          <p:cNvPicPr>
            <a:picLocks noChangeAspect="1" noChangeArrowheads="1"/>
          </p:cNvPicPr>
          <p:nvPr/>
        </p:nvPicPr>
        <p:blipFill>
          <a:blip r:embed="rId3" cstate="email"/>
          <a:srcRect/>
          <a:stretch>
            <a:fillRect/>
          </a:stretch>
        </p:blipFill>
        <p:spPr bwMode="auto">
          <a:xfrm>
            <a:off x="4857752" y="3714752"/>
            <a:ext cx="3691484" cy="276861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9459"/>
                                        </p:tgtEl>
                                        <p:attrNameLst>
                                          <p:attrName>style.visibility</p:attrName>
                                        </p:attrNameLst>
                                      </p:cBhvr>
                                      <p:to>
                                        <p:strVal val="visible"/>
                                      </p:to>
                                    </p:set>
                                    <p:animEffect transition="in" filter="checkerboard(across)">
                                      <p:cBhvr>
                                        <p:cTn id="12" dur="500"/>
                                        <p:tgtEl>
                                          <p:spTgt spid="1945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9460"/>
                                        </p:tgtEl>
                                        <p:attrNameLst>
                                          <p:attrName>style.visibility</p:attrName>
                                        </p:attrNameLst>
                                      </p:cBhvr>
                                      <p:to>
                                        <p:strVal val="visible"/>
                                      </p:to>
                                    </p:set>
                                    <p:animEffect transition="in" filter="checkerboard(across)">
                                      <p:cBhvr>
                                        <p:cTn id="17" dur="5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cstate="email"/>
          <a:srcRect/>
          <a:stretch>
            <a:fillRect/>
          </a:stretch>
        </p:blipFill>
        <p:spPr bwMode="auto">
          <a:xfrm>
            <a:off x="714348" y="1214421"/>
            <a:ext cx="3214710" cy="2411033"/>
          </a:xfrm>
          <a:prstGeom prst="rect">
            <a:avLst/>
          </a:prstGeom>
          <a:noFill/>
          <a:ln w="9525">
            <a:noFill/>
            <a:miter lim="800000"/>
            <a:headEnd/>
            <a:tailEnd/>
          </a:ln>
          <a:effectLst/>
        </p:spPr>
      </p:pic>
      <p:pic>
        <p:nvPicPr>
          <p:cNvPr id="20483" name="Picture 3" descr="F:\лыжня зовет\лыжня зовет фото\CIMG2131.JPG"/>
          <p:cNvPicPr>
            <a:picLocks noChangeAspect="1" noChangeArrowheads="1"/>
          </p:cNvPicPr>
          <p:nvPr/>
        </p:nvPicPr>
        <p:blipFill>
          <a:blip r:embed="rId3" cstate="email"/>
          <a:srcRect/>
          <a:stretch>
            <a:fillRect/>
          </a:stretch>
        </p:blipFill>
        <p:spPr bwMode="auto">
          <a:xfrm>
            <a:off x="5214942" y="3786190"/>
            <a:ext cx="3238496" cy="2428872"/>
          </a:xfrm>
          <a:prstGeom prst="rect">
            <a:avLst/>
          </a:prstGeom>
          <a:noFill/>
        </p:spPr>
      </p:pic>
      <p:pic>
        <p:nvPicPr>
          <p:cNvPr id="20484" name="Picture 4" descr="F:\лыжня зовет\лыжня зовет фото\CIMG2115.JPG"/>
          <p:cNvPicPr>
            <a:picLocks noChangeAspect="1" noChangeArrowheads="1"/>
          </p:cNvPicPr>
          <p:nvPr/>
        </p:nvPicPr>
        <p:blipFill>
          <a:blip r:embed="rId4" cstate="email"/>
          <a:srcRect/>
          <a:stretch>
            <a:fillRect/>
          </a:stretch>
        </p:blipFill>
        <p:spPr bwMode="auto">
          <a:xfrm>
            <a:off x="714348" y="3857628"/>
            <a:ext cx="3238522" cy="2428892"/>
          </a:xfrm>
          <a:prstGeom prst="rect">
            <a:avLst/>
          </a:prstGeom>
          <a:noFill/>
        </p:spPr>
      </p:pic>
      <p:pic>
        <p:nvPicPr>
          <p:cNvPr id="20486" name="Picture 6"/>
          <p:cNvPicPr>
            <a:picLocks noChangeAspect="1" noChangeArrowheads="1"/>
          </p:cNvPicPr>
          <p:nvPr/>
        </p:nvPicPr>
        <p:blipFill>
          <a:blip r:embed="rId5" cstate="email"/>
          <a:srcRect/>
          <a:stretch>
            <a:fillRect/>
          </a:stretch>
        </p:blipFill>
        <p:spPr bwMode="auto">
          <a:xfrm>
            <a:off x="5286380" y="1285860"/>
            <a:ext cx="3048021" cy="2286015"/>
          </a:xfrm>
          <a:prstGeom prst="rect">
            <a:avLst/>
          </a:prstGeom>
          <a:noFill/>
          <a:ln w="9525">
            <a:noFill/>
            <a:miter lim="800000"/>
            <a:headEnd/>
            <a:tailEnd/>
          </a:ln>
          <a:effectLst/>
        </p:spPr>
      </p:pic>
      <p:sp>
        <p:nvSpPr>
          <p:cNvPr id="6" name="Заголовок 5"/>
          <p:cNvSpPr>
            <a:spLocks noGrp="1"/>
          </p:cNvSpPr>
          <p:nvPr>
            <p:ph type="title"/>
          </p:nvPr>
        </p:nvSpPr>
        <p:spPr>
          <a:xfrm>
            <a:off x="457200" y="571480"/>
            <a:ext cx="8229600" cy="714380"/>
          </a:xfrm>
        </p:spPr>
        <p:txBody>
          <a:bodyPr>
            <a:normAutofit fontScale="90000"/>
          </a:bodyPr>
          <a:lstStyle/>
          <a:p>
            <a:r>
              <a:rPr lang="ru-RU" sz="2800" dirty="0" smtClean="0">
                <a:solidFill>
                  <a:srgbClr val="FF0000"/>
                </a:solidFill>
              </a:rPr>
              <a:t>Смелыми не рождаются – смелыми становятся!</a:t>
            </a:r>
            <a:br>
              <a:rPr lang="ru-RU" sz="2800" dirty="0" smtClean="0">
                <a:solidFill>
                  <a:srgbClr val="FF0000"/>
                </a:solidFill>
              </a:rPr>
            </a:br>
            <a:r>
              <a:rPr lang="ru-RU" sz="2800" dirty="0" smtClean="0">
                <a:solidFill>
                  <a:srgbClr val="FF0000"/>
                </a:solidFill>
              </a:rPr>
              <a:t>						(пословица)</a:t>
            </a:r>
            <a:endParaRPr lang="ru-RU"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500" decel="50000" fill="hold">
                                          <p:stCondLst>
                                            <p:cond delay="0"/>
                                          </p:stCondLst>
                                        </p:cTn>
                                        <p:tgtEl>
                                          <p:spTgt spid="2048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48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482"/>
                                        </p:tgtEl>
                                        <p:attrNameLst>
                                          <p:attrName>ppt_w</p:attrName>
                                        </p:attrNameLst>
                                      </p:cBhvr>
                                      <p:tavLst>
                                        <p:tav tm="0">
                                          <p:val>
                                            <p:strVal val="#ppt_w*.05"/>
                                          </p:val>
                                        </p:tav>
                                        <p:tav tm="100000">
                                          <p:val>
                                            <p:strVal val="#ppt_w"/>
                                          </p:val>
                                        </p:tav>
                                      </p:tavLst>
                                    </p:anim>
                                    <p:anim calcmode="lin" valueType="num">
                                      <p:cBhvr>
                                        <p:cTn id="10" dur="1000" fill="hold"/>
                                        <p:tgtEl>
                                          <p:spTgt spid="2048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48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48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48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48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0486"/>
                                        </p:tgtEl>
                                        <p:attrNameLst>
                                          <p:attrName>style.visibility</p:attrName>
                                        </p:attrNameLst>
                                      </p:cBhvr>
                                      <p:to>
                                        <p:strVal val="visible"/>
                                      </p:to>
                                    </p:set>
                                    <p:anim calcmode="lin" valueType="num">
                                      <p:cBhvr>
                                        <p:cTn id="19" dur="500" decel="50000" fill="hold">
                                          <p:stCondLst>
                                            <p:cond delay="0"/>
                                          </p:stCondLst>
                                        </p:cTn>
                                        <p:tgtEl>
                                          <p:spTgt spid="20486"/>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0486"/>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0486"/>
                                        </p:tgtEl>
                                        <p:attrNameLst>
                                          <p:attrName>ppt_w</p:attrName>
                                        </p:attrNameLst>
                                      </p:cBhvr>
                                      <p:tavLst>
                                        <p:tav tm="0">
                                          <p:val>
                                            <p:strVal val="#ppt_w*.05"/>
                                          </p:val>
                                        </p:tav>
                                        <p:tav tm="100000">
                                          <p:val>
                                            <p:strVal val="#ppt_w"/>
                                          </p:val>
                                        </p:tav>
                                      </p:tavLst>
                                    </p:anim>
                                    <p:anim calcmode="lin" valueType="num">
                                      <p:cBhvr>
                                        <p:cTn id="22" dur="1000" fill="hold"/>
                                        <p:tgtEl>
                                          <p:spTgt spid="20486"/>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0486"/>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0486"/>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0486"/>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0486"/>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20484"/>
                                        </p:tgtEl>
                                        <p:attrNameLst>
                                          <p:attrName>style.visibility</p:attrName>
                                        </p:attrNameLst>
                                      </p:cBhvr>
                                      <p:to>
                                        <p:strVal val="visible"/>
                                      </p:to>
                                    </p:set>
                                    <p:anim calcmode="lin" valueType="num">
                                      <p:cBhvr>
                                        <p:cTn id="31" dur="500" decel="50000" fill="hold">
                                          <p:stCondLst>
                                            <p:cond delay="0"/>
                                          </p:stCondLst>
                                        </p:cTn>
                                        <p:tgtEl>
                                          <p:spTgt spid="20484"/>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0484"/>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0484"/>
                                        </p:tgtEl>
                                        <p:attrNameLst>
                                          <p:attrName>ppt_w</p:attrName>
                                        </p:attrNameLst>
                                      </p:cBhvr>
                                      <p:tavLst>
                                        <p:tav tm="0">
                                          <p:val>
                                            <p:strVal val="#ppt_w*.05"/>
                                          </p:val>
                                        </p:tav>
                                        <p:tav tm="100000">
                                          <p:val>
                                            <p:strVal val="#ppt_w"/>
                                          </p:val>
                                        </p:tav>
                                      </p:tavLst>
                                    </p:anim>
                                    <p:anim calcmode="lin" valueType="num">
                                      <p:cBhvr>
                                        <p:cTn id="34" dur="1000" fill="hold"/>
                                        <p:tgtEl>
                                          <p:spTgt spid="20484"/>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0484"/>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0484"/>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0484"/>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0484"/>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20483"/>
                                        </p:tgtEl>
                                        <p:attrNameLst>
                                          <p:attrName>style.visibility</p:attrName>
                                        </p:attrNameLst>
                                      </p:cBhvr>
                                      <p:to>
                                        <p:strVal val="visible"/>
                                      </p:to>
                                    </p:set>
                                    <p:anim calcmode="lin" valueType="num">
                                      <p:cBhvr>
                                        <p:cTn id="43" dur="500" decel="50000" fill="hold">
                                          <p:stCondLst>
                                            <p:cond delay="0"/>
                                          </p:stCondLst>
                                        </p:cTn>
                                        <p:tgtEl>
                                          <p:spTgt spid="20483"/>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20483"/>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20483"/>
                                        </p:tgtEl>
                                        <p:attrNameLst>
                                          <p:attrName>ppt_w</p:attrName>
                                        </p:attrNameLst>
                                      </p:cBhvr>
                                      <p:tavLst>
                                        <p:tav tm="0">
                                          <p:val>
                                            <p:strVal val="#ppt_w*.05"/>
                                          </p:val>
                                        </p:tav>
                                        <p:tav tm="100000">
                                          <p:val>
                                            <p:strVal val="#ppt_w"/>
                                          </p:val>
                                        </p:tav>
                                      </p:tavLst>
                                    </p:anim>
                                    <p:anim calcmode="lin" valueType="num">
                                      <p:cBhvr>
                                        <p:cTn id="46" dur="1000" fill="hold"/>
                                        <p:tgtEl>
                                          <p:spTgt spid="20483"/>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20483"/>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20483"/>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20483"/>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email"/>
          <a:srcRect/>
          <a:stretch>
            <a:fillRect/>
          </a:stretch>
        </p:blipFill>
        <p:spPr bwMode="auto">
          <a:xfrm>
            <a:off x="2500298" y="3286124"/>
            <a:ext cx="4286280" cy="3214710"/>
          </a:xfrm>
          <a:prstGeom prst="rect">
            <a:avLst/>
          </a:prstGeom>
          <a:noFill/>
          <a:ln w="9525">
            <a:noFill/>
            <a:miter lim="800000"/>
            <a:headEnd/>
            <a:tailEnd/>
          </a:ln>
          <a:effectLst/>
        </p:spPr>
      </p:pic>
      <p:pic>
        <p:nvPicPr>
          <p:cNvPr id="21507" name="Picture 3" descr="C:\Documents and Settings\Секретарь\Рабочий стол\родительское собрание сент\масленица фото\IMG_3438.jpg"/>
          <p:cNvPicPr>
            <a:picLocks noChangeAspect="1" noChangeArrowheads="1"/>
          </p:cNvPicPr>
          <p:nvPr/>
        </p:nvPicPr>
        <p:blipFill>
          <a:blip r:embed="rId3" cstate="email"/>
          <a:srcRect/>
          <a:stretch>
            <a:fillRect/>
          </a:stretch>
        </p:blipFill>
        <p:spPr bwMode="auto">
          <a:xfrm>
            <a:off x="571472" y="2428868"/>
            <a:ext cx="2667019" cy="2000264"/>
          </a:xfrm>
          <a:prstGeom prst="rect">
            <a:avLst/>
          </a:prstGeom>
          <a:noFill/>
        </p:spPr>
      </p:pic>
      <p:pic>
        <p:nvPicPr>
          <p:cNvPr id="21508" name="Picture 4" descr="C:\Documents and Settings\Секретарь\Рабочий стол\родительское собрание сент\масленица фото\IMG_3439.jpg"/>
          <p:cNvPicPr>
            <a:picLocks noChangeAspect="1" noChangeArrowheads="1"/>
          </p:cNvPicPr>
          <p:nvPr/>
        </p:nvPicPr>
        <p:blipFill>
          <a:blip r:embed="rId4" cstate="email"/>
          <a:srcRect/>
          <a:stretch>
            <a:fillRect/>
          </a:stretch>
        </p:blipFill>
        <p:spPr bwMode="auto">
          <a:xfrm>
            <a:off x="5976947" y="2428868"/>
            <a:ext cx="2619394" cy="1964545"/>
          </a:xfrm>
          <a:prstGeom prst="rect">
            <a:avLst/>
          </a:prstGeom>
          <a:noFill/>
        </p:spPr>
      </p:pic>
      <p:sp>
        <p:nvSpPr>
          <p:cNvPr id="5" name="Заголовок 4"/>
          <p:cNvSpPr>
            <a:spLocks noGrp="1"/>
          </p:cNvSpPr>
          <p:nvPr>
            <p:ph type="title"/>
          </p:nvPr>
        </p:nvSpPr>
        <p:spPr>
          <a:xfrm>
            <a:off x="457200" y="571480"/>
            <a:ext cx="8229600" cy="2214578"/>
          </a:xfrm>
        </p:spPr>
        <p:txBody>
          <a:bodyPr>
            <a:normAutofit fontScale="90000"/>
          </a:bodyPr>
          <a:lstStyle/>
          <a:p>
            <a:pPr algn="ctr"/>
            <a:r>
              <a:rPr lang="ru-RU" sz="3100" dirty="0" smtClean="0">
                <a:solidFill>
                  <a:srgbClr val="FF0000"/>
                </a:solidFill>
              </a:rPr>
              <a:t>Удивительное и загадочное явление народной культуры - праздники и обряды. Если в праздниках сокрыта душа народа, то в праздничные дни она и раскрывается.</a:t>
            </a:r>
            <a:r>
              <a:rPr lang="ru-RU" dirty="0" smtClean="0">
                <a:solidFill>
                  <a:srgbClr val="FF0000"/>
                </a:solidFill>
              </a:rPr>
              <a:t/>
            </a:r>
            <a:br>
              <a:rPr lang="ru-RU" dirty="0" smtClean="0">
                <a:solidFill>
                  <a:srgbClr val="FF0000"/>
                </a:solidFill>
              </a:rPr>
            </a:br>
            <a:endParaRPr lang="ru-RU"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wheel(4)">
                                      <p:cBhvr>
                                        <p:cTn id="7" dur="2000"/>
                                        <p:tgtEl>
                                          <p:spTgt spid="2150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21508"/>
                                        </p:tgtEl>
                                        <p:attrNameLst>
                                          <p:attrName>style.visibility</p:attrName>
                                        </p:attrNameLst>
                                      </p:cBhvr>
                                      <p:to>
                                        <p:strVal val="visible"/>
                                      </p:to>
                                    </p:set>
                                    <p:animEffect transition="in" filter="wheel(4)">
                                      <p:cBhvr>
                                        <p:cTn id="12" dur="2000"/>
                                        <p:tgtEl>
                                          <p:spTgt spid="2150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21506"/>
                                        </p:tgtEl>
                                        <p:attrNameLst>
                                          <p:attrName>style.visibility</p:attrName>
                                        </p:attrNameLst>
                                      </p:cBhvr>
                                      <p:to>
                                        <p:strVal val="visible"/>
                                      </p:to>
                                    </p:set>
                                    <p:animEffect transition="in" filter="wheel(4)">
                                      <p:cBhvr>
                                        <p:cTn id="17" dur="20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Documents and Settings\Секретарь\Рабочий стол\родительское собрание сент\смотр строя и песни\IMG_4114.jpg"/>
          <p:cNvPicPr>
            <a:picLocks noChangeAspect="1" noChangeArrowheads="1"/>
          </p:cNvPicPr>
          <p:nvPr/>
        </p:nvPicPr>
        <p:blipFill>
          <a:blip r:embed="rId2" cstate="email"/>
          <a:srcRect/>
          <a:stretch>
            <a:fillRect/>
          </a:stretch>
        </p:blipFill>
        <p:spPr bwMode="auto">
          <a:xfrm>
            <a:off x="642910" y="714356"/>
            <a:ext cx="3619524" cy="2714643"/>
          </a:xfrm>
          <a:prstGeom prst="rect">
            <a:avLst/>
          </a:prstGeom>
          <a:noFill/>
        </p:spPr>
      </p:pic>
      <p:pic>
        <p:nvPicPr>
          <p:cNvPr id="22531" name="Picture 3" descr="C:\Documents and Settings\Секретарь\Рабочий стол\родительское собрание сент\смотр строя и песни\IMG_4115.jpg"/>
          <p:cNvPicPr>
            <a:picLocks noChangeAspect="1" noChangeArrowheads="1"/>
          </p:cNvPicPr>
          <p:nvPr/>
        </p:nvPicPr>
        <p:blipFill>
          <a:blip r:embed="rId3" cstate="email"/>
          <a:srcRect/>
          <a:stretch>
            <a:fillRect/>
          </a:stretch>
        </p:blipFill>
        <p:spPr bwMode="auto">
          <a:xfrm>
            <a:off x="4786314" y="714356"/>
            <a:ext cx="3643338" cy="2732504"/>
          </a:xfrm>
          <a:prstGeom prst="rect">
            <a:avLst/>
          </a:prstGeom>
          <a:noFill/>
        </p:spPr>
      </p:pic>
      <p:sp>
        <p:nvSpPr>
          <p:cNvPr id="5" name="TextBox 4"/>
          <p:cNvSpPr txBox="1"/>
          <p:nvPr/>
        </p:nvSpPr>
        <p:spPr>
          <a:xfrm>
            <a:off x="1285852" y="3786190"/>
            <a:ext cx="6429420" cy="1754326"/>
          </a:xfrm>
          <a:prstGeom prst="rect">
            <a:avLst/>
          </a:prstGeom>
          <a:noFill/>
        </p:spPr>
        <p:txBody>
          <a:bodyPr wrap="square" rtlCol="0">
            <a:spAutoFit/>
          </a:bodyPr>
          <a:lstStyle/>
          <a:p>
            <a:pPr algn="just"/>
            <a:r>
              <a:rPr lang="ru-RU" dirty="0" smtClean="0">
                <a:solidFill>
                  <a:srgbClr val="FF0000"/>
                </a:solidFill>
                <a:latin typeface="+mj-lt"/>
              </a:rPr>
              <a:t>Жизнь общества сегодня ставит серьезнейшие задачи в области воспитания и обучения нового поколения. Государству нужны здоровые, мужественные, смелые, инициативные, дисциплинированные, грамотные люди, которые были бы готовы учиться, работать на его благо и, в случае необходимости, встать на его защиту.</a:t>
            </a:r>
            <a:endParaRPr lang="ru-RU"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wheel(4)">
                                      <p:cBhvr>
                                        <p:cTn id="7" dur="20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22531"/>
                                        </p:tgtEl>
                                        <p:attrNameLst>
                                          <p:attrName>style.visibility</p:attrName>
                                        </p:attrNameLst>
                                      </p:cBhvr>
                                      <p:to>
                                        <p:strVal val="visible"/>
                                      </p:to>
                                    </p:set>
                                    <p:animEffect transition="in" filter="wheel(4)">
                                      <p:cBhvr>
                                        <p:cTn id="12" dur="20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18"/>
            <a:ext cx="8229600" cy="571504"/>
          </a:xfrm>
        </p:spPr>
        <p:txBody>
          <a:bodyPr>
            <a:normAutofit/>
          </a:bodyPr>
          <a:lstStyle/>
          <a:p>
            <a:pPr algn="ctr"/>
            <a:r>
              <a:rPr lang="ru-RU" sz="2800" dirty="0" smtClean="0">
                <a:solidFill>
                  <a:srgbClr val="FF0000"/>
                </a:solidFill>
              </a:rPr>
              <a:t>52-й районный слет туристов</a:t>
            </a:r>
            <a:endParaRPr lang="ru-RU" sz="2800" dirty="0">
              <a:solidFill>
                <a:srgbClr val="FF0000"/>
              </a:solidFill>
            </a:endParaRPr>
          </a:p>
        </p:txBody>
      </p:sp>
      <p:pic>
        <p:nvPicPr>
          <p:cNvPr id="7" name="Picture 2" descr="IMG_4320"/>
          <p:cNvPicPr>
            <a:picLocks noGrp="1" noChangeAspect="1" noChangeArrowheads="1"/>
          </p:cNvPicPr>
          <p:nvPr>
            <p:ph idx="1"/>
          </p:nvPr>
        </p:nvPicPr>
        <p:blipFill>
          <a:blip r:embed="rId2" cstate="email"/>
          <a:srcRect/>
          <a:stretch>
            <a:fillRect/>
          </a:stretch>
        </p:blipFill>
        <p:spPr bwMode="auto">
          <a:xfrm>
            <a:off x="857224" y="1285860"/>
            <a:ext cx="3381093" cy="2357454"/>
          </a:xfrm>
          <a:prstGeom prst="rect">
            <a:avLst/>
          </a:prstGeom>
          <a:noFill/>
          <a:ln w="9525">
            <a:noFill/>
            <a:miter lim="800000"/>
            <a:headEnd/>
            <a:tailEnd/>
          </a:ln>
        </p:spPr>
      </p:pic>
      <p:pic>
        <p:nvPicPr>
          <p:cNvPr id="8" name="Picture 4" descr="IMG_4342"/>
          <p:cNvPicPr>
            <a:picLocks noChangeAspect="1" noChangeArrowheads="1"/>
          </p:cNvPicPr>
          <p:nvPr/>
        </p:nvPicPr>
        <p:blipFill>
          <a:blip r:embed="rId3" cstate="email"/>
          <a:srcRect/>
          <a:stretch>
            <a:fillRect/>
          </a:stretch>
        </p:blipFill>
        <p:spPr bwMode="auto">
          <a:xfrm>
            <a:off x="4961779" y="1285860"/>
            <a:ext cx="3221105" cy="2286016"/>
          </a:xfrm>
          <a:prstGeom prst="rect">
            <a:avLst/>
          </a:prstGeom>
          <a:noFill/>
          <a:ln w="9525">
            <a:noFill/>
            <a:miter lim="800000"/>
            <a:headEnd/>
            <a:tailEnd/>
          </a:ln>
        </p:spPr>
      </p:pic>
      <p:pic>
        <p:nvPicPr>
          <p:cNvPr id="9" name="Picture 3" descr="IMG_4327"/>
          <p:cNvPicPr>
            <a:picLocks noChangeAspect="1" noChangeArrowheads="1"/>
          </p:cNvPicPr>
          <p:nvPr/>
        </p:nvPicPr>
        <p:blipFill>
          <a:blip r:embed="rId4" cstate="email"/>
          <a:srcRect/>
          <a:stretch>
            <a:fillRect/>
          </a:stretch>
        </p:blipFill>
        <p:spPr bwMode="auto">
          <a:xfrm>
            <a:off x="857224" y="4000504"/>
            <a:ext cx="3429024" cy="2261371"/>
          </a:xfrm>
          <a:prstGeom prst="rect">
            <a:avLst/>
          </a:prstGeom>
          <a:noFill/>
          <a:ln w="9525">
            <a:noFill/>
            <a:miter lim="800000"/>
            <a:headEnd/>
            <a:tailEnd/>
          </a:ln>
        </p:spPr>
      </p:pic>
      <p:sp>
        <p:nvSpPr>
          <p:cNvPr id="10" name="TextBox 9"/>
          <p:cNvSpPr txBox="1"/>
          <p:nvPr/>
        </p:nvSpPr>
        <p:spPr>
          <a:xfrm>
            <a:off x="4786314" y="3714752"/>
            <a:ext cx="3714776" cy="2585323"/>
          </a:xfrm>
          <a:prstGeom prst="rect">
            <a:avLst/>
          </a:prstGeom>
          <a:noFill/>
        </p:spPr>
        <p:txBody>
          <a:bodyPr wrap="square" rtlCol="0">
            <a:spAutoFit/>
          </a:bodyPr>
          <a:lstStyle/>
          <a:p>
            <a:r>
              <a:rPr lang="ru-RU" dirty="0" smtClean="0">
                <a:solidFill>
                  <a:srgbClr val="FF0000"/>
                </a:solidFill>
                <a:latin typeface="+mj-lt"/>
              </a:rPr>
              <a:t>Поднимаясь в гору, имей мужество пройти по обрывистой тропе; двигаясь по снегу, имей мужество пройти по скользкому мосту. На опасных поворотах жизни имей мужество двигаться дальше, иначе застрянешь в яме.</a:t>
            </a:r>
          </a:p>
          <a:p>
            <a:pPr algn="r"/>
            <a:r>
              <a:rPr lang="ru-RU" dirty="0" err="1" smtClean="0">
                <a:solidFill>
                  <a:srgbClr val="FF0000"/>
                </a:solidFill>
                <a:latin typeface="+mj-lt"/>
              </a:rPr>
              <a:t>Хун</a:t>
            </a:r>
            <a:r>
              <a:rPr lang="ru-RU" dirty="0" smtClean="0">
                <a:solidFill>
                  <a:srgbClr val="FF0000"/>
                </a:solidFill>
                <a:latin typeface="+mj-lt"/>
              </a:rPr>
              <a:t> </a:t>
            </a:r>
            <a:r>
              <a:rPr lang="ru-RU" dirty="0" err="1" smtClean="0">
                <a:solidFill>
                  <a:srgbClr val="FF0000"/>
                </a:solidFill>
                <a:latin typeface="+mj-lt"/>
              </a:rPr>
              <a:t>Цзы</a:t>
            </a:r>
            <a:r>
              <a:rPr lang="ru-RU" dirty="0" smtClean="0">
                <a:solidFill>
                  <a:srgbClr val="FF0000"/>
                </a:solidFill>
                <a:latin typeface="+mj-lt"/>
              </a:rPr>
              <a:t> </a:t>
            </a:r>
            <a:r>
              <a:rPr lang="ru-RU" dirty="0" err="1" smtClean="0">
                <a:solidFill>
                  <a:srgbClr val="FF0000"/>
                </a:solidFill>
                <a:latin typeface="+mj-lt"/>
              </a:rPr>
              <a:t>Чен</a:t>
            </a:r>
            <a:r>
              <a:rPr lang="ru-RU" dirty="0" smtClean="0">
                <a:solidFill>
                  <a:srgbClr val="FF0000"/>
                </a:solidFill>
                <a:latin typeface="+mj-lt"/>
              </a:rPr>
              <a:t> </a:t>
            </a:r>
            <a:endParaRPr lang="ru-RU"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randombar(horizontal)">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randombar(horizontal)">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642918"/>
            <a:ext cx="8229600" cy="5357850"/>
          </a:xfrm>
        </p:spPr>
        <p:txBody>
          <a:bodyPr>
            <a:normAutofit fontScale="90000"/>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sz="2000" dirty="0" smtClean="0"/>
              <a:t>Можно сделать вывод, что Занятия физическими упражнениями имеют огромное воспитательное значение — способствуют укреплению дисциплины, повышению чувства ответственности, развитию настойчивости в достижении поставленной цели. Это в одинаковой степени касается всех занимающихся, независимо от их возраста, социального положения, профессии.</a:t>
            </a:r>
            <a:br>
              <a:rPr lang="ru-RU" sz="2000" dirty="0" smtClean="0"/>
            </a:br>
            <a:r>
              <a:rPr lang="ru-RU" sz="2000" dirty="0" smtClean="0"/>
              <a:t> </a:t>
            </a:r>
            <a:br>
              <a:rPr lang="ru-RU" sz="2000" dirty="0" smtClean="0"/>
            </a:br>
            <a:r>
              <a:rPr lang="ru-RU" sz="2000" dirty="0" smtClean="0"/>
              <a:t>Физическая культура представляет собой сложное общественное явление, которое не ограничено решением задач физического развития, а выполняет и другие социальные функции общества в области морали, воспитания, этики. Она не имеет социальных, профессиональных, биологических, возрастных, географических границ.</a:t>
            </a:r>
            <a:r>
              <a:rPr lang="en-US" sz="2000" dirty="0" smtClean="0"/>
              <a:t/>
            </a:r>
            <a:br>
              <a:rPr lang="en-US" sz="2000" dirty="0" smtClean="0"/>
            </a:br>
            <a:r>
              <a:rPr lang="ru-RU" sz="2000" dirty="0" smtClean="0"/>
              <a:t/>
            </a:r>
            <a:br>
              <a:rPr lang="ru-RU" sz="2000" dirty="0" smtClean="0"/>
            </a:br>
            <a:r>
              <a:rPr lang="ru-RU" sz="2000" b="1" dirty="0" smtClean="0">
                <a:solidFill>
                  <a:srgbClr val="FF0000"/>
                </a:solidFill>
              </a:rPr>
              <a:t>Жизнь долга, если она полна.</a:t>
            </a:r>
            <a:r>
              <a:rPr lang="en-US" sz="2000" b="1" dirty="0" smtClean="0">
                <a:solidFill>
                  <a:srgbClr val="FF0000"/>
                </a:solidFill>
              </a:rPr>
              <a:t> </a:t>
            </a:r>
            <a:r>
              <a:rPr lang="ru-RU" sz="2000" b="1" dirty="0" smtClean="0">
                <a:solidFill>
                  <a:srgbClr val="FF0000"/>
                </a:solidFill>
              </a:rPr>
              <a:t>Будем измерять ее поступками, а не временем.</a:t>
            </a:r>
            <a:br>
              <a:rPr lang="ru-RU" sz="2000" b="1" dirty="0" smtClean="0">
                <a:solidFill>
                  <a:srgbClr val="FF0000"/>
                </a:solidFill>
              </a:rPr>
            </a:br>
            <a:r>
              <a:rPr lang="en-US" sz="2000" b="1" dirty="0" smtClean="0">
                <a:solidFill>
                  <a:srgbClr val="FF0000"/>
                </a:solidFill>
              </a:rPr>
              <a:t>							</a:t>
            </a:r>
            <a:r>
              <a:rPr lang="ru-RU" sz="2000" b="1" dirty="0" smtClean="0">
                <a:solidFill>
                  <a:srgbClr val="FF0000"/>
                </a:solidFill>
              </a:rPr>
              <a:t>Сенека</a:t>
            </a:r>
            <a:r>
              <a:rPr lang="ru-RU" sz="8000" dirty="0" smtClean="0">
                <a:solidFill>
                  <a:srgbClr val="FF0000"/>
                </a:solidFill>
              </a:rPr>
              <a:t/>
            </a:r>
            <a:br>
              <a:rPr lang="ru-RU" sz="8000" dirty="0" smtClean="0">
                <a:solidFill>
                  <a:srgbClr val="FF0000"/>
                </a:solidFill>
              </a:rPr>
            </a:br>
            <a:r>
              <a:rPr lang="ru-RU" sz="8000" dirty="0" smtClean="0">
                <a:solidFill>
                  <a:srgbClr val="FF0000"/>
                </a:solidFill>
              </a:rPr>
              <a:t>							    </a:t>
            </a: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5857916"/>
          </a:xfrm>
        </p:spPr>
        <p:txBody>
          <a:bodyPr>
            <a:normAutofit fontScale="90000"/>
          </a:bodyPr>
          <a:lstStyle/>
          <a:p>
            <a:r>
              <a:rPr lang="ru-RU" sz="2000" dirty="0" smtClean="0"/>
              <a:t>				</a:t>
            </a:r>
            <a:r>
              <a:rPr lang="ru-RU" sz="1800" dirty="0" smtClean="0">
                <a:solidFill>
                  <a:srgbClr val="FF0000"/>
                </a:solidFill>
              </a:rPr>
              <a:t>Ничто так не разрушает наш организм, </a:t>
            </a:r>
            <a:br>
              <a:rPr lang="ru-RU" sz="1800" dirty="0" smtClean="0">
                <a:solidFill>
                  <a:srgbClr val="FF0000"/>
                </a:solidFill>
              </a:rPr>
            </a:br>
            <a:r>
              <a:rPr lang="ru-RU" sz="1800" dirty="0" smtClean="0">
                <a:solidFill>
                  <a:srgbClr val="FF0000"/>
                </a:solidFill>
              </a:rPr>
              <a:t>				как длительное бездействие.</a:t>
            </a:r>
            <a:br>
              <a:rPr lang="ru-RU" sz="1800" dirty="0" smtClean="0">
                <a:solidFill>
                  <a:srgbClr val="FF0000"/>
                </a:solidFill>
              </a:rPr>
            </a:br>
            <a:r>
              <a:rPr lang="ru-RU" sz="1800" dirty="0" smtClean="0">
                <a:solidFill>
                  <a:srgbClr val="FF0000"/>
                </a:solidFill>
              </a:rPr>
              <a:t>							Аристотель	</a:t>
            </a:r>
            <a:r>
              <a:rPr lang="ru-RU" sz="2000" dirty="0" smtClean="0"/>
              <a:t>		</a:t>
            </a:r>
            <a:r>
              <a:rPr lang="ru-RU" sz="1800" dirty="0" smtClean="0"/>
              <a:t/>
            </a:r>
            <a:br>
              <a:rPr lang="ru-RU" sz="1800" dirty="0" smtClean="0"/>
            </a:br>
            <a:r>
              <a:rPr lang="ru-RU" sz="1800" dirty="0" err="1" smtClean="0">
                <a:solidFill>
                  <a:srgbClr val="FF0000"/>
                </a:solidFill>
              </a:rPr>
              <a:t>Физи́ческая</a:t>
            </a:r>
            <a:r>
              <a:rPr lang="ru-RU" sz="1800" dirty="0" smtClean="0">
                <a:solidFill>
                  <a:srgbClr val="FF0000"/>
                </a:solidFill>
              </a:rPr>
              <a:t> </a:t>
            </a:r>
            <a:r>
              <a:rPr lang="ru-RU" sz="1800" dirty="0" err="1" smtClean="0">
                <a:solidFill>
                  <a:srgbClr val="FF0000"/>
                </a:solidFill>
              </a:rPr>
              <a:t>культу́ра</a:t>
            </a:r>
            <a:r>
              <a:rPr lang="ru-RU" sz="1800" dirty="0" smtClean="0">
                <a:solidFill>
                  <a:srgbClr val="FF0000"/>
                </a:solidFill>
              </a:rPr>
              <a:t> </a:t>
            </a:r>
            <a:r>
              <a:rPr lang="ru-RU" sz="1800" dirty="0" smtClean="0"/>
              <a:t>— сфера социальной деятельности, направленная на сохранение и укрепление здоровья, развитие психофизических способностей человека в процессе осознанной двигательной активности. </a:t>
            </a:r>
            <a:br>
              <a:rPr lang="ru-RU" sz="1800" dirty="0" smtClean="0"/>
            </a:br>
            <a:r>
              <a:rPr lang="ru-RU" sz="1800" dirty="0" err="1" smtClean="0">
                <a:solidFill>
                  <a:srgbClr val="FF0000"/>
                </a:solidFill>
              </a:rPr>
              <a:t>Физи́ческая</a:t>
            </a:r>
            <a:r>
              <a:rPr lang="ru-RU" sz="1800" dirty="0" smtClean="0">
                <a:solidFill>
                  <a:srgbClr val="FF0000"/>
                </a:solidFill>
              </a:rPr>
              <a:t> </a:t>
            </a:r>
            <a:r>
              <a:rPr lang="ru-RU" sz="1800" dirty="0" err="1" smtClean="0">
                <a:solidFill>
                  <a:srgbClr val="FF0000"/>
                </a:solidFill>
              </a:rPr>
              <a:t>культу́ра</a:t>
            </a:r>
            <a:r>
              <a:rPr lang="ru-RU" sz="1800" dirty="0" smtClean="0">
                <a:solidFill>
                  <a:srgbClr val="FF0000"/>
                </a:solidFill>
              </a:rPr>
              <a:t> </a:t>
            </a:r>
            <a:r>
              <a:rPr lang="ru-RU" sz="1800" dirty="0" smtClean="0"/>
              <a:t>— часть культуры, представляющая собой совокупность ценностей, норм и знаний, создаваемых и используемых обществом в целях физического и интеллектуального развития способностей человека, совершенствования его двигательной активности и формирования здорового образа жизни, социальной адаптации путем физического воспитания, физической подготовки и физического развития.</a:t>
            </a:r>
            <a:br>
              <a:rPr lang="ru-RU" sz="1800" dirty="0" smtClean="0"/>
            </a:br>
            <a:r>
              <a:rPr lang="ru-RU" sz="1800" dirty="0" smtClean="0">
                <a:solidFill>
                  <a:srgbClr val="FF0000"/>
                </a:solidFill>
              </a:rPr>
              <a:t>Человек </a:t>
            </a:r>
            <a:r>
              <a:rPr lang="ru-RU" sz="1800" dirty="0" smtClean="0"/>
              <a:t>– существо духовное, он стремится не только к физическому развитию, но и к духовному становлению. Соединить в себе личное и народное, земное и небесное, телесное и духовное – это естественная потребность человека, призванная в этот мир.</a:t>
            </a:r>
            <a:r>
              <a:rPr lang="ru-RU" sz="2000" dirty="0" smtClean="0"/>
              <a:t/>
            </a:r>
            <a:br>
              <a:rPr lang="ru-RU" sz="2000" dirty="0" smtClean="0"/>
            </a:br>
            <a:endParaRPr lang="ru-RU"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229600" cy="5643602"/>
          </a:xfrm>
        </p:spPr>
        <p:txBody>
          <a:bodyPr>
            <a:normAutofit fontScale="90000"/>
          </a:bodyPr>
          <a:lstStyle/>
          <a:p>
            <a:pPr algn="just"/>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2000" dirty="0" smtClean="0">
                <a:solidFill>
                  <a:schemeClr val="accent6">
                    <a:lumMod val="50000"/>
                  </a:schemeClr>
                </a:solidFill>
              </a:rPr>
              <a:t>Под физической культурой личности понимается совокупность свойств человека, которые приобретаются в процессе занятий физическими упражнениями и выражаются в активном стремлении человека всесторонне и гармонично совершенствовать свою физическую природу (телесность), вести здоровый образ жизни. </a:t>
            </a:r>
            <a:br>
              <a:rPr lang="ru-RU" sz="2000" dirty="0" smtClean="0">
                <a:solidFill>
                  <a:schemeClr val="accent6">
                    <a:lumMod val="50000"/>
                  </a:schemeClr>
                </a:solidFill>
              </a:rPr>
            </a:br>
            <a:r>
              <a:rPr lang="ru-RU" sz="2000" dirty="0" smtClean="0">
                <a:solidFill>
                  <a:schemeClr val="accent6">
                    <a:lumMod val="50000"/>
                  </a:schemeClr>
                </a:solidFill>
              </a:rPr>
              <a:t>Занимаясь физической культурой, человек познает себя, других людей и окружающий мир. У него активно развивается инициатива, самостоятельность и творчество, формируются собственное мировоззрение и способы мышления, индивидуальные черты характера, критическое отношение к действиям других людей и собственным поступкам. Все эти положительные свойства, приобретаемые в результате физкультурной деятельности, характеризуют человека не только как физически культурную личность, но и как целостную личность, всесторонне и гармонично развитую, отражающую высокий уровень общей культуры человека. Физическая культура помогает противостоять таким вредным привычкам, как курение, употребление алкоголя и наркотиков.</a:t>
            </a: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F:\спортивная жизнь школы фото\зарядка\3а класс.JPG"/>
          <p:cNvPicPr>
            <a:picLocks noChangeAspect="1" noChangeArrowheads="1"/>
          </p:cNvPicPr>
          <p:nvPr/>
        </p:nvPicPr>
        <p:blipFill>
          <a:blip r:embed="rId2" cstate="email"/>
          <a:srcRect/>
          <a:stretch>
            <a:fillRect/>
          </a:stretch>
        </p:blipFill>
        <p:spPr>
          <a:xfrm>
            <a:off x="5429256" y="1000108"/>
            <a:ext cx="3365965" cy="2428892"/>
          </a:xfrm>
          <a:prstGeom prst="rect">
            <a:avLst/>
          </a:prstGeom>
        </p:spPr>
      </p:pic>
      <p:sp>
        <p:nvSpPr>
          <p:cNvPr id="2" name="Заголовок 1"/>
          <p:cNvSpPr>
            <a:spLocks noGrp="1"/>
          </p:cNvSpPr>
          <p:nvPr>
            <p:ph type="title"/>
          </p:nvPr>
        </p:nvSpPr>
        <p:spPr>
          <a:xfrm>
            <a:off x="457200" y="857232"/>
            <a:ext cx="4900618" cy="5500726"/>
          </a:xfrm>
        </p:spPr>
        <p:txBody>
          <a:bodyPr>
            <a:normAutofit fontScale="90000"/>
          </a:bodyPr>
          <a:lstStyle/>
          <a:p>
            <a:pPr algn="just"/>
            <a:r>
              <a:rPr lang="ru-RU" sz="1800" dirty="0" smtClean="0"/>
              <a:t>Рассмотрим подробнее о положительном влиянии занятий физической культурой на формирование такого качества, как сила воли. Воспитание силы воли человека возможно при различных видах физических упражнений. Остановимся на комплексе утренней гимнастики. Его выполнение требует от человека известной дисциплины (подъем в определенное время и т.д.) С другой стороны, повторение зарядки каждый день в одни и те же часы вырабатывает стабильность в поведении и поступках. Таким образом, воспитывается не только сила воли, но и привычка к ежедневному обязательному труду. Психологи спорта определили волевые качества, которые необходимы спортсменам для преодоления возникающих в процессе их деятельности препятствий. Это – целеустремленность, настойчивость и упорство, решительность и смелость, инициативность и самостоятельность, терпимость, выдержка и самообладание.  </a:t>
            </a:r>
            <a:br>
              <a:rPr lang="ru-RU" sz="1800" dirty="0" smtClean="0"/>
            </a:br>
            <a:endParaRPr lang="ru-RU" sz="1800" dirty="0"/>
          </a:p>
        </p:txBody>
      </p:sp>
      <p:sp>
        <p:nvSpPr>
          <p:cNvPr id="7" name="TextBox 6"/>
          <p:cNvSpPr txBox="1"/>
          <p:nvPr/>
        </p:nvSpPr>
        <p:spPr>
          <a:xfrm>
            <a:off x="5857884" y="3643314"/>
            <a:ext cx="2714644" cy="2308324"/>
          </a:xfrm>
          <a:prstGeom prst="rect">
            <a:avLst/>
          </a:prstGeom>
          <a:noFill/>
        </p:spPr>
        <p:txBody>
          <a:bodyPr wrap="square" rtlCol="0">
            <a:spAutoFit/>
          </a:bodyPr>
          <a:lstStyle/>
          <a:p>
            <a:r>
              <a:rPr lang="ru-RU" sz="1600" dirty="0" smtClean="0">
                <a:solidFill>
                  <a:srgbClr val="FF0000"/>
                </a:solidFill>
                <a:latin typeface="+mj-lt"/>
              </a:rPr>
              <a:t>Воля наша, как и наши мускулы, крепнет от постоянно усиливающейся деятельности: не давая им упражнения, вы непременно будете иметь слабые мускулы и слабую волю.</a:t>
            </a:r>
          </a:p>
          <a:p>
            <a:pPr algn="r"/>
            <a:r>
              <a:rPr lang="ru-RU" sz="1600" dirty="0" smtClean="0">
                <a:solidFill>
                  <a:srgbClr val="FF0000"/>
                </a:solidFill>
                <a:latin typeface="+mj-lt"/>
              </a:rPr>
              <a:t>К.Д. Ушинский</a:t>
            </a:r>
            <a:endParaRPr lang="ru-RU" sz="1600"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idx="4294967295"/>
          </p:nvPr>
        </p:nvSpPr>
        <p:spPr>
          <a:xfrm>
            <a:off x="0" y="857250"/>
            <a:ext cx="8229600" cy="1071563"/>
          </a:xfrm>
        </p:spPr>
        <p:txBody>
          <a:bodyPr anchor="ctr">
            <a:normAutofit fontScale="90000"/>
          </a:bodyPr>
          <a:lstStyle/>
          <a:p>
            <a:pPr eaLnBrk="1" hangingPunct="1"/>
            <a:r>
              <a:rPr lang="ru-RU" dirty="0" smtClean="0">
                <a:solidFill>
                  <a:srgbClr val="FF0000"/>
                </a:solidFill>
                <a:latin typeface="Arno Pro Smbd Caption" pitchFamily="18" charset="0"/>
              </a:rPr>
              <a:t>Здоровье в порядке – спасибо зарядке!</a:t>
            </a:r>
          </a:p>
        </p:txBody>
      </p:sp>
      <p:pic>
        <p:nvPicPr>
          <p:cNvPr id="1028" name="Picture 4" descr="F:\спортивная жизнь школы фото\зарядка\второклассники.JPG"/>
          <p:cNvPicPr>
            <a:picLocks noGrp="1" noChangeAspect="1" noChangeArrowheads="1"/>
          </p:cNvPicPr>
          <p:nvPr>
            <p:ph idx="4294967295"/>
          </p:nvPr>
        </p:nvPicPr>
        <p:blipFill>
          <a:blip r:embed="rId2" cstate="email"/>
          <a:srcRect/>
          <a:stretch>
            <a:fillRect/>
          </a:stretch>
        </p:blipFill>
        <p:spPr>
          <a:xfrm>
            <a:off x="3441700" y="2000250"/>
            <a:ext cx="5702300" cy="4114800"/>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спортивная жизнь школы фото\всероссийский день здоровья\бег 60м.JPG"/>
          <p:cNvPicPr>
            <a:picLocks noChangeAspect="1" noChangeArrowheads="1"/>
          </p:cNvPicPr>
          <p:nvPr/>
        </p:nvPicPr>
        <p:blipFill>
          <a:blip r:embed="rId2" cstate="email"/>
          <a:srcRect/>
          <a:stretch>
            <a:fillRect/>
          </a:stretch>
        </p:blipFill>
        <p:spPr>
          <a:xfrm>
            <a:off x="3286116" y="4357694"/>
            <a:ext cx="2643206" cy="1982579"/>
          </a:xfrm>
          <a:prstGeom prst="rect">
            <a:avLst/>
          </a:prstGeom>
        </p:spPr>
      </p:pic>
      <p:sp>
        <p:nvSpPr>
          <p:cNvPr id="2" name="Заголовок 1"/>
          <p:cNvSpPr>
            <a:spLocks noGrp="1"/>
          </p:cNvSpPr>
          <p:nvPr>
            <p:ph type="title"/>
          </p:nvPr>
        </p:nvSpPr>
        <p:spPr>
          <a:xfrm>
            <a:off x="571472" y="357166"/>
            <a:ext cx="8115328" cy="4429156"/>
          </a:xfrm>
        </p:spPr>
        <p:txBody>
          <a:bodyPr>
            <a:noAutofit/>
          </a:bodyPr>
          <a:lstStyle/>
          <a:p>
            <a:r>
              <a:rPr lang="ru-RU" sz="1600" dirty="0" smtClean="0">
                <a:solidFill>
                  <a:srgbClr val="FF0000"/>
                </a:solidFill>
              </a:rPr>
              <a:t>Спортивная этика </a:t>
            </a:r>
            <a:r>
              <a:rPr lang="ru-RU" sz="1600" dirty="0" smtClean="0"/>
              <a:t>включает такие понятия, как патриотизм, долг и ответственность, дружба и коллективизм, честь и достоинство, справедливость и культура поведения.</a:t>
            </a:r>
            <a:br>
              <a:rPr lang="ru-RU" sz="1600" dirty="0" smtClean="0"/>
            </a:br>
            <a:r>
              <a:rPr lang="ru-RU" sz="1600" dirty="0" smtClean="0"/>
              <a:t>Спорт по своей сути глубоко гуманен. Он помогает человеку познать свои силы, воспитывать в себе упорство, мужество. Спортивная этика включает и умение вести себя – признак внутренней организованности, дисциплинированности.</a:t>
            </a:r>
            <a:br>
              <a:rPr lang="ru-RU" sz="1600" dirty="0" smtClean="0"/>
            </a:br>
            <a:r>
              <a:rPr lang="ru-RU" sz="1600" dirty="0" smtClean="0">
                <a:solidFill>
                  <a:srgbClr val="FF0000"/>
                </a:solidFill>
              </a:rPr>
              <a:t>Нравственно воспитанный человек </a:t>
            </a:r>
            <a:r>
              <a:rPr lang="ru-RU" sz="1600" dirty="0" smtClean="0"/>
              <a:t>не позволит себе отказаться от выступления, тянуть время, сойти с дистанции, даже если спортсмен знает, что все равно проиграл. После проигрыша важно уметь владеть собой. С достоинством отдавая должное мастерству соперника, поздравить с победой. Вообще отношение к сопернику – показатель подлинной воспитанности спортсмена.</a:t>
            </a:r>
            <a:br>
              <a:rPr lang="ru-RU" sz="1600" dirty="0" smtClean="0"/>
            </a:br>
            <a:r>
              <a:rPr lang="ru-RU" sz="1600" dirty="0" smtClean="0"/>
              <a:t>Юный спортсмен много и настойчиво работает над собой, овладевая знаниями, расширяя свой кругозор, приобретая спортивные умения и навыки, улучшая свои результаты.</a:t>
            </a:r>
            <a:r>
              <a:rPr lang="ru-RU" sz="1800" dirty="0" smtClean="0"/>
              <a:t/>
            </a:r>
            <a:br>
              <a:rPr lang="ru-RU" sz="1800" dirty="0" smtClean="0"/>
            </a:br>
            <a:r>
              <a:rPr lang="ru-RU" sz="1800" dirty="0" smtClean="0"/>
              <a:t/>
            </a:r>
            <a:br>
              <a:rPr lang="ru-RU" sz="1800" dirty="0" smtClean="0"/>
            </a:br>
            <a:endParaRPr lang="ru-RU" sz="1800" dirty="0"/>
          </a:p>
        </p:txBody>
      </p:sp>
      <p:pic>
        <p:nvPicPr>
          <p:cNvPr id="5" name="Picture 2" descr="F:\спортивная жизнь школы фото\всероссийский день здоровья\подтягивание на низкой перекладине.JPG"/>
          <p:cNvPicPr>
            <a:picLocks noChangeAspect="1" noChangeArrowheads="1"/>
          </p:cNvPicPr>
          <p:nvPr/>
        </p:nvPicPr>
        <p:blipFill>
          <a:blip r:embed="rId3" cstate="email"/>
          <a:srcRect/>
          <a:stretch>
            <a:fillRect/>
          </a:stretch>
        </p:blipFill>
        <p:spPr>
          <a:xfrm>
            <a:off x="1142976" y="4286256"/>
            <a:ext cx="1603372" cy="2053330"/>
          </a:xfrm>
          <a:prstGeom prst="rect">
            <a:avLst/>
          </a:prstGeom>
        </p:spPr>
      </p:pic>
      <p:pic>
        <p:nvPicPr>
          <p:cNvPr id="6" name="Picture 2" descr="F:\спортивная жизнь школы фото\народные забавы\силачи.JPG"/>
          <p:cNvPicPr>
            <a:picLocks noChangeAspect="1" noChangeArrowheads="1"/>
          </p:cNvPicPr>
          <p:nvPr/>
        </p:nvPicPr>
        <p:blipFill>
          <a:blip r:embed="rId4" cstate="email"/>
          <a:srcRect/>
          <a:stretch>
            <a:fillRect/>
          </a:stretch>
        </p:blipFill>
        <p:spPr>
          <a:xfrm>
            <a:off x="6500826" y="4286256"/>
            <a:ext cx="1617718" cy="207170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Секретарь\Рабочий стол\родительское собрание сент\фото гимнаст\IMG_3458.jpg"/>
          <p:cNvPicPr>
            <a:picLocks noChangeAspect="1" noChangeArrowheads="1"/>
          </p:cNvPicPr>
          <p:nvPr/>
        </p:nvPicPr>
        <p:blipFill>
          <a:blip r:embed="rId2" cstate="email"/>
          <a:srcRect/>
          <a:stretch>
            <a:fillRect/>
          </a:stretch>
        </p:blipFill>
        <p:spPr bwMode="auto">
          <a:xfrm>
            <a:off x="714348" y="642918"/>
            <a:ext cx="3251200" cy="2438400"/>
          </a:xfrm>
          <a:prstGeom prst="rect">
            <a:avLst/>
          </a:prstGeom>
          <a:noFill/>
        </p:spPr>
      </p:pic>
      <p:pic>
        <p:nvPicPr>
          <p:cNvPr id="1027" name="Picture 3" descr="C:\Documents and Settings\Секретарь\Рабочий стол\родительское собрание сент\фото гимнаст\IMG_3462.jpg"/>
          <p:cNvPicPr>
            <a:picLocks noChangeAspect="1" noChangeArrowheads="1"/>
          </p:cNvPicPr>
          <p:nvPr/>
        </p:nvPicPr>
        <p:blipFill>
          <a:blip r:embed="rId3" cstate="email"/>
          <a:srcRect/>
          <a:stretch>
            <a:fillRect/>
          </a:stretch>
        </p:blipFill>
        <p:spPr bwMode="auto">
          <a:xfrm>
            <a:off x="5929322" y="3214686"/>
            <a:ext cx="2529952" cy="3143272"/>
          </a:xfrm>
          <a:prstGeom prst="rect">
            <a:avLst/>
          </a:prstGeom>
          <a:noFill/>
        </p:spPr>
      </p:pic>
      <p:pic>
        <p:nvPicPr>
          <p:cNvPr id="1028" name="Picture 4" descr="C:\Documents and Settings\Секретарь\Рабочий стол\родительское собрание сент\фото гимнаст\IMG_3515.jpg"/>
          <p:cNvPicPr>
            <a:picLocks noChangeAspect="1" noChangeArrowheads="1"/>
          </p:cNvPicPr>
          <p:nvPr/>
        </p:nvPicPr>
        <p:blipFill>
          <a:blip r:embed="rId4" cstate="email"/>
          <a:srcRect/>
          <a:stretch>
            <a:fillRect/>
          </a:stretch>
        </p:blipFill>
        <p:spPr bwMode="auto">
          <a:xfrm>
            <a:off x="2928926" y="3143248"/>
            <a:ext cx="2518190" cy="3357586"/>
          </a:xfrm>
          <a:prstGeom prst="rect">
            <a:avLst/>
          </a:prstGeom>
          <a:noFill/>
        </p:spPr>
      </p:pic>
      <p:sp>
        <p:nvSpPr>
          <p:cNvPr id="6" name="TextBox 5"/>
          <p:cNvSpPr txBox="1"/>
          <p:nvPr/>
        </p:nvSpPr>
        <p:spPr>
          <a:xfrm>
            <a:off x="4714876" y="642918"/>
            <a:ext cx="3500462" cy="1754326"/>
          </a:xfrm>
          <a:prstGeom prst="rect">
            <a:avLst/>
          </a:prstGeom>
          <a:noFill/>
        </p:spPr>
        <p:txBody>
          <a:bodyPr wrap="square" rtlCol="0">
            <a:spAutoFit/>
          </a:bodyPr>
          <a:lstStyle/>
          <a:p>
            <a:r>
              <a:rPr lang="ru-RU"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Гимнастика, школьный этап</a:t>
            </a:r>
            <a:endParaRPr lang="ru-RU"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TextBox 6"/>
          <p:cNvSpPr txBox="1"/>
          <p:nvPr/>
        </p:nvSpPr>
        <p:spPr>
          <a:xfrm>
            <a:off x="428596" y="3500438"/>
            <a:ext cx="2214578" cy="1815882"/>
          </a:xfrm>
          <a:prstGeom prst="rect">
            <a:avLst/>
          </a:prstGeom>
          <a:noFill/>
        </p:spPr>
        <p:txBody>
          <a:bodyPr wrap="square" rtlCol="0">
            <a:spAutoFit/>
          </a:bodyPr>
          <a:lstStyle/>
          <a:p>
            <a:r>
              <a:rPr lang="ru-RU" sz="1600" dirty="0" smtClean="0">
                <a:solidFill>
                  <a:srgbClr val="FF0000"/>
                </a:solidFill>
              </a:rPr>
              <a:t>Вера в себя – это вера в то, что в вас есть нечто большее, чем вы о себе знаете.</a:t>
            </a:r>
          </a:p>
          <a:p>
            <a:endParaRPr lang="ru-RU" sz="1600" dirty="0" smtClean="0">
              <a:solidFill>
                <a:srgbClr val="FF0000"/>
              </a:solidFill>
            </a:endParaRPr>
          </a:p>
          <a:p>
            <a:r>
              <a:rPr lang="ru-RU" sz="1600" dirty="0" smtClean="0">
                <a:solidFill>
                  <a:srgbClr val="FF0000"/>
                </a:solidFill>
              </a:rPr>
              <a:t>Митрополит Антоний</a:t>
            </a:r>
            <a:endParaRPr lang="ru-RU"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 to="" calcmode="lin" valueType="num">
                                      <p:cBhvr>
                                        <p:cTn id="19" dur="1" fill="hold"/>
                                        <p:tgtEl>
                                          <p:spTgt spid="1026"/>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nodeType="clickEffect">
                                  <p:stCondLst>
                                    <p:cond delay="0"/>
                                  </p:stCondLst>
                                  <p:childTnLst>
                                    <p:set>
                                      <p:cBhvr>
                                        <p:cTn id="23" dur="1" fill="hold">
                                          <p:stCondLst>
                                            <p:cond delay="0"/>
                                          </p:stCondLst>
                                        </p:cTn>
                                        <p:tgtEl>
                                          <p:spTgt spid="1028"/>
                                        </p:tgtEl>
                                        <p:attrNameLst>
                                          <p:attrName>style.visibility</p:attrName>
                                        </p:attrNameLst>
                                      </p:cBhvr>
                                      <p:to>
                                        <p:strVal val="visible"/>
                                      </p:to>
                                    </p:set>
                                    <p:anim to="" calcmode="lin" valueType="num">
                                      <p:cBhvr>
                                        <p:cTn id="24" dur="1" fill="hold"/>
                                        <p:tgtEl>
                                          <p:spTgt spid="1028"/>
                                        </p:tgtEl>
                                        <p:attrNameLst>
                                          <p:attrName/>
                                        </p:attrNameLst>
                                      </p:cBhvr>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nodeType="clickEffect">
                                  <p:stCondLst>
                                    <p:cond delay="0"/>
                                  </p:stCondLst>
                                  <p:childTnLst>
                                    <p:set>
                                      <p:cBhvr>
                                        <p:cTn id="28" dur="1" fill="hold">
                                          <p:stCondLst>
                                            <p:cond delay="0"/>
                                          </p:stCondLst>
                                        </p:cTn>
                                        <p:tgtEl>
                                          <p:spTgt spid="1027"/>
                                        </p:tgtEl>
                                        <p:attrNameLst>
                                          <p:attrName>style.visibility</p:attrName>
                                        </p:attrNameLst>
                                      </p:cBhvr>
                                      <p:to>
                                        <p:strVal val="visible"/>
                                      </p:to>
                                    </p:set>
                                    <p:anim to="" calcmode="lin" valueType="num">
                                      <p:cBhvr>
                                        <p:cTn id="29" dur="1" fill="hold"/>
                                        <p:tgtEl>
                                          <p:spTgt spid="1027"/>
                                        </p:tgtEl>
                                        <p:attrNameLst>
                                          <p:attrName/>
                                        </p:attrNameLst>
                                      </p:cBhvr>
                                    </p:anim>
                                  </p:childTnLst>
                                </p:cTn>
                              </p:par>
                            </p:childTnLst>
                          </p:cTn>
                        </p:par>
                      </p:childTnLst>
                    </p:cTn>
                  </p:par>
                  <p:par>
                    <p:cTn id="30" fill="hold">
                      <p:stCondLst>
                        <p:cond delay="indefinite"/>
                      </p:stCondLst>
                      <p:childTnLst>
                        <p:par>
                          <p:cTn id="31" fill="hold">
                            <p:stCondLst>
                              <p:cond delay="0"/>
                            </p:stCondLst>
                            <p:childTnLst>
                              <p:par>
                                <p:cTn id="32" presetID="7" presetClass="entr" presetSubtype="4"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0" fill="hold"/>
                                        <p:tgtEl>
                                          <p:spTgt spid="7"/>
                                        </p:tgtEl>
                                        <p:attrNameLst>
                                          <p:attrName>ppt_x</p:attrName>
                                        </p:attrNameLst>
                                      </p:cBhvr>
                                      <p:tavLst>
                                        <p:tav tm="0">
                                          <p:val>
                                            <p:strVal val="#ppt_x"/>
                                          </p:val>
                                        </p:tav>
                                        <p:tav tm="100000">
                                          <p:val>
                                            <p:strVal val="#ppt_x"/>
                                          </p:val>
                                        </p:tav>
                                      </p:tavLst>
                                    </p:anim>
                                    <p:anim calcmode="lin" valueType="num">
                                      <p:cBhvr additive="base">
                                        <p:cTn id="35"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3614734" cy="1071570"/>
          </a:xfrm>
        </p:spPr>
        <p:txBody>
          <a:bodyPr>
            <a:noAutofit/>
          </a:bodyPr>
          <a:lstStyle/>
          <a:p>
            <a:r>
              <a:rPr lang="ru-RU" sz="36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Гимнастика, районный этап</a:t>
            </a:r>
            <a:endParaRPr lang="ru-RU" sz="3600" dirty="0"/>
          </a:p>
        </p:txBody>
      </p:sp>
      <p:sp>
        <p:nvSpPr>
          <p:cNvPr id="4" name="Текст 3"/>
          <p:cNvSpPr>
            <a:spLocks noGrp="1"/>
          </p:cNvSpPr>
          <p:nvPr>
            <p:ph type="body" idx="2"/>
          </p:nvPr>
        </p:nvSpPr>
        <p:spPr>
          <a:xfrm>
            <a:off x="571472" y="1785926"/>
            <a:ext cx="3214710" cy="4643470"/>
          </a:xfrm>
        </p:spPr>
        <p:txBody>
          <a:bodyPr/>
          <a:lstStyle/>
          <a:p>
            <a:endParaRPr lang="ru-RU" dirty="0"/>
          </a:p>
        </p:txBody>
      </p:sp>
      <p:pic>
        <p:nvPicPr>
          <p:cNvPr id="5" name="Picture 2" descr="C:\Documents and Settings\Секретарь\Рабочий стол\родительское собрание сент\гимнастика район\CIMG2438.JPG"/>
          <p:cNvPicPr>
            <a:picLocks noGrp="1" noChangeAspect="1" noChangeArrowheads="1"/>
          </p:cNvPicPr>
          <p:nvPr>
            <p:ph sz="half" idx="1"/>
          </p:nvPr>
        </p:nvPicPr>
        <p:blipFill>
          <a:blip r:embed="rId2" cstate="email"/>
          <a:srcRect/>
          <a:stretch>
            <a:fillRect/>
          </a:stretch>
        </p:blipFill>
        <p:spPr bwMode="auto">
          <a:xfrm>
            <a:off x="571472" y="1785926"/>
            <a:ext cx="3206737" cy="2119301"/>
          </a:xfrm>
          <a:prstGeom prst="rect">
            <a:avLst/>
          </a:prstGeom>
          <a:noFill/>
        </p:spPr>
      </p:pic>
      <p:pic>
        <p:nvPicPr>
          <p:cNvPr id="17411" name="Picture 3"/>
          <p:cNvPicPr>
            <a:picLocks noChangeAspect="1" noChangeArrowheads="1"/>
          </p:cNvPicPr>
          <p:nvPr/>
        </p:nvPicPr>
        <p:blipFill>
          <a:blip r:embed="rId3" cstate="email"/>
          <a:srcRect/>
          <a:stretch>
            <a:fillRect/>
          </a:stretch>
        </p:blipFill>
        <p:spPr bwMode="auto">
          <a:xfrm>
            <a:off x="4857752" y="571481"/>
            <a:ext cx="3500462" cy="2500330"/>
          </a:xfrm>
          <a:prstGeom prst="rect">
            <a:avLst/>
          </a:prstGeom>
          <a:noFill/>
          <a:ln w="9525">
            <a:noFill/>
            <a:miter lim="800000"/>
            <a:headEnd/>
            <a:tailEnd/>
          </a:ln>
          <a:effectLst/>
        </p:spPr>
      </p:pic>
      <p:pic>
        <p:nvPicPr>
          <p:cNvPr id="17412" name="Picture 4"/>
          <p:cNvPicPr>
            <a:picLocks noChangeAspect="1" noChangeArrowheads="1"/>
          </p:cNvPicPr>
          <p:nvPr/>
        </p:nvPicPr>
        <p:blipFill>
          <a:blip r:embed="rId4" cstate="email"/>
          <a:srcRect/>
          <a:stretch>
            <a:fillRect/>
          </a:stretch>
        </p:blipFill>
        <p:spPr bwMode="auto">
          <a:xfrm>
            <a:off x="4929190" y="3929066"/>
            <a:ext cx="3429024" cy="2428892"/>
          </a:xfrm>
          <a:prstGeom prst="rect">
            <a:avLst/>
          </a:prstGeom>
          <a:noFill/>
          <a:ln w="9525">
            <a:noFill/>
            <a:miter lim="800000"/>
            <a:headEnd/>
            <a:tailEnd/>
          </a:ln>
          <a:effectLst/>
        </p:spPr>
      </p:pic>
      <p:pic>
        <p:nvPicPr>
          <p:cNvPr id="17413" name="Picture 5"/>
          <p:cNvPicPr>
            <a:picLocks noChangeAspect="1" noChangeArrowheads="1"/>
          </p:cNvPicPr>
          <p:nvPr/>
        </p:nvPicPr>
        <p:blipFill>
          <a:blip r:embed="rId5" cstate="email"/>
          <a:srcRect/>
          <a:stretch>
            <a:fillRect/>
          </a:stretch>
        </p:blipFill>
        <p:spPr bwMode="auto">
          <a:xfrm>
            <a:off x="571472" y="4071942"/>
            <a:ext cx="3214710" cy="2339595"/>
          </a:xfrm>
          <a:prstGeom prst="rect">
            <a:avLst/>
          </a:prstGeom>
          <a:noFill/>
          <a:ln w="9525">
            <a:noFill/>
            <a:miter lim="800000"/>
            <a:headEnd/>
            <a:tailEnd/>
          </a:ln>
          <a:effectLst/>
        </p:spPr>
      </p:pic>
      <p:sp>
        <p:nvSpPr>
          <p:cNvPr id="8" name="TextBox 7"/>
          <p:cNvSpPr txBox="1"/>
          <p:nvPr/>
        </p:nvSpPr>
        <p:spPr>
          <a:xfrm>
            <a:off x="4357686" y="3071810"/>
            <a:ext cx="4429156" cy="830997"/>
          </a:xfrm>
          <a:prstGeom prst="rect">
            <a:avLst/>
          </a:prstGeom>
          <a:noFill/>
        </p:spPr>
        <p:txBody>
          <a:bodyPr wrap="square" rtlCol="0">
            <a:spAutoFit/>
          </a:bodyPr>
          <a:lstStyle/>
          <a:p>
            <a:r>
              <a:rPr lang="ru-RU" sz="1600" dirty="0" smtClean="0">
                <a:solidFill>
                  <a:srgbClr val="FF0000"/>
                </a:solidFill>
                <a:latin typeface="+mj-lt"/>
              </a:rPr>
              <a:t>Сначала поверь в себя, а потом в тебя поверят другие.</a:t>
            </a:r>
          </a:p>
          <a:p>
            <a:pPr algn="r"/>
            <a:r>
              <a:rPr lang="ru-RU" sz="1600" dirty="0" smtClean="0">
                <a:solidFill>
                  <a:srgbClr val="FF0000"/>
                </a:solidFill>
                <a:latin typeface="+mj-lt"/>
              </a:rPr>
              <a:t>А.Б. Пугачева</a:t>
            </a:r>
            <a:endParaRPr lang="ru-RU" sz="1600"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heckerboard(across)">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17413"/>
                                        </p:tgtEl>
                                        <p:attrNameLst>
                                          <p:attrName>style.visibility</p:attrName>
                                        </p:attrNameLst>
                                      </p:cBhvr>
                                      <p:to>
                                        <p:strVal val="visible"/>
                                      </p:to>
                                    </p:set>
                                    <p:animEffect transition="in" filter="checkerboard(across)">
                                      <p:cBhvr>
                                        <p:cTn id="24" dur="500"/>
                                        <p:tgtEl>
                                          <p:spTgt spid="17413"/>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17411"/>
                                        </p:tgtEl>
                                        <p:attrNameLst>
                                          <p:attrName>style.visibility</p:attrName>
                                        </p:attrNameLst>
                                      </p:cBhvr>
                                      <p:to>
                                        <p:strVal val="visible"/>
                                      </p:to>
                                    </p:set>
                                    <p:animEffect transition="in" filter="checkerboard(across)">
                                      <p:cBhvr>
                                        <p:cTn id="29" dur="500"/>
                                        <p:tgtEl>
                                          <p:spTgt spid="17411"/>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17412"/>
                                        </p:tgtEl>
                                        <p:attrNameLst>
                                          <p:attrName>style.visibility</p:attrName>
                                        </p:attrNameLst>
                                      </p:cBhvr>
                                      <p:to>
                                        <p:strVal val="visible"/>
                                      </p:to>
                                    </p:set>
                                    <p:animEffect transition="in" filter="checkerboard(across)">
                                      <p:cBhvr>
                                        <p:cTn id="34" dur="5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Documents and Settings\Секретарь\Рабочий стол\родительское собрание сент\гимнастика район\CIMG2438.JPG"/>
          <p:cNvPicPr>
            <a:picLocks noChangeAspect="1" noChangeArrowheads="1"/>
          </p:cNvPicPr>
          <p:nvPr/>
        </p:nvPicPr>
        <p:blipFill>
          <a:blip r:embed="rId2" cstate="email"/>
          <a:srcRect/>
          <a:stretch>
            <a:fillRect/>
          </a:stretch>
        </p:blipFill>
        <p:spPr bwMode="auto">
          <a:xfrm>
            <a:off x="21574244" y="28432300"/>
            <a:ext cx="3286148" cy="2464611"/>
          </a:xfrm>
          <a:prstGeom prst="rect">
            <a:avLst/>
          </a:prstGeom>
          <a:noFill/>
        </p:spPr>
      </p:pic>
      <p:pic>
        <p:nvPicPr>
          <p:cNvPr id="6" name="Picture 2" descr="C:\Documents and Settings\Секретарь\Рабочий стол\родительское собрание сент\гимнастика район\CIMG2438.JPG"/>
          <p:cNvPicPr>
            <a:picLocks noChangeAspect="1" noChangeArrowheads="1"/>
          </p:cNvPicPr>
          <p:nvPr/>
        </p:nvPicPr>
        <p:blipFill>
          <a:blip r:embed="rId3" cstate="email"/>
          <a:srcRect/>
          <a:stretch>
            <a:fillRect/>
          </a:stretch>
        </p:blipFill>
        <p:spPr bwMode="auto">
          <a:xfrm>
            <a:off x="22860128" y="29432431"/>
            <a:ext cx="6170976" cy="4628232"/>
          </a:xfrm>
          <a:prstGeom prst="rect">
            <a:avLst/>
          </a:prstGeom>
          <a:noFill/>
        </p:spPr>
      </p:pic>
      <p:pic>
        <p:nvPicPr>
          <p:cNvPr id="7" name="Picture 2" descr="C:\Documents and Settings\Секретарь\Рабочий стол\родительское собрание сент\гимнастика район\CIMG2438.JPG"/>
          <p:cNvPicPr>
            <a:picLocks noChangeAspect="1" noChangeArrowheads="1"/>
          </p:cNvPicPr>
          <p:nvPr/>
        </p:nvPicPr>
        <p:blipFill>
          <a:blip r:embed="rId4" cstate="email"/>
          <a:srcRect/>
          <a:stretch>
            <a:fillRect/>
          </a:stretch>
        </p:blipFill>
        <p:spPr bwMode="auto">
          <a:xfrm>
            <a:off x="23788822" y="31271960"/>
            <a:ext cx="5385158" cy="4038869"/>
          </a:xfrm>
          <a:prstGeom prst="rect">
            <a:avLst/>
          </a:prstGeom>
          <a:noFill/>
        </p:spPr>
      </p:pic>
      <p:pic>
        <p:nvPicPr>
          <p:cNvPr id="16389" name="Picture 5"/>
          <p:cNvPicPr>
            <a:picLocks noChangeAspect="1" noChangeArrowheads="1"/>
          </p:cNvPicPr>
          <p:nvPr/>
        </p:nvPicPr>
        <p:blipFill>
          <a:blip r:embed="rId5" cstate="email"/>
          <a:srcRect/>
          <a:stretch>
            <a:fillRect/>
          </a:stretch>
        </p:blipFill>
        <p:spPr bwMode="auto">
          <a:xfrm>
            <a:off x="5286380" y="3714752"/>
            <a:ext cx="3143272" cy="2357454"/>
          </a:xfrm>
          <a:prstGeom prst="rect">
            <a:avLst/>
          </a:prstGeom>
          <a:noFill/>
          <a:ln w="9525">
            <a:noFill/>
            <a:miter lim="800000"/>
            <a:headEnd/>
            <a:tailEnd/>
          </a:ln>
          <a:effectLst/>
        </p:spPr>
      </p:pic>
      <p:pic>
        <p:nvPicPr>
          <p:cNvPr id="16390" name="Picture 6"/>
          <p:cNvPicPr>
            <a:picLocks noChangeAspect="1" noChangeArrowheads="1"/>
          </p:cNvPicPr>
          <p:nvPr/>
        </p:nvPicPr>
        <p:blipFill>
          <a:blip r:embed="rId6" cstate="email"/>
          <a:srcRect/>
          <a:stretch>
            <a:fillRect/>
          </a:stretch>
        </p:blipFill>
        <p:spPr bwMode="auto">
          <a:xfrm>
            <a:off x="1142976" y="3714752"/>
            <a:ext cx="3143272" cy="2357454"/>
          </a:xfrm>
          <a:prstGeom prst="rect">
            <a:avLst/>
          </a:prstGeom>
          <a:noFill/>
          <a:ln w="9525">
            <a:noFill/>
            <a:miter lim="800000"/>
            <a:headEnd/>
            <a:tailEnd/>
          </a:ln>
          <a:effectLst/>
        </p:spPr>
      </p:pic>
      <p:pic>
        <p:nvPicPr>
          <p:cNvPr id="16391" name="Picture 7"/>
          <p:cNvPicPr>
            <a:picLocks noChangeAspect="1" noChangeArrowheads="1"/>
          </p:cNvPicPr>
          <p:nvPr/>
        </p:nvPicPr>
        <p:blipFill>
          <a:blip r:embed="rId7" cstate="email"/>
          <a:srcRect/>
          <a:stretch>
            <a:fillRect/>
          </a:stretch>
        </p:blipFill>
        <p:spPr bwMode="auto">
          <a:xfrm>
            <a:off x="5286380" y="1214422"/>
            <a:ext cx="3141653" cy="2356240"/>
          </a:xfrm>
          <a:prstGeom prst="rect">
            <a:avLst/>
          </a:prstGeom>
          <a:noFill/>
          <a:ln w="9525">
            <a:noFill/>
            <a:miter lim="800000"/>
            <a:headEnd/>
            <a:tailEnd/>
          </a:ln>
          <a:effectLst/>
        </p:spPr>
      </p:pic>
      <p:sp>
        <p:nvSpPr>
          <p:cNvPr id="13" name="TextBox 12"/>
          <p:cNvSpPr txBox="1"/>
          <p:nvPr/>
        </p:nvSpPr>
        <p:spPr>
          <a:xfrm>
            <a:off x="428596" y="428604"/>
            <a:ext cx="5643602" cy="1107996"/>
          </a:xfrm>
          <a:prstGeom prst="rect">
            <a:avLst/>
          </a:prstGeom>
          <a:noFill/>
        </p:spPr>
        <p:txBody>
          <a:bodyPr wrap="square" rtlCol="0">
            <a:spAutoFit/>
          </a:bodyPr>
          <a:lstStyle/>
          <a:p>
            <a:r>
              <a:rPr lang="ru-RU"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Баскетбол, районный этап. </a:t>
            </a:r>
          </a:p>
          <a:p>
            <a:r>
              <a:rPr lang="ru-RU" sz="24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Команда девушек заняла 2 место</a:t>
            </a:r>
          </a:p>
          <a:p>
            <a:endParaRPr lang="ru-RU"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0" name="TextBox 9"/>
          <p:cNvSpPr txBox="1"/>
          <p:nvPr/>
        </p:nvSpPr>
        <p:spPr>
          <a:xfrm>
            <a:off x="928662" y="1714488"/>
            <a:ext cx="3500462" cy="923330"/>
          </a:xfrm>
          <a:prstGeom prst="rect">
            <a:avLst/>
          </a:prstGeom>
          <a:noFill/>
        </p:spPr>
        <p:txBody>
          <a:bodyPr wrap="square" rtlCol="0">
            <a:spAutoFit/>
          </a:bodyPr>
          <a:lstStyle/>
          <a:p>
            <a:r>
              <a:rPr lang="ru-RU" dirty="0" smtClean="0">
                <a:solidFill>
                  <a:srgbClr val="FF0000"/>
                </a:solidFill>
                <a:latin typeface="+mj-lt"/>
              </a:rPr>
              <a:t>Нельзя, не уважая себя, уважать других или ожидать уважение с их стороны.</a:t>
            </a:r>
            <a:endParaRPr lang="ru-RU"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10" dur="1000" fill="hold"/>
                                        <p:tgtEl>
                                          <p:spTgt spid="1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6390"/>
                                        </p:tgtEl>
                                        <p:attrNameLst>
                                          <p:attrName>style.visibility</p:attrName>
                                        </p:attrNameLst>
                                      </p:cBhvr>
                                      <p:to>
                                        <p:strVal val="visible"/>
                                      </p:to>
                                    </p:set>
                                    <p:animEffect transition="in" filter="fade">
                                      <p:cBhvr>
                                        <p:cTn id="19" dur="2000"/>
                                        <p:tgtEl>
                                          <p:spTgt spid="1639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6391"/>
                                        </p:tgtEl>
                                        <p:attrNameLst>
                                          <p:attrName>style.visibility</p:attrName>
                                        </p:attrNameLst>
                                      </p:cBhvr>
                                      <p:to>
                                        <p:strVal val="visible"/>
                                      </p:to>
                                    </p:set>
                                    <p:animEffect transition="in" filter="fade">
                                      <p:cBhvr>
                                        <p:cTn id="24" dur="2000"/>
                                        <p:tgtEl>
                                          <p:spTgt spid="1639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6389"/>
                                        </p:tgtEl>
                                        <p:attrNameLst>
                                          <p:attrName>style.visibility</p:attrName>
                                        </p:attrNameLst>
                                      </p:cBhvr>
                                      <p:to>
                                        <p:strVal val="visible"/>
                                      </p:to>
                                    </p:set>
                                    <p:animEffect transition="in" filter="fade">
                                      <p:cBhvr>
                                        <p:cTn id="29" dur="20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835</TotalTime>
  <Words>438</Words>
  <Application>Microsoft Office PowerPoint</Application>
  <PresentationFormat>Экран (4:3)</PresentationFormat>
  <Paragraphs>32</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Трек</vt:lpstr>
      <vt:lpstr>Моу «Бессоновская сош»  Белгородского района Белгородской области  Вклад физической культуры в духовно-нравственное воспитание личности</vt:lpstr>
      <vt:lpstr>    Ничто так не разрушает наш организм,      как длительное бездействие.        Аристотель    Физи́ческая культу́ра — сфера социальной деятельности, направленная на сохранение и укрепление здоровья, развитие психофизических способностей человека в процессе осознанной двигательной активности.  Физи́ческая культу́ра — часть культуры, представляющая собой совокупность ценностей, норм и знаний, создаваемых и используемых обществом в целях физического и интеллектуального развития способностей человека, совершенствования его двигательной активности и формирования здорового образа жизни, социальной адаптации путем физического воспитания, физической подготовки и физического развития. Человек – существо духовное, он стремится не только к физическому развитию, но и к духовному становлению. Соединить в себе личное и народное, земное и небесное, телесное и духовное – это естественная потребность человека, призванная в этот мир. </vt:lpstr>
      <vt:lpstr>     Под физической культурой личности понимается совокупность свойств человека, которые приобретаются в процессе занятий физическими упражнениями и выражаются в активном стремлении человека всесторонне и гармонично совершенствовать свою физическую природу (телесность), вести здоровый образ жизни.  Занимаясь физической культурой, человек познает себя, других людей и окружающий мир. У него активно развивается инициатива, самостоятельность и творчество, формируются собственное мировоззрение и способы мышления, индивидуальные черты характера, критическое отношение к действиям других людей и собственным поступкам. Все эти положительные свойства, приобретаемые в результате физкультурной деятельности, характеризуют человека не только как физически культурную личность, но и как целостную личность, всесторонне и гармонично развитую, отражающую высокий уровень общей культуры человека. Физическая культура помогает противостоять таким вредным привычкам, как курение, употребление алкоголя и наркотиков.       </vt:lpstr>
      <vt:lpstr>Рассмотрим подробнее о положительном влиянии занятий физической культурой на формирование такого качества, как сила воли. Воспитание силы воли человека возможно при различных видах физических упражнений. Остановимся на комплексе утренней гимнастики. Его выполнение требует от человека известной дисциплины (подъем в определенное время и т.д.) С другой стороны, повторение зарядки каждый день в одни и те же часы вырабатывает стабильность в поведении и поступках. Таким образом, воспитывается не только сила воли, но и привычка к ежедневному обязательному труду. Психологи спорта определили волевые качества, которые необходимы спортсменам для преодоления возникающих в процессе их деятельности препятствий. Это – целеустремленность, настойчивость и упорство, решительность и смелость, инициативность и самостоятельность, терпимость, выдержка и самообладание.   </vt:lpstr>
      <vt:lpstr>Здоровье в порядке – спасибо зарядке!</vt:lpstr>
      <vt:lpstr>Спортивная этика включает такие понятия, как патриотизм, долг и ответственность, дружба и коллективизм, честь и достоинство, справедливость и культура поведения. Спорт по своей сути глубоко гуманен. Он помогает человеку познать свои силы, воспитывать в себе упорство, мужество. Спортивная этика включает и умение вести себя – признак внутренней организованности, дисциплинированности. Нравственно воспитанный человек не позволит себе отказаться от выступления, тянуть время, сойти с дистанции, даже если спортсмен знает, что все равно проиграл. После проигрыша важно уметь владеть собой. С достоинством отдавая должное мастерству соперника, поздравить с победой. Вообще отношение к сопернику – показатель подлинной воспитанности спортсмена. Юный спортсмен много и настойчиво работает над собой, овладевая знаниями, расширяя свой кругозор, приобретая спортивные умения и навыки, улучшая свои результаты.  </vt:lpstr>
      <vt:lpstr>Слайд 7</vt:lpstr>
      <vt:lpstr>Гимнастика, районный этап</vt:lpstr>
      <vt:lpstr>Слайд 9</vt:lpstr>
      <vt:lpstr>Шахматы, районный этап</vt:lpstr>
      <vt:lpstr> Дни здоровья:  - кросс «Золотая осень»;  - «В поисках клада всей жизни»;  - «Моя победа в подарок ветеранам» Все победы начинаются с побед над собой.       Л.М. Леонов </vt:lpstr>
      <vt:lpstr>Социально-значимые проекты и акции:  - «Я выбираю спорт, как альтернативу     вредным привычкам»;  - «Лыжня зовет»;  - Широкая масленица;  - Районный смотр строя и песни.  </vt:lpstr>
      <vt:lpstr>Смелыми не рождаются – смелыми становятся!       (пословица)</vt:lpstr>
      <vt:lpstr>Удивительное и загадочное явление народной культуры - праздники и обряды. Если в праздниках сокрыта душа народа, то в праздничные дни она и раскрывается. </vt:lpstr>
      <vt:lpstr>Слайд 15</vt:lpstr>
      <vt:lpstr>52-й районный слет туристов</vt:lpstr>
      <vt:lpstr>       Можно сделать вывод, что Занятия физическими упражнениями имеют огромное воспитательное значение — способствуют укреплению дисциплины, повышению чувства ответственности, развитию настойчивости в достижении поставленной цели. Это в одинаковой степени касается всех занимающихся, независимо от их возраста, социального положения, профессии.   Физическая культура представляет собой сложное общественное явление, которое не ограничено решением задач физического развития, а выполняет и другие социальные функции общества в области морали, воспитания, этики. Она не имеет социальных, профессиональных, биологических, возрастных, географических границ.  Жизнь долга, если она полна. Будем измерять ее поступками, а не временем.        Сенека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Спортивная жизнь школы (2009-2010 уч. год)</dc:title>
  <cp:lastModifiedBy>Семья</cp:lastModifiedBy>
  <cp:revision>102</cp:revision>
  <dcterms:modified xsi:type="dcterms:W3CDTF">2013-12-08T09:38:06Z</dcterms:modified>
</cp:coreProperties>
</file>