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68" r:id="rId5"/>
    <p:sldId id="269" r:id="rId6"/>
    <p:sldId id="257" r:id="rId7"/>
    <p:sldId id="259" r:id="rId8"/>
    <p:sldId id="261" r:id="rId9"/>
    <p:sldId id="274" r:id="rId10"/>
    <p:sldId id="265" r:id="rId11"/>
    <p:sldId id="266" r:id="rId12"/>
    <p:sldId id="271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475F9-BB14-47B2-8F66-8763C3450BA6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352A7-F642-432F-8444-C1CEE8A7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475F9-BB14-47B2-8F66-8763C3450BA6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352A7-F642-432F-8444-C1CEE8A7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475F9-BB14-47B2-8F66-8763C3450BA6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352A7-F642-432F-8444-C1CEE8A7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475F9-BB14-47B2-8F66-8763C3450BA6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352A7-F642-432F-8444-C1CEE8A7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475F9-BB14-47B2-8F66-8763C3450BA6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352A7-F642-432F-8444-C1CEE8A7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475F9-BB14-47B2-8F66-8763C3450BA6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352A7-F642-432F-8444-C1CEE8A7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475F9-BB14-47B2-8F66-8763C3450BA6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352A7-F642-432F-8444-C1CEE8A7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475F9-BB14-47B2-8F66-8763C3450BA6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352A7-F642-432F-8444-C1CEE8A7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475F9-BB14-47B2-8F66-8763C3450BA6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352A7-F642-432F-8444-C1CEE8A7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475F9-BB14-47B2-8F66-8763C3450BA6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352A7-F642-432F-8444-C1CEE8A7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475F9-BB14-47B2-8F66-8763C3450BA6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352A7-F642-432F-8444-C1CEE8A71D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05475F9-BB14-47B2-8F66-8763C3450BA6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1352A7-F642-432F-8444-C1CEE8A7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8%D0%B0%D0%BD%D0%B8%D0%BD,_%D0%9B%D0%B5%D0%B2_%D0%98%D0%B2%D0%B0%D0%BD%D0%BE%D0%B2%D0%B8%D1%87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ru.wikipedia.org/wiki/%D0%A4%D1%80%D0%B0%D0%B4%D0%BA%D0%B8%D0%BD,_%D0%9C%D0%B0%D1%80%D0%BA_%D0%93%D1%80%D0%B8%D0%B3%D0%BE%D1%80%D1%8C%D0%B5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u.wikipedia.org/wiki/%D0%A4%D0%B0%D0%B9%D0%BB:Rzhev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ru.wikipedia.org/wiki/%D0%A4%D0%B0%D0%B9%D0%BB:The_Bridge_through_the_Volg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93%D0%B5%D1%80%D0%BE%D0%B4%D0%BE%D1%8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1%81%D1%91%D1%82%D1%80" TargetMode="External"/><Relationship Id="rId3" Type="http://schemas.openxmlformats.org/officeDocument/2006/relationships/hyperlink" Target="http://ru.wikipedia.org/wiki/%D0%9B%D0%B5%D1%89" TargetMode="External"/><Relationship Id="rId7" Type="http://schemas.openxmlformats.org/officeDocument/2006/relationships/hyperlink" Target="http://ru.wikipedia.org/wiki/%D0%A9%D1%83%D0%BA%D0%B0" TargetMode="External"/><Relationship Id="rId2" Type="http://schemas.openxmlformats.org/officeDocument/2006/relationships/hyperlink" Target="http://ru.wikipedia.org/wiki/%D0%92%D0%BE%D0%B1%D0%BB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E%D0%BC" TargetMode="External"/><Relationship Id="rId5" Type="http://schemas.openxmlformats.org/officeDocument/2006/relationships/hyperlink" Target="http://ru.wikipedia.org/wiki/%D0%A1%D0%B0%D0%B7%D0%B0%D0%BD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://ru.wikipedia.org/wiki/%D0%A1%D1%83%D0%B4%D0%B0%D0%BA_(%D1%80%D1%8B%D0%B1%D0%B0)" TargetMode="External"/><Relationship Id="rId9" Type="http://schemas.openxmlformats.org/officeDocument/2006/relationships/hyperlink" Target="http://ru.wikipedia.org/wiki/%D0%A1%D1%82%D0%B5%D1%80%D0%BB%D1%8F%D0%B4%D1%8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286676" cy="785818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Волга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286388"/>
            <a:ext cx="6400800" cy="538178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Подготовила: Ахмадуллина Диана</a:t>
            </a:r>
            <a:endParaRPr lang="ru-RU" dirty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 descr="C:\Users\Учитель\Download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928802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Учитель\Download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2286016"/>
          </a:xfrm>
          <a:prstGeom prst="rect">
            <a:avLst/>
          </a:prstGeom>
          <a:noFill/>
        </p:spPr>
      </p:pic>
      <p:pic>
        <p:nvPicPr>
          <p:cNvPr id="4098" name="Picture 2" descr="C:\Users\Учитель\Downloads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643182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Характеристика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642918"/>
          <a:ext cx="832964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821"/>
                <a:gridCol w="4164821"/>
              </a:tblGrid>
              <a:tr h="29540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Длина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3530 км </a:t>
                      </a:r>
                      <a:endParaRPr lang="ru-RU" dirty="0"/>
                    </a:p>
                  </a:txBody>
                  <a:tcPr/>
                </a:tc>
              </a:tr>
              <a:tr h="295400">
                <a:tc>
                  <a:txBody>
                    <a:bodyPr/>
                    <a:lstStyle/>
                    <a:p>
                      <a:r>
                        <a:rPr lang="ru-RU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бассейна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1 361 000 км² </a:t>
                      </a:r>
                      <a:endParaRPr lang="ru-RU" u="none" dirty="0"/>
                    </a:p>
                  </a:txBody>
                  <a:tcPr/>
                </a:tc>
              </a:tr>
              <a:tr h="295400">
                <a:tc>
                  <a:txBody>
                    <a:bodyPr/>
                    <a:lstStyle/>
                    <a:p>
                      <a:r>
                        <a:rPr lang="ru-RU" u="none" dirty="0" smtClean="0"/>
                        <a:t>бассейн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Каспийское море</a:t>
                      </a:r>
                      <a:endParaRPr lang="ru-RU" u="none" dirty="0"/>
                    </a:p>
                  </a:txBody>
                  <a:tcPr/>
                </a:tc>
              </a:tr>
              <a:tr h="295400">
                <a:tc>
                  <a:txBody>
                    <a:bodyPr/>
                    <a:lstStyle/>
                    <a:p>
                      <a:r>
                        <a:rPr lang="ru-RU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 воды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8060 м³/с (у Волгограда) </a:t>
                      </a:r>
                      <a:endParaRPr lang="ru-RU" u="none" dirty="0"/>
                    </a:p>
                  </a:txBody>
                  <a:tcPr/>
                </a:tc>
              </a:tr>
              <a:tr h="295400">
                <a:tc>
                  <a:txBody>
                    <a:bodyPr/>
                    <a:lstStyle/>
                    <a:p>
                      <a:r>
                        <a:rPr lang="ru-RU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Водоток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Исток Валдайская возвышенность</a:t>
                      </a:r>
                      <a:endParaRPr lang="ru-RU" u="none" dirty="0"/>
                    </a:p>
                  </a:txBody>
                  <a:tcPr/>
                </a:tc>
              </a:tr>
              <a:tr h="32526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 м  </a:t>
                      </a:r>
                      <a:endParaRPr lang="ru-RU" dirty="0"/>
                    </a:p>
                  </a:txBody>
                  <a:tcPr/>
                </a:tc>
              </a:tr>
              <a:tr h="295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6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183880" cy="250033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«</a:t>
            </a:r>
            <a:r>
              <a:rPr lang="ru-RU" b="1" dirty="0" smtClean="0"/>
              <a:t>Течёт река Волга</a:t>
            </a:r>
            <a:r>
              <a:rPr lang="ru-RU" dirty="0" smtClean="0"/>
              <a:t>» — легендарная песня, написанная в 1962 году композитором </a:t>
            </a:r>
            <a:r>
              <a:rPr lang="ru-RU" dirty="0" smtClean="0">
                <a:hlinkClick r:id="rId2" tooltip="Фрадкин, Марк Григорьевич"/>
              </a:rPr>
              <a:t>Марком Фрадкиным</a:t>
            </a:r>
            <a:r>
              <a:rPr lang="ru-RU" dirty="0" smtClean="0"/>
              <a:t> и поэтом </a:t>
            </a:r>
            <a:r>
              <a:rPr lang="ru-RU" dirty="0" smtClean="0">
                <a:hlinkClick r:id="rId3" tooltip="Ошанин, Лев Иванович"/>
              </a:rPr>
              <a:t>Львом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В </a:t>
            </a:r>
            <a:r>
              <a:rPr lang="ru-RU" dirty="0" smtClean="0"/>
              <a:t>течение нескольких десятилетий песню исполняли хоровые и народные коллективы, группы и ансамбли, популярные певцы советской, российской и зарубежной эстрады. В их числе:</a:t>
            </a:r>
            <a:endParaRPr lang="ru-RU" dirty="0"/>
          </a:p>
        </p:txBody>
      </p:sp>
      <p:pic>
        <p:nvPicPr>
          <p:cNvPr id="5122" name="Picture 2" descr="C:\Users\Учитель\Downloads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714620"/>
            <a:ext cx="2751792" cy="1928826"/>
          </a:xfrm>
          <a:prstGeom prst="rect">
            <a:avLst/>
          </a:prstGeom>
          <a:noFill/>
        </p:spPr>
      </p:pic>
      <p:pic>
        <p:nvPicPr>
          <p:cNvPr id="5123" name="Picture 3" descr="C:\Users\Учитель\Downloads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714620"/>
            <a:ext cx="1970687" cy="2857496"/>
          </a:xfrm>
          <a:prstGeom prst="rect">
            <a:avLst/>
          </a:prstGeom>
          <a:noFill/>
        </p:spPr>
      </p:pic>
      <p:pic>
        <p:nvPicPr>
          <p:cNvPr id="5124" name="Picture 4" descr="C:\Users\Учитель\Downloads\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643182"/>
            <a:ext cx="2357454" cy="2357454"/>
          </a:xfrm>
          <a:prstGeom prst="rect">
            <a:avLst/>
          </a:prstGeom>
          <a:noFill/>
        </p:spPr>
      </p:pic>
      <p:pic>
        <p:nvPicPr>
          <p:cNvPr id="5125" name="Picture 5" descr="C:\Users\Учитель\Downloads\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4714884"/>
            <a:ext cx="2500330" cy="1777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upload.wikimedia.org/wikipedia/commons/thumb/1/1c/Rzhev.jpg/200px-Rzhev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00438"/>
            <a:ext cx="62865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pload.wikimedia.org/wikipedia/commons/thumb/1/18/The_Bridge_through_the_Volga.jpg/240px-The_Bridge_through_the_Volga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642918"/>
            <a:ext cx="62865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  Волга</a:t>
            </a:r>
            <a:r>
              <a:rPr lang="ru-RU" dirty="0" smtClean="0"/>
              <a:t> (в древности — Ра, в средние века — Итиль, или </a:t>
            </a:r>
            <a:r>
              <a:rPr lang="ru-RU" dirty="0" err="1" smtClean="0"/>
              <a:t>Этель</a:t>
            </a:r>
            <a:r>
              <a:rPr lang="ru-RU" dirty="0" smtClean="0"/>
              <a:t>), река в Европейской части СССР, одна из крупнейших рек земного шара и самая большая в Европе. </a:t>
            </a:r>
            <a:endParaRPr lang="ru-RU" dirty="0"/>
          </a:p>
        </p:txBody>
      </p:sp>
      <p:pic>
        <p:nvPicPr>
          <p:cNvPr id="1026" name="Picture 2" descr="C:\Users\Учитель\Download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00372"/>
            <a:ext cx="5492744" cy="2988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30352"/>
            <a:ext cx="8329642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Первое </a:t>
            </a:r>
            <a:r>
              <a:rPr lang="ru-RU" dirty="0" smtClean="0"/>
              <a:t>упоминание о Волге встречается в трудах </a:t>
            </a:r>
            <a:r>
              <a:rPr lang="ru-RU" dirty="0" smtClean="0"/>
              <a:t>древнегреческого  историка</a:t>
            </a:r>
            <a:r>
              <a:rPr lang="ru-RU" dirty="0" smtClean="0"/>
              <a:t> </a:t>
            </a:r>
            <a:r>
              <a:rPr lang="ru-RU" dirty="0" smtClean="0">
                <a:hlinkClick r:id="rId2" tooltip="Геродот"/>
              </a:rPr>
              <a:t>Геродота</a:t>
            </a:r>
            <a:r>
              <a:rPr lang="ru-RU" dirty="0" smtClean="0"/>
              <a:t> (V в. до н. э.). </a:t>
            </a:r>
            <a:endParaRPr lang="ru-RU" dirty="0"/>
          </a:p>
        </p:txBody>
      </p:sp>
      <p:pic>
        <p:nvPicPr>
          <p:cNvPr id="2050" name="Picture 2" descr="C:\Users\Учитель\Downloads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428868"/>
            <a:ext cx="7088701" cy="3278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5286380" cy="3964785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714738"/>
            <a:ext cx="4191016" cy="31432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8" y="428604"/>
            <a:ext cx="34289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/>
              <a:t>Здесь колыбель моей России…</a:t>
            </a:r>
            <a:br>
              <a:rPr lang="ru-RU" i="1" dirty="0" smtClean="0"/>
            </a:br>
            <a:r>
              <a:rPr lang="ru-RU" i="1" dirty="0" smtClean="0"/>
              <a:t>Рассвет!..</a:t>
            </a:r>
            <a:br>
              <a:rPr lang="ru-RU" i="1" dirty="0" smtClean="0"/>
            </a:br>
            <a:r>
              <a:rPr lang="ru-RU" i="1" dirty="0" smtClean="0"/>
              <a:t>И вновь румянятся пески…</a:t>
            </a:r>
            <a:br>
              <a:rPr lang="ru-RU" i="1" dirty="0" smtClean="0"/>
            </a:br>
            <a:r>
              <a:rPr lang="ru-RU" i="1" dirty="0" smtClean="0"/>
              <a:t>Рассвет!..</a:t>
            </a:r>
            <a:br>
              <a:rPr lang="ru-RU" i="1" dirty="0" smtClean="0"/>
            </a:br>
            <a:r>
              <a:rPr lang="ru-RU" i="1" dirty="0" smtClean="0"/>
              <a:t>И вновь румянятся поляны…</a:t>
            </a:r>
            <a:br>
              <a:rPr lang="ru-RU" i="1" dirty="0" smtClean="0"/>
            </a:br>
            <a:r>
              <a:rPr lang="ru-RU" i="1" dirty="0" smtClean="0"/>
              <a:t>Рассвет!..</a:t>
            </a:r>
            <a:br>
              <a:rPr lang="ru-RU" i="1" dirty="0" smtClean="0"/>
            </a:br>
            <a:r>
              <a:rPr lang="ru-RU" i="1" dirty="0" smtClean="0"/>
              <a:t>Просторы утренней реки,</a:t>
            </a:r>
            <a:br>
              <a:rPr lang="ru-RU" i="1" dirty="0" smtClean="0"/>
            </a:br>
            <a:r>
              <a:rPr lang="ru-RU" i="1" dirty="0" smtClean="0"/>
              <a:t>Просторы утренней реки</a:t>
            </a:r>
            <a:br>
              <a:rPr lang="ru-RU" i="1" dirty="0" smtClean="0"/>
            </a:br>
            <a:r>
              <a:rPr lang="ru-RU" i="1" dirty="0" smtClean="0"/>
              <a:t>И птиц крикливых караваны…</a:t>
            </a: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85860"/>
            <a:ext cx="3429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Это Волга!</a:t>
            </a:r>
            <a:br>
              <a:rPr lang="ru-RU" sz="2800" i="1" dirty="0" smtClean="0"/>
            </a:br>
            <a:r>
              <a:rPr lang="ru-RU" sz="2800" i="1" dirty="0" smtClean="0"/>
              <a:t>Гладь – дорога!</a:t>
            </a:r>
            <a:br>
              <a:rPr lang="ru-RU" sz="2800" i="1" dirty="0" smtClean="0"/>
            </a:br>
            <a:r>
              <a:rPr lang="ru-RU" sz="2800" i="1" dirty="0" smtClean="0"/>
              <a:t>Это Волга,</a:t>
            </a:r>
            <a:br>
              <a:rPr lang="ru-RU" sz="2800" i="1" dirty="0" smtClean="0"/>
            </a:br>
            <a:r>
              <a:rPr lang="ru-RU" sz="2800" i="1" dirty="0" smtClean="0"/>
              <a:t>Это – Русь!</a:t>
            </a:r>
            <a:br>
              <a:rPr lang="ru-RU" sz="2800" i="1" dirty="0" smtClean="0"/>
            </a:br>
            <a:r>
              <a:rPr lang="ru-RU" sz="2800" i="1" dirty="0" smtClean="0"/>
              <a:t>Это сказочность</a:t>
            </a:r>
            <a:br>
              <a:rPr lang="ru-RU" sz="2800" i="1" dirty="0" smtClean="0"/>
            </a:br>
            <a:r>
              <a:rPr lang="ru-RU" sz="2800" i="1" dirty="0" smtClean="0"/>
              <a:t>Былого…</a:t>
            </a:r>
            <a:br>
              <a:rPr lang="ru-RU" sz="2800" i="1" dirty="0" smtClean="0"/>
            </a:br>
            <a:r>
              <a:rPr lang="ru-RU" sz="2800" i="1" dirty="0" smtClean="0"/>
              <a:t>Щедрость Бога,</a:t>
            </a:r>
            <a:br>
              <a:rPr lang="ru-RU" sz="2800" i="1" dirty="0" smtClean="0"/>
            </a:br>
            <a:r>
              <a:rPr lang="ru-RU" sz="2800" i="1" dirty="0" smtClean="0"/>
              <a:t>Щедрость Бога!..</a:t>
            </a:r>
            <a:br>
              <a:rPr lang="ru-RU" sz="2800" i="1" dirty="0" smtClean="0"/>
            </a:br>
            <a:r>
              <a:rPr lang="ru-RU" sz="2800" i="1" dirty="0" smtClean="0"/>
              <a:t>Это радость, это грусть!..</a:t>
            </a:r>
            <a:endParaRPr lang="ru-RU" sz="2800" i="1" dirty="0"/>
          </a:p>
        </p:txBody>
      </p:sp>
      <p:pic>
        <p:nvPicPr>
          <p:cNvPr id="2050" name="Picture 2" descr="C:\Users\Учитель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928670"/>
            <a:ext cx="5095911" cy="3821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358246" cy="38576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Волга </a:t>
            </a:r>
            <a:r>
              <a:rPr lang="ru-RU" b="1" dirty="0">
                <a:solidFill>
                  <a:srgbClr val="002060"/>
                </a:solidFill>
              </a:rPr>
              <a:t>- великая русская река.  Она принадлежит к числу </a:t>
            </a:r>
            <a:r>
              <a:rPr lang="ru-RU" b="1" dirty="0" smtClean="0">
                <a:solidFill>
                  <a:srgbClr val="002060"/>
                </a:solidFill>
              </a:rPr>
              <a:t>крупнейших </a:t>
            </a:r>
            <a:r>
              <a:rPr lang="ru-RU" b="1" dirty="0">
                <a:solidFill>
                  <a:srgbClr val="002060"/>
                </a:solidFill>
              </a:rPr>
              <a:t>рек земного шара и является самой большой в  Европе.  По  </a:t>
            </a:r>
            <a:r>
              <a:rPr lang="ru-RU" b="1" dirty="0" smtClean="0">
                <a:solidFill>
                  <a:srgbClr val="002060"/>
                </a:solidFill>
              </a:rPr>
              <a:t>своему протяжению </a:t>
            </a:r>
            <a:r>
              <a:rPr lang="ru-RU" b="1" dirty="0">
                <a:solidFill>
                  <a:srgbClr val="002060"/>
                </a:solidFill>
              </a:rPr>
              <a:t>-  3690  км.  - она занимает </a:t>
            </a:r>
            <a:r>
              <a:rPr lang="ru-RU" b="1" dirty="0" smtClean="0">
                <a:solidFill>
                  <a:srgbClr val="002060"/>
                </a:solidFill>
              </a:rPr>
              <a:t>16-е место </a:t>
            </a:r>
            <a:r>
              <a:rPr lang="ru-RU" b="1" dirty="0">
                <a:solidFill>
                  <a:srgbClr val="002060"/>
                </a:solidFill>
              </a:rPr>
              <a:t>в мире.  В </a:t>
            </a:r>
            <a:r>
              <a:rPr lang="ru-RU" b="1" dirty="0" smtClean="0">
                <a:solidFill>
                  <a:srgbClr val="002060"/>
                </a:solidFill>
              </a:rPr>
              <a:t>России только </a:t>
            </a:r>
            <a:r>
              <a:rPr lang="ru-RU" b="1" dirty="0">
                <a:solidFill>
                  <a:srgbClr val="002060"/>
                </a:solidFill>
              </a:rPr>
              <a:t>четыре реки - Амур,  Лена,  Обь и Енисей -  превышают  </a:t>
            </a:r>
            <a:r>
              <a:rPr lang="ru-RU" b="1" dirty="0" smtClean="0">
                <a:solidFill>
                  <a:srgbClr val="002060"/>
                </a:solidFill>
              </a:rPr>
              <a:t>Волгу. Площадь </a:t>
            </a:r>
            <a:r>
              <a:rPr lang="ru-RU" b="1" dirty="0">
                <a:solidFill>
                  <a:srgbClr val="002060"/>
                </a:solidFill>
              </a:rPr>
              <a:t>бассейна - 1380 тыс. квадратных километров.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214578" cy="1624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000636"/>
            <a:ext cx="1857388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"/>
            <a:ext cx="7072362" cy="400050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</a:t>
            </a:r>
            <a:r>
              <a:rPr lang="ru-RU" b="1" dirty="0">
                <a:solidFill>
                  <a:srgbClr val="002060"/>
                </a:solidFill>
              </a:rPr>
              <a:t>Истоки Волги расположены на Валдайской  возвышенности  (у  </a:t>
            </a:r>
            <a:r>
              <a:rPr lang="ru-RU" b="1" dirty="0" smtClean="0">
                <a:solidFill>
                  <a:srgbClr val="002060"/>
                </a:solidFill>
              </a:rPr>
              <a:t>села Волговерховье </a:t>
            </a:r>
            <a:r>
              <a:rPr lang="ru-RU" b="1" dirty="0">
                <a:solidFill>
                  <a:srgbClr val="002060"/>
                </a:solidFill>
              </a:rPr>
              <a:t>Калининской  области) на высоте 228 метров над </a:t>
            </a:r>
            <a:r>
              <a:rPr lang="ru-RU" b="1" dirty="0" smtClean="0">
                <a:solidFill>
                  <a:srgbClr val="002060"/>
                </a:solidFill>
              </a:rPr>
              <a:t>уровнем моря</a:t>
            </a:r>
            <a:r>
              <a:rPr lang="ru-RU" b="1" dirty="0">
                <a:solidFill>
                  <a:srgbClr val="002060"/>
                </a:solidFill>
              </a:rPr>
              <a:t>. Впадает (ниже Астрахани) в Каспийское море, лежащее на 28 </a:t>
            </a:r>
            <a:r>
              <a:rPr lang="ru-RU" b="1" dirty="0" smtClean="0">
                <a:solidFill>
                  <a:srgbClr val="002060"/>
                </a:solidFill>
              </a:rPr>
              <a:t>метров </a:t>
            </a:r>
            <a:r>
              <a:rPr lang="ru-RU" b="1" dirty="0">
                <a:solidFill>
                  <a:srgbClr val="002060"/>
                </a:solidFill>
              </a:rPr>
              <a:t>ниже уровня океана и образует дельту площадью 19 тыс. </a:t>
            </a:r>
            <a:r>
              <a:rPr lang="ru-RU" b="1" dirty="0" smtClean="0">
                <a:solidFill>
                  <a:srgbClr val="002060"/>
                </a:solidFill>
              </a:rPr>
              <a:t>квадратных километров</a:t>
            </a:r>
            <a:r>
              <a:rPr lang="ru-RU" b="1" dirty="0">
                <a:solidFill>
                  <a:srgbClr val="002060"/>
                </a:solidFill>
              </a:rPr>
              <a:t>. Общее падение от истока до устья составляет 256  </a:t>
            </a:r>
            <a:r>
              <a:rPr lang="ru-RU" b="1" dirty="0" smtClean="0">
                <a:solidFill>
                  <a:srgbClr val="002060"/>
                </a:solidFill>
              </a:rPr>
              <a:t>метров. Среднее </a:t>
            </a:r>
            <a:r>
              <a:rPr lang="ru-RU" b="1" dirty="0">
                <a:solidFill>
                  <a:srgbClr val="002060"/>
                </a:solidFill>
              </a:rPr>
              <a:t>падение - 7 см. на 1 километр. Средний расход воды у </a:t>
            </a:r>
            <a:r>
              <a:rPr lang="ru-RU" b="1" dirty="0" smtClean="0">
                <a:solidFill>
                  <a:srgbClr val="002060"/>
                </a:solidFill>
              </a:rPr>
              <a:t>Волгограда </a:t>
            </a:r>
            <a:r>
              <a:rPr lang="ru-RU" b="1" dirty="0">
                <a:solidFill>
                  <a:srgbClr val="002060"/>
                </a:solidFill>
              </a:rPr>
              <a:t>724 кубических метра в секунду,  в устье - 7710 кубических </a:t>
            </a:r>
            <a:r>
              <a:rPr lang="ru-RU" b="1" dirty="0" smtClean="0">
                <a:solidFill>
                  <a:srgbClr val="002060"/>
                </a:solidFill>
              </a:rPr>
              <a:t>метров </a:t>
            </a:r>
            <a:r>
              <a:rPr lang="ru-RU" b="1" dirty="0">
                <a:solidFill>
                  <a:srgbClr val="002060"/>
                </a:solidFill>
              </a:rPr>
              <a:t>в секунду.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14818"/>
            <a:ext cx="450059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Среди </a:t>
            </a:r>
            <a:r>
              <a:rPr lang="ru-RU" b="1" dirty="0">
                <a:solidFill>
                  <a:srgbClr val="002060"/>
                </a:solidFill>
              </a:rPr>
              <a:t>рек,  впадающих в замкнутые внутренние водоемы, Волга </a:t>
            </a:r>
            <a:r>
              <a:rPr lang="ru-RU" b="1" dirty="0" smtClean="0">
                <a:solidFill>
                  <a:srgbClr val="002060"/>
                </a:solidFill>
              </a:rPr>
              <a:t>занимает </a:t>
            </a:r>
            <a:r>
              <a:rPr lang="ru-RU" b="1" dirty="0">
                <a:solidFill>
                  <a:srgbClr val="002060"/>
                </a:solidFill>
              </a:rPr>
              <a:t>по величине первое место на земном шаре.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</a:t>
            </a:r>
            <a:r>
              <a:rPr lang="ru-RU" b="1" dirty="0">
                <a:solidFill>
                  <a:srgbClr val="002060"/>
                </a:solidFill>
              </a:rPr>
              <a:t>Бассейн реки занимает около 1/3 Русской равнины и  </a:t>
            </a:r>
            <a:r>
              <a:rPr lang="ru-RU" b="1" dirty="0" smtClean="0">
                <a:solidFill>
                  <a:srgbClr val="002060"/>
                </a:solidFill>
              </a:rPr>
              <a:t>простирается широкой </a:t>
            </a:r>
            <a:r>
              <a:rPr lang="ru-RU" b="1" dirty="0">
                <a:solidFill>
                  <a:srgbClr val="002060"/>
                </a:solidFill>
              </a:rPr>
              <a:t>полосой  от  Валдайской и </a:t>
            </a:r>
            <a:r>
              <a:rPr lang="ru-RU" b="1" dirty="0" smtClean="0">
                <a:solidFill>
                  <a:srgbClr val="002060"/>
                </a:solidFill>
              </a:rPr>
              <a:t>Среднерусской </a:t>
            </a:r>
            <a:r>
              <a:rPr lang="ru-RU" b="1" dirty="0">
                <a:solidFill>
                  <a:srgbClr val="002060"/>
                </a:solidFill>
              </a:rPr>
              <a:t>возвышенностей </a:t>
            </a:r>
            <a:r>
              <a:rPr lang="ru-RU" b="1" dirty="0" smtClean="0">
                <a:solidFill>
                  <a:srgbClr val="002060"/>
                </a:solidFill>
              </a:rPr>
              <a:t>– на западе </a:t>
            </a:r>
            <a:r>
              <a:rPr lang="ru-RU" b="1" dirty="0">
                <a:solidFill>
                  <a:srgbClr val="002060"/>
                </a:solidFill>
              </a:rPr>
              <a:t>до Уральских гор - на </a:t>
            </a:r>
            <a:r>
              <a:rPr lang="ru-RU" b="1" dirty="0" smtClean="0">
                <a:solidFill>
                  <a:srgbClr val="002060"/>
                </a:solidFill>
              </a:rPr>
              <a:t>востоке. Волга </a:t>
            </a:r>
            <a:r>
              <a:rPr lang="ru-RU" b="1" dirty="0">
                <a:solidFill>
                  <a:srgbClr val="002060"/>
                </a:solidFill>
              </a:rPr>
              <a:t>принимает  около 200 притоков.  Наиболее крупные из них </a:t>
            </a:r>
            <a:r>
              <a:rPr lang="ru-RU" b="1" dirty="0" smtClean="0">
                <a:solidFill>
                  <a:srgbClr val="002060"/>
                </a:solidFill>
              </a:rPr>
              <a:t>- Кама </a:t>
            </a:r>
            <a:r>
              <a:rPr lang="ru-RU" b="1" dirty="0">
                <a:solidFill>
                  <a:srgbClr val="002060"/>
                </a:solidFill>
              </a:rPr>
              <a:t>и Ока.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50085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В </a:t>
            </a:r>
            <a:r>
              <a:rPr lang="ru-RU" dirty="0" smtClean="0"/>
              <a:t>Волге обитает около 70 видов рыб, из них 40 промысловых (важнейшие: </a:t>
            </a:r>
            <a:r>
              <a:rPr lang="ru-RU" dirty="0" smtClean="0">
                <a:hlinkClick r:id="rId2" tooltip="Вобла"/>
              </a:rPr>
              <a:t>вобла</a:t>
            </a:r>
            <a:r>
              <a:rPr lang="ru-RU" dirty="0" smtClean="0"/>
              <a:t>, </a:t>
            </a:r>
            <a:r>
              <a:rPr lang="ru-RU" dirty="0" smtClean="0">
                <a:hlinkClick r:id="rId3" tooltip="Лещ"/>
              </a:rPr>
              <a:t>лещ</a:t>
            </a:r>
            <a:r>
              <a:rPr lang="ru-RU" dirty="0" smtClean="0"/>
              <a:t>, </a:t>
            </a:r>
            <a:r>
              <a:rPr lang="ru-RU" u="sng" dirty="0" smtClean="0">
                <a:hlinkClick r:id="rId4" tooltip="Судак (рыба)"/>
              </a:rPr>
              <a:t>судак</a:t>
            </a:r>
            <a:r>
              <a:rPr lang="ru-RU" dirty="0" smtClean="0"/>
              <a:t>, </a:t>
            </a:r>
            <a:r>
              <a:rPr lang="ru-RU" dirty="0" smtClean="0">
                <a:hlinkClick r:id="rId5" tooltip="Сазан"/>
              </a:rPr>
              <a:t>сазан</a:t>
            </a:r>
            <a:r>
              <a:rPr lang="ru-RU" dirty="0" smtClean="0"/>
              <a:t>, </a:t>
            </a:r>
            <a:r>
              <a:rPr lang="ru-RU" dirty="0" smtClean="0">
                <a:hlinkClick r:id="rId6" tooltip="Сом"/>
              </a:rPr>
              <a:t>сом</a:t>
            </a:r>
            <a:r>
              <a:rPr lang="ru-RU" dirty="0" smtClean="0"/>
              <a:t>, </a:t>
            </a:r>
            <a:r>
              <a:rPr lang="ru-RU" dirty="0" smtClean="0">
                <a:hlinkClick r:id="rId7" tooltip="Щука"/>
              </a:rPr>
              <a:t>щука</a:t>
            </a:r>
            <a:r>
              <a:rPr lang="ru-RU" dirty="0" smtClean="0"/>
              <a:t>, </a:t>
            </a:r>
            <a:r>
              <a:rPr lang="ru-RU" dirty="0" smtClean="0">
                <a:hlinkClick r:id="rId8" tooltip="Осётр"/>
              </a:rPr>
              <a:t>осётр</a:t>
            </a:r>
            <a:r>
              <a:rPr lang="ru-RU" dirty="0" smtClean="0"/>
              <a:t>, </a:t>
            </a:r>
            <a:r>
              <a:rPr lang="ru-RU" dirty="0" smtClean="0">
                <a:hlinkClick r:id="rId9" tooltip="Стерлядь"/>
              </a:rPr>
              <a:t>стерлядь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Содержимое 3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2428868"/>
            <a:ext cx="62150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</TotalTime>
  <Words>281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Волга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Характеристика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Волга</dc:title>
  <dc:creator>Admin</dc:creator>
  <cp:lastModifiedBy>Учитель</cp:lastModifiedBy>
  <cp:revision>18</cp:revision>
  <dcterms:created xsi:type="dcterms:W3CDTF">2003-12-31T22:14:12Z</dcterms:created>
  <dcterms:modified xsi:type="dcterms:W3CDTF">2013-04-26T09:16:23Z</dcterms:modified>
</cp:coreProperties>
</file>