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4" r:id="rId3"/>
    <p:sldId id="275" r:id="rId4"/>
    <p:sldId id="257" r:id="rId5"/>
    <p:sldId id="260" r:id="rId6"/>
    <p:sldId id="276" r:id="rId7"/>
    <p:sldId id="277" r:id="rId8"/>
    <p:sldId id="278" r:id="rId9"/>
    <p:sldId id="261" r:id="rId10"/>
    <p:sldId id="262" r:id="rId11"/>
    <p:sldId id="258" r:id="rId12"/>
    <p:sldId id="263" r:id="rId13"/>
    <p:sldId id="264" r:id="rId14"/>
    <p:sldId id="267" r:id="rId15"/>
    <p:sldId id="268" r:id="rId16"/>
    <p:sldId id="269" r:id="rId17"/>
    <p:sldId id="270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EAEA0-E4F5-464B-B0B3-5DDE4653B0E2}" type="doc">
      <dgm:prSet loTypeId="urn:microsoft.com/office/officeart/2005/8/layout/vList3" loCatId="list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56FA2551-60A5-404E-8C19-14AFA4216D92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 lIns="360000"/>
        <a:lstStyle/>
        <a:p>
          <a:pPr algn="l">
            <a:lnSpc>
              <a:spcPts val="1600"/>
            </a:lnSpc>
          </a:pPr>
          <a:r>
            <a:rPr lang="ru-RU" sz="1800" dirty="0" smtClean="0">
              <a:latin typeface="Calibri" pitchFamily="34" charset="0"/>
            </a:rPr>
            <a:t>  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Какой газ преобладает в атмосфере</a:t>
          </a:r>
          <a:r>
            <a:rPr lang="ru-RU" sz="2000" dirty="0" smtClean="0">
              <a:latin typeface="Calibri" pitchFamily="34" charset="0"/>
            </a:rPr>
            <a:t>:</a:t>
          </a:r>
        </a:p>
        <a:p>
          <a:pPr algn="l">
            <a:lnSpc>
              <a:spcPts val="1600"/>
            </a:lnSpc>
          </a:pPr>
          <a:r>
            <a:rPr lang="ru-RU" sz="2000" dirty="0" smtClean="0">
              <a:latin typeface="Calibri" pitchFamily="34" charset="0"/>
            </a:rPr>
            <a:t> а)кислород ;    б)водород;       в)углекислый;          г)азот.</a:t>
          </a:r>
          <a:endParaRPr lang="ru-RU" sz="2000" dirty="0">
            <a:latin typeface="Calibri" pitchFamily="34" charset="0"/>
          </a:endParaRPr>
        </a:p>
      </dgm:t>
    </dgm:pt>
    <dgm:pt modelId="{1DFB4F61-E883-446D-B938-105B1D83D158}" type="parTrans" cxnId="{A1D06F15-FEF0-4F28-8D64-54D3E4E19977}">
      <dgm:prSet/>
      <dgm:spPr/>
      <dgm:t>
        <a:bodyPr/>
        <a:lstStyle/>
        <a:p>
          <a:endParaRPr lang="ru-RU"/>
        </a:p>
      </dgm:t>
    </dgm:pt>
    <dgm:pt modelId="{7E95ADCB-B440-4955-86E8-B2DC28CF1056}" type="sibTrans" cxnId="{A1D06F15-FEF0-4F28-8D64-54D3E4E19977}">
      <dgm:prSet/>
      <dgm:spPr/>
      <dgm:t>
        <a:bodyPr/>
        <a:lstStyle/>
        <a:p>
          <a:endParaRPr lang="ru-RU"/>
        </a:p>
      </dgm:t>
    </dgm:pt>
    <dgm:pt modelId="{0A71A5B2-0DC5-40AF-87E1-6A3E85EC12C5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 lIns="360000"/>
        <a:lstStyle/>
        <a:p>
          <a:pPr algn="l">
            <a:lnSpc>
              <a:spcPts val="1600"/>
            </a:lnSpc>
          </a:pPr>
          <a:r>
            <a:rPr lang="ru-RU" sz="1800" dirty="0" smtClean="0">
              <a:latin typeface="Calibri" pitchFamily="34" charset="0"/>
            </a:rPr>
            <a:t>  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 каком слое атмосферы содержится большая часть воздуха </a:t>
          </a:r>
          <a:r>
            <a:rPr lang="ru-RU" sz="2000" dirty="0" smtClean="0">
              <a:latin typeface="Calibri" pitchFamily="34" charset="0"/>
            </a:rPr>
            <a:t>:</a:t>
          </a:r>
        </a:p>
        <a:p>
          <a:pPr algn="l">
            <a:lnSpc>
              <a:spcPts val="1600"/>
            </a:lnSpc>
          </a:pPr>
          <a:r>
            <a:rPr lang="ru-RU" sz="2000" dirty="0" smtClean="0">
              <a:latin typeface="Calibri" pitchFamily="34" charset="0"/>
            </a:rPr>
            <a:t>а)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 стратосфере;    б)в тропосфере;    в)</a:t>
          </a:r>
          <a:r>
            <a:rPr kumimoji="0" lang="ru-RU" sz="2000" b="0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верхних слоях атмосферы.</a:t>
          </a:r>
          <a:endParaRPr lang="ru-RU" sz="2000" dirty="0" smtClean="0">
            <a:latin typeface="Calibri" pitchFamily="34" charset="0"/>
          </a:endParaRPr>
        </a:p>
        <a:p>
          <a:pPr algn="l">
            <a:lnSpc>
              <a:spcPts val="1600"/>
            </a:lnSpc>
          </a:pPr>
          <a:endParaRPr lang="ru-RU" sz="1800" dirty="0" smtClean="0">
            <a:latin typeface="Calibri" pitchFamily="34" charset="0"/>
          </a:endParaRPr>
        </a:p>
      </dgm:t>
    </dgm:pt>
    <dgm:pt modelId="{CDB22081-1624-41BD-80FA-9D5FB9453485}" type="parTrans" cxnId="{5FDA701B-3326-4B56-AB20-BBDC0E65C7C4}">
      <dgm:prSet/>
      <dgm:spPr/>
      <dgm:t>
        <a:bodyPr/>
        <a:lstStyle/>
        <a:p>
          <a:endParaRPr lang="ru-RU"/>
        </a:p>
      </dgm:t>
    </dgm:pt>
    <dgm:pt modelId="{8A146F71-EE37-43A6-96EC-B57596DBD4E5}" type="sibTrans" cxnId="{5FDA701B-3326-4B56-AB20-BBDC0E65C7C4}">
      <dgm:prSet/>
      <dgm:spPr/>
      <dgm:t>
        <a:bodyPr/>
        <a:lstStyle/>
        <a:p>
          <a:endParaRPr lang="ru-RU"/>
        </a:p>
      </dgm:t>
    </dgm:pt>
    <dgm:pt modelId="{A316E597-0A3C-436F-991D-9007A5887123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 lIns="360000"/>
        <a:lstStyle/>
        <a:p>
          <a:pPr algn="l">
            <a:lnSpc>
              <a:spcPts val="1800"/>
            </a:lnSpc>
          </a:pPr>
          <a:r>
            <a:rPr lang="ru-RU" sz="2000" dirty="0" smtClean="0">
              <a:latin typeface="Calibri" pitchFamily="34" charset="0"/>
            </a:rPr>
            <a:t>В каких широтах толщина тропосферы больше:</a:t>
          </a:r>
        </a:p>
        <a:p>
          <a:pPr algn="l">
            <a:lnSpc>
              <a:spcPts val="1800"/>
            </a:lnSpc>
          </a:pPr>
          <a:r>
            <a:rPr lang="ru-RU" sz="2000" dirty="0" smtClean="0">
              <a:latin typeface="Calibri" pitchFamily="34" charset="0"/>
            </a:rPr>
            <a:t>а)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над экватором;    б)в полярных широтах;   в)</a:t>
          </a:r>
          <a:r>
            <a:rPr kumimoji="0" lang="ru-RU" sz="2000" b="0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умеренных широтах;              </a:t>
          </a:r>
          <a:endParaRPr lang="ru-RU" sz="2000" dirty="0">
            <a:latin typeface="Calibri" pitchFamily="34" charset="0"/>
          </a:endParaRPr>
        </a:p>
      </dgm:t>
    </dgm:pt>
    <dgm:pt modelId="{C49E2AF6-2795-426A-9B7B-8A460EB8A606}" type="parTrans" cxnId="{B3D77560-2AD2-4BEF-81D8-26499DEF3085}">
      <dgm:prSet/>
      <dgm:spPr/>
      <dgm:t>
        <a:bodyPr/>
        <a:lstStyle/>
        <a:p>
          <a:endParaRPr lang="ru-RU"/>
        </a:p>
      </dgm:t>
    </dgm:pt>
    <dgm:pt modelId="{010B1FDB-E2E2-4A0D-BB24-A040723B62AF}" type="sibTrans" cxnId="{B3D77560-2AD2-4BEF-81D8-26499DEF3085}">
      <dgm:prSet/>
      <dgm:spPr/>
      <dgm:t>
        <a:bodyPr/>
        <a:lstStyle/>
        <a:p>
          <a:endParaRPr lang="ru-RU"/>
        </a:p>
      </dgm:t>
    </dgm:pt>
    <dgm:pt modelId="{3BD6D32B-6C8B-4AEF-94D9-C9BBA57C56C5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 lIns="360000"/>
        <a:lstStyle/>
        <a:p>
          <a:pPr algn="l"/>
          <a:r>
            <a:rPr lang="ru-RU" sz="1800" dirty="0" smtClean="0">
              <a:latin typeface="Calibri" pitchFamily="34" charset="0"/>
            </a:rPr>
            <a:t> 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Какой слой атмосферы находится над тропосферой:</a:t>
          </a:r>
          <a:endParaRPr lang="ru-RU" sz="2000" dirty="0" smtClean="0">
            <a:latin typeface="Calibri" pitchFamily="34" charset="0"/>
          </a:endParaRPr>
        </a:p>
        <a:p>
          <a:pPr algn="l"/>
          <a:r>
            <a:rPr lang="ru-RU" sz="2000" dirty="0" smtClean="0">
              <a:latin typeface="Calibri" pitchFamily="34" charset="0"/>
            </a:rPr>
            <a:t>а)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экзосфера;           б)стратосфера;                  в)мезосфера.</a:t>
          </a:r>
          <a:endParaRPr lang="ru-RU" sz="2000" dirty="0">
            <a:latin typeface="Calibri" pitchFamily="34" charset="0"/>
          </a:endParaRPr>
        </a:p>
      </dgm:t>
    </dgm:pt>
    <dgm:pt modelId="{E284AFE4-A788-49C8-B475-C7594EA0C6C5}" type="parTrans" cxnId="{F33C9674-FCB8-458E-941F-67DB31EBE107}">
      <dgm:prSet/>
      <dgm:spPr/>
      <dgm:t>
        <a:bodyPr/>
        <a:lstStyle/>
        <a:p>
          <a:endParaRPr lang="ru-RU"/>
        </a:p>
      </dgm:t>
    </dgm:pt>
    <dgm:pt modelId="{FF6AA77C-835A-4639-BD24-9CAA2ED0ECE6}" type="sibTrans" cxnId="{F33C9674-FCB8-458E-941F-67DB31EBE107}">
      <dgm:prSet/>
      <dgm:spPr/>
      <dgm:t>
        <a:bodyPr/>
        <a:lstStyle/>
        <a:p>
          <a:endParaRPr lang="ru-RU"/>
        </a:p>
      </dgm:t>
    </dgm:pt>
    <dgm:pt modelId="{40C2675E-D8D8-44AF-8BBD-B6BC2DFF5B69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 lIns="360000"/>
        <a:lstStyle/>
        <a:p>
          <a:pPr algn="l"/>
          <a:r>
            <a:rPr lang="ru-RU" sz="1800" dirty="0" smtClean="0">
              <a:latin typeface="Calibri" pitchFamily="34" charset="0"/>
            </a:rPr>
            <a:t> 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 каком слое происходит изменение погоды:</a:t>
          </a:r>
          <a:r>
            <a:rPr lang="ru-RU" sz="2000" dirty="0" smtClean="0">
              <a:latin typeface="Calibri" pitchFamily="34" charset="0"/>
            </a:rPr>
            <a:t> </a:t>
          </a:r>
        </a:p>
        <a:p>
          <a:pPr algn="l"/>
          <a:r>
            <a:rPr lang="ru-RU" sz="2000" dirty="0" smtClean="0">
              <a:latin typeface="Calibri" pitchFamily="34" charset="0"/>
            </a:rPr>
            <a:t>а)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 стратосфере;    б)в тропосфере;    в)</a:t>
          </a:r>
          <a:r>
            <a:rPr kumimoji="0" lang="ru-RU" sz="2000" b="0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верхних слоях атмосферы.</a:t>
          </a:r>
          <a:endParaRPr lang="ru-RU" sz="2000" dirty="0">
            <a:latin typeface="Calibri" pitchFamily="34" charset="0"/>
          </a:endParaRPr>
        </a:p>
      </dgm:t>
    </dgm:pt>
    <dgm:pt modelId="{F2C2F13E-8A1C-484D-8F05-8EAFBDA53186}" type="parTrans" cxnId="{E26B4DEB-AC7F-4255-B275-D0C4995550A0}">
      <dgm:prSet/>
      <dgm:spPr/>
      <dgm:t>
        <a:bodyPr/>
        <a:lstStyle/>
        <a:p>
          <a:endParaRPr lang="ru-RU"/>
        </a:p>
      </dgm:t>
    </dgm:pt>
    <dgm:pt modelId="{767363D2-3587-4196-B245-F7FF260B8E74}" type="sibTrans" cxnId="{E26B4DEB-AC7F-4255-B275-D0C4995550A0}">
      <dgm:prSet/>
      <dgm:spPr/>
      <dgm:t>
        <a:bodyPr/>
        <a:lstStyle/>
        <a:p>
          <a:endParaRPr lang="ru-RU"/>
        </a:p>
      </dgm:t>
    </dgm:pt>
    <dgm:pt modelId="{7A0C2497-9C59-4407-8635-095EF879302E}" type="pres">
      <dgm:prSet presAssocID="{A7BEAEA0-E4F5-464B-B0B3-5DDE4653B0E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7D4828-279A-4C88-9637-77E28E82E48A}" type="pres">
      <dgm:prSet presAssocID="{56FA2551-60A5-404E-8C19-14AFA4216D92}" presName="composite" presStyleCnt="0"/>
      <dgm:spPr/>
      <dgm:t>
        <a:bodyPr/>
        <a:lstStyle/>
        <a:p>
          <a:endParaRPr lang="ru-RU"/>
        </a:p>
      </dgm:t>
    </dgm:pt>
    <dgm:pt modelId="{4C2C974C-6A50-4EEE-819A-37FFC37CE08B}" type="pres">
      <dgm:prSet presAssocID="{56FA2551-60A5-404E-8C19-14AFA4216D92}" presName="imgShp" presStyleLbl="fgImgPlace1" presStyleIdx="0" presStyleCnt="5" custLinFactNeighborX="-13529" custLinFactNeighborY="4832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2677DD9-C78C-4AFA-A64C-F8D23F35DA72}" type="pres">
      <dgm:prSet presAssocID="{56FA2551-60A5-404E-8C19-14AFA4216D92}" presName="txShp" presStyleLbl="node1" presStyleIdx="0" presStyleCnt="5" custScaleX="101822" custScaleY="178182" custLinFactNeighborX="-211" custLinFactNeighborY="1349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A9308BB-EB78-4C4F-8EC5-897927B208E9}" type="pres">
      <dgm:prSet presAssocID="{7E95ADCB-B440-4955-86E8-B2DC28CF1056}" presName="spacing" presStyleCnt="0"/>
      <dgm:spPr/>
      <dgm:t>
        <a:bodyPr/>
        <a:lstStyle/>
        <a:p>
          <a:endParaRPr lang="ru-RU"/>
        </a:p>
      </dgm:t>
    </dgm:pt>
    <dgm:pt modelId="{526B6BE9-A407-4345-9EF7-65144514E159}" type="pres">
      <dgm:prSet presAssocID="{0A71A5B2-0DC5-40AF-87E1-6A3E85EC12C5}" presName="composite" presStyleCnt="0"/>
      <dgm:spPr/>
      <dgm:t>
        <a:bodyPr/>
        <a:lstStyle/>
        <a:p>
          <a:endParaRPr lang="ru-RU"/>
        </a:p>
      </dgm:t>
    </dgm:pt>
    <dgm:pt modelId="{7CA7F125-6083-4EBF-B9FB-F9DACAFBD87A}" type="pres">
      <dgm:prSet presAssocID="{0A71A5B2-0DC5-40AF-87E1-6A3E85EC12C5}" presName="imgShp" presStyleLbl="fgImgPlace1" presStyleIdx="1" presStyleCnt="5" custLinFactNeighborX="-17292" custLinFactNeighborY="4659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14BC34B-697A-4811-97D0-1D1F97EECE30}" type="pres">
      <dgm:prSet presAssocID="{0A71A5B2-0DC5-40AF-87E1-6A3E85EC12C5}" presName="txShp" presStyleLbl="node1" presStyleIdx="1" presStyleCnt="5" custScaleX="100902" custScaleY="201773" custLinFactNeighborX="-403" custLinFactNeighborY="115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4BE978B-0EAF-4578-A598-BDBAA241590F}" type="pres">
      <dgm:prSet presAssocID="{8A146F71-EE37-43A6-96EC-B57596DBD4E5}" presName="spacing" presStyleCnt="0"/>
      <dgm:spPr/>
      <dgm:t>
        <a:bodyPr/>
        <a:lstStyle/>
        <a:p>
          <a:endParaRPr lang="ru-RU"/>
        </a:p>
      </dgm:t>
    </dgm:pt>
    <dgm:pt modelId="{E367EFB9-A659-4783-BCD2-38B4E1E4B8FE}" type="pres">
      <dgm:prSet presAssocID="{A316E597-0A3C-436F-991D-9007A5887123}" presName="composite" presStyleCnt="0"/>
      <dgm:spPr/>
      <dgm:t>
        <a:bodyPr/>
        <a:lstStyle/>
        <a:p>
          <a:endParaRPr lang="ru-RU"/>
        </a:p>
      </dgm:t>
    </dgm:pt>
    <dgm:pt modelId="{E787669A-C625-40FC-B375-35F40463F9A1}" type="pres">
      <dgm:prSet presAssocID="{A316E597-0A3C-436F-991D-9007A5887123}" presName="imgShp" presStyleLbl="fgImgPlace1" presStyleIdx="2" presStyleCnt="5" custLinFactNeighborX="-18372" custLinFactNeighborY="-3053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2439B2F-ECE9-42AA-A677-821E95BA54F6}" type="pres">
      <dgm:prSet presAssocID="{A316E597-0A3C-436F-991D-9007A5887123}" presName="txShp" presStyleLbl="node1" presStyleIdx="2" presStyleCnt="5" custScaleX="100638" custScaleY="222546" custLinFactNeighborX="-280" custLinFactNeighborY="-35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AB1E065-6DD7-44B5-8C92-BA65B98E8415}" type="pres">
      <dgm:prSet presAssocID="{010B1FDB-E2E2-4A0D-BB24-A040723B62AF}" presName="spacing" presStyleCnt="0"/>
      <dgm:spPr/>
      <dgm:t>
        <a:bodyPr/>
        <a:lstStyle/>
        <a:p>
          <a:endParaRPr lang="ru-RU"/>
        </a:p>
      </dgm:t>
    </dgm:pt>
    <dgm:pt modelId="{FE127F01-B3D8-4007-B179-A257EB1310C8}" type="pres">
      <dgm:prSet presAssocID="{3BD6D32B-6C8B-4AEF-94D9-C9BBA57C56C5}" presName="composite" presStyleCnt="0"/>
      <dgm:spPr/>
      <dgm:t>
        <a:bodyPr/>
        <a:lstStyle/>
        <a:p>
          <a:endParaRPr lang="ru-RU"/>
        </a:p>
      </dgm:t>
    </dgm:pt>
    <dgm:pt modelId="{11EFC20D-4476-48A2-84D8-B1A4D38A1563}" type="pres">
      <dgm:prSet presAssocID="{3BD6D32B-6C8B-4AEF-94D9-C9BBA57C56C5}" presName="imgShp" presStyleLbl="fgImgPlace1" presStyleIdx="3" presStyleCnt="5" custLinFactNeighborX="-19108" custLinFactNeighborY="-21647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C07A492-6C3A-48BC-872B-6FCB50473207}" type="pres">
      <dgm:prSet presAssocID="{3BD6D32B-6C8B-4AEF-94D9-C9BBA57C56C5}" presName="txShp" presStyleLbl="node1" presStyleIdx="3" presStyleCnt="5" custScaleX="100458" custScaleY="194250" custLinFactNeighborX="-278" custLinFactNeighborY="-1845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B7CC0E8-D650-4D82-9037-035629401B8B}" type="pres">
      <dgm:prSet presAssocID="{FF6AA77C-835A-4639-BD24-9CAA2ED0ECE6}" presName="spacing" presStyleCnt="0"/>
      <dgm:spPr/>
      <dgm:t>
        <a:bodyPr/>
        <a:lstStyle/>
        <a:p>
          <a:endParaRPr lang="ru-RU"/>
        </a:p>
      </dgm:t>
    </dgm:pt>
    <dgm:pt modelId="{C90216B0-3709-4273-994B-D1F515945339}" type="pres">
      <dgm:prSet presAssocID="{40C2675E-D8D8-44AF-8BBD-B6BC2DFF5B69}" presName="composite" presStyleCnt="0"/>
      <dgm:spPr/>
      <dgm:t>
        <a:bodyPr/>
        <a:lstStyle/>
        <a:p>
          <a:endParaRPr lang="ru-RU"/>
        </a:p>
      </dgm:t>
    </dgm:pt>
    <dgm:pt modelId="{4754CA89-57AE-4BBC-9D82-0C629AD0AD7C}" type="pres">
      <dgm:prSet presAssocID="{40C2675E-D8D8-44AF-8BBD-B6BC2DFF5B69}" presName="imgShp" presStyleLbl="fgImgPlace1" presStyleIdx="4" presStyleCnt="5" custLinFactNeighborX="-11178" custLinFactNeighborY="-2725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85C6FAF-3A42-4856-B62B-1945C1C0CDF2}" type="pres">
      <dgm:prSet presAssocID="{40C2675E-D8D8-44AF-8BBD-B6BC2DFF5B69}" presName="txShp" presStyleLbl="node1" presStyleIdx="4" presStyleCnt="5" custScaleY="196748" custLinFactNeighborX="-162" custLinFactNeighborY="-2281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B3D77560-2AD2-4BEF-81D8-26499DEF3085}" srcId="{A7BEAEA0-E4F5-464B-B0B3-5DDE4653B0E2}" destId="{A316E597-0A3C-436F-991D-9007A5887123}" srcOrd="2" destOrd="0" parTransId="{C49E2AF6-2795-426A-9B7B-8A460EB8A606}" sibTransId="{010B1FDB-E2E2-4A0D-BB24-A040723B62AF}"/>
    <dgm:cxn modelId="{6C196281-4CE9-4AC5-B28E-067DF9CD8623}" type="presOf" srcId="{40C2675E-D8D8-44AF-8BBD-B6BC2DFF5B69}" destId="{585C6FAF-3A42-4856-B62B-1945C1C0CDF2}" srcOrd="0" destOrd="0" presId="urn:microsoft.com/office/officeart/2005/8/layout/vList3"/>
    <dgm:cxn modelId="{E6EF5551-D339-46D5-B975-8BBE79360BA7}" type="presOf" srcId="{A7BEAEA0-E4F5-464B-B0B3-5DDE4653B0E2}" destId="{7A0C2497-9C59-4407-8635-095EF879302E}" srcOrd="0" destOrd="0" presId="urn:microsoft.com/office/officeart/2005/8/layout/vList3"/>
    <dgm:cxn modelId="{1FFC2E18-FEA5-423F-882A-FED0468ADDCE}" type="presOf" srcId="{56FA2551-60A5-404E-8C19-14AFA4216D92}" destId="{E2677DD9-C78C-4AFA-A64C-F8D23F35DA72}" srcOrd="0" destOrd="0" presId="urn:microsoft.com/office/officeart/2005/8/layout/vList3"/>
    <dgm:cxn modelId="{F33C9674-FCB8-458E-941F-67DB31EBE107}" srcId="{A7BEAEA0-E4F5-464B-B0B3-5DDE4653B0E2}" destId="{3BD6D32B-6C8B-4AEF-94D9-C9BBA57C56C5}" srcOrd="3" destOrd="0" parTransId="{E284AFE4-A788-49C8-B475-C7594EA0C6C5}" sibTransId="{FF6AA77C-835A-4639-BD24-9CAA2ED0ECE6}"/>
    <dgm:cxn modelId="{E26B4DEB-AC7F-4255-B275-D0C4995550A0}" srcId="{A7BEAEA0-E4F5-464B-B0B3-5DDE4653B0E2}" destId="{40C2675E-D8D8-44AF-8BBD-B6BC2DFF5B69}" srcOrd="4" destOrd="0" parTransId="{F2C2F13E-8A1C-484D-8F05-8EAFBDA53186}" sibTransId="{767363D2-3587-4196-B245-F7FF260B8E74}"/>
    <dgm:cxn modelId="{A790F3D0-1354-474B-A79C-5006A6E4179D}" type="presOf" srcId="{3BD6D32B-6C8B-4AEF-94D9-C9BBA57C56C5}" destId="{2C07A492-6C3A-48BC-872B-6FCB50473207}" srcOrd="0" destOrd="0" presId="urn:microsoft.com/office/officeart/2005/8/layout/vList3"/>
    <dgm:cxn modelId="{A1D06F15-FEF0-4F28-8D64-54D3E4E19977}" srcId="{A7BEAEA0-E4F5-464B-B0B3-5DDE4653B0E2}" destId="{56FA2551-60A5-404E-8C19-14AFA4216D92}" srcOrd="0" destOrd="0" parTransId="{1DFB4F61-E883-446D-B938-105B1D83D158}" sibTransId="{7E95ADCB-B440-4955-86E8-B2DC28CF1056}"/>
    <dgm:cxn modelId="{5FDA701B-3326-4B56-AB20-BBDC0E65C7C4}" srcId="{A7BEAEA0-E4F5-464B-B0B3-5DDE4653B0E2}" destId="{0A71A5B2-0DC5-40AF-87E1-6A3E85EC12C5}" srcOrd="1" destOrd="0" parTransId="{CDB22081-1624-41BD-80FA-9D5FB9453485}" sibTransId="{8A146F71-EE37-43A6-96EC-B57596DBD4E5}"/>
    <dgm:cxn modelId="{D747191B-37B5-4616-93AD-4331611D74E8}" type="presOf" srcId="{A316E597-0A3C-436F-991D-9007A5887123}" destId="{32439B2F-ECE9-42AA-A677-821E95BA54F6}" srcOrd="0" destOrd="0" presId="urn:microsoft.com/office/officeart/2005/8/layout/vList3"/>
    <dgm:cxn modelId="{F9259AF1-F87E-4974-9342-343F45758432}" type="presOf" srcId="{0A71A5B2-0DC5-40AF-87E1-6A3E85EC12C5}" destId="{814BC34B-697A-4811-97D0-1D1F97EECE30}" srcOrd="0" destOrd="0" presId="urn:microsoft.com/office/officeart/2005/8/layout/vList3"/>
    <dgm:cxn modelId="{46AA588F-EA74-4C55-8A0B-F9345DE48372}" type="presParOf" srcId="{7A0C2497-9C59-4407-8635-095EF879302E}" destId="{E77D4828-279A-4C88-9637-77E28E82E48A}" srcOrd="0" destOrd="0" presId="urn:microsoft.com/office/officeart/2005/8/layout/vList3"/>
    <dgm:cxn modelId="{AEB1EDE7-F0FC-4513-B5F3-530EADFFDE7D}" type="presParOf" srcId="{E77D4828-279A-4C88-9637-77E28E82E48A}" destId="{4C2C974C-6A50-4EEE-819A-37FFC37CE08B}" srcOrd="0" destOrd="0" presId="urn:microsoft.com/office/officeart/2005/8/layout/vList3"/>
    <dgm:cxn modelId="{8F76067C-C0E8-4150-8979-38AEACB50E85}" type="presParOf" srcId="{E77D4828-279A-4C88-9637-77E28E82E48A}" destId="{E2677DD9-C78C-4AFA-A64C-F8D23F35DA72}" srcOrd="1" destOrd="0" presId="urn:microsoft.com/office/officeart/2005/8/layout/vList3"/>
    <dgm:cxn modelId="{7911F01F-E667-46DB-92F7-6198D69295DA}" type="presParOf" srcId="{7A0C2497-9C59-4407-8635-095EF879302E}" destId="{4A9308BB-EB78-4C4F-8EC5-897927B208E9}" srcOrd="1" destOrd="0" presId="urn:microsoft.com/office/officeart/2005/8/layout/vList3"/>
    <dgm:cxn modelId="{243ECC22-124C-4282-8678-E4C2898CC67D}" type="presParOf" srcId="{7A0C2497-9C59-4407-8635-095EF879302E}" destId="{526B6BE9-A407-4345-9EF7-65144514E159}" srcOrd="2" destOrd="0" presId="urn:microsoft.com/office/officeart/2005/8/layout/vList3"/>
    <dgm:cxn modelId="{45A89C60-4F0B-4583-A36F-CE1AE361A12F}" type="presParOf" srcId="{526B6BE9-A407-4345-9EF7-65144514E159}" destId="{7CA7F125-6083-4EBF-B9FB-F9DACAFBD87A}" srcOrd="0" destOrd="0" presId="urn:microsoft.com/office/officeart/2005/8/layout/vList3"/>
    <dgm:cxn modelId="{B28A3DCA-7717-4211-BDDD-1A0CA0F79B2D}" type="presParOf" srcId="{526B6BE9-A407-4345-9EF7-65144514E159}" destId="{814BC34B-697A-4811-97D0-1D1F97EECE30}" srcOrd="1" destOrd="0" presId="urn:microsoft.com/office/officeart/2005/8/layout/vList3"/>
    <dgm:cxn modelId="{4C93203F-5ACA-4216-9F15-26E24C2A2782}" type="presParOf" srcId="{7A0C2497-9C59-4407-8635-095EF879302E}" destId="{84BE978B-0EAF-4578-A598-BDBAA241590F}" srcOrd="3" destOrd="0" presId="urn:microsoft.com/office/officeart/2005/8/layout/vList3"/>
    <dgm:cxn modelId="{824B1EEA-A317-4442-AB5B-42852F52133A}" type="presParOf" srcId="{7A0C2497-9C59-4407-8635-095EF879302E}" destId="{E367EFB9-A659-4783-BCD2-38B4E1E4B8FE}" srcOrd="4" destOrd="0" presId="urn:microsoft.com/office/officeart/2005/8/layout/vList3"/>
    <dgm:cxn modelId="{0BA3EF2C-062D-4A38-AE0F-C8EDA7535D2B}" type="presParOf" srcId="{E367EFB9-A659-4783-BCD2-38B4E1E4B8FE}" destId="{E787669A-C625-40FC-B375-35F40463F9A1}" srcOrd="0" destOrd="0" presId="urn:microsoft.com/office/officeart/2005/8/layout/vList3"/>
    <dgm:cxn modelId="{E6D5B85C-AD48-4E2E-8223-7A8527E1BF7B}" type="presParOf" srcId="{E367EFB9-A659-4783-BCD2-38B4E1E4B8FE}" destId="{32439B2F-ECE9-42AA-A677-821E95BA54F6}" srcOrd="1" destOrd="0" presId="urn:microsoft.com/office/officeart/2005/8/layout/vList3"/>
    <dgm:cxn modelId="{268E477B-2564-4A90-A50B-F616B12B8AE3}" type="presParOf" srcId="{7A0C2497-9C59-4407-8635-095EF879302E}" destId="{8AB1E065-6DD7-44B5-8C92-BA65B98E8415}" srcOrd="5" destOrd="0" presId="urn:microsoft.com/office/officeart/2005/8/layout/vList3"/>
    <dgm:cxn modelId="{6B8426CE-8361-463D-923A-CA8CA2BDBCDD}" type="presParOf" srcId="{7A0C2497-9C59-4407-8635-095EF879302E}" destId="{FE127F01-B3D8-4007-B179-A257EB1310C8}" srcOrd="6" destOrd="0" presId="urn:microsoft.com/office/officeart/2005/8/layout/vList3"/>
    <dgm:cxn modelId="{738CAD47-7160-4071-BD54-0765D165A028}" type="presParOf" srcId="{FE127F01-B3D8-4007-B179-A257EB1310C8}" destId="{11EFC20D-4476-48A2-84D8-B1A4D38A1563}" srcOrd="0" destOrd="0" presId="urn:microsoft.com/office/officeart/2005/8/layout/vList3"/>
    <dgm:cxn modelId="{22803759-6ED3-4F83-B437-C75D2651DF1E}" type="presParOf" srcId="{FE127F01-B3D8-4007-B179-A257EB1310C8}" destId="{2C07A492-6C3A-48BC-872B-6FCB50473207}" srcOrd="1" destOrd="0" presId="urn:microsoft.com/office/officeart/2005/8/layout/vList3"/>
    <dgm:cxn modelId="{2831BEB4-E937-4890-B24C-9B18786B373A}" type="presParOf" srcId="{7A0C2497-9C59-4407-8635-095EF879302E}" destId="{9B7CC0E8-D650-4D82-9037-035629401B8B}" srcOrd="7" destOrd="0" presId="urn:microsoft.com/office/officeart/2005/8/layout/vList3"/>
    <dgm:cxn modelId="{CE215204-945D-469B-A59C-AD28E2386606}" type="presParOf" srcId="{7A0C2497-9C59-4407-8635-095EF879302E}" destId="{C90216B0-3709-4273-994B-D1F515945339}" srcOrd="8" destOrd="0" presId="urn:microsoft.com/office/officeart/2005/8/layout/vList3"/>
    <dgm:cxn modelId="{A7533257-F716-4BD5-A2B9-CCB11F90AFE7}" type="presParOf" srcId="{C90216B0-3709-4273-994B-D1F515945339}" destId="{4754CA89-57AE-4BBC-9D82-0C629AD0AD7C}" srcOrd="0" destOrd="0" presId="urn:microsoft.com/office/officeart/2005/8/layout/vList3"/>
    <dgm:cxn modelId="{E288A07B-932C-4B6E-9427-0E452C4F35BC}" type="presParOf" srcId="{C90216B0-3709-4273-994B-D1F515945339}" destId="{585C6FAF-3A42-4856-B62B-1945C1C0CD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BEAEA0-E4F5-464B-B0B3-5DDE4653B0E2}" type="doc">
      <dgm:prSet loTypeId="urn:microsoft.com/office/officeart/2005/8/layout/vList3" loCatId="list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56FA2551-60A5-404E-8C19-14AFA4216D92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 lIns="360000"/>
        <a:lstStyle/>
        <a:p>
          <a:pPr algn="l">
            <a:lnSpc>
              <a:spcPts val="1600"/>
            </a:lnSpc>
          </a:pPr>
          <a:r>
            <a:rPr lang="ru-RU" sz="1800" dirty="0" smtClean="0">
              <a:latin typeface="Calibri" pitchFamily="34" charset="0"/>
            </a:rPr>
            <a:t>  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Какой газ преобладает в атмосфере</a:t>
          </a:r>
          <a:r>
            <a:rPr lang="ru-RU" sz="2000" dirty="0" smtClean="0">
              <a:latin typeface="Calibri" pitchFamily="34" charset="0"/>
            </a:rPr>
            <a:t>:</a:t>
          </a:r>
        </a:p>
        <a:p>
          <a:pPr algn="l">
            <a:lnSpc>
              <a:spcPts val="1600"/>
            </a:lnSpc>
          </a:pPr>
          <a:r>
            <a:rPr lang="ru-RU" sz="2000" dirty="0" smtClean="0">
              <a:latin typeface="Calibri" pitchFamily="34" charset="0"/>
            </a:rPr>
            <a:t> а) кислород ;        б) водород;           в) углекислый;          </a:t>
          </a:r>
          <a:r>
            <a:rPr lang="ru-RU" sz="2000" dirty="0" smtClean="0">
              <a:solidFill>
                <a:srgbClr val="FF0000"/>
              </a:solidFill>
              <a:latin typeface="Calibri" pitchFamily="34" charset="0"/>
            </a:rPr>
            <a:t>г) азот.</a:t>
          </a:r>
          <a:endParaRPr lang="ru-RU" sz="2000" dirty="0">
            <a:solidFill>
              <a:srgbClr val="FF0000"/>
            </a:solidFill>
            <a:latin typeface="Calibri" pitchFamily="34" charset="0"/>
          </a:endParaRPr>
        </a:p>
      </dgm:t>
    </dgm:pt>
    <dgm:pt modelId="{1DFB4F61-E883-446D-B938-105B1D83D158}" type="parTrans" cxnId="{A1D06F15-FEF0-4F28-8D64-54D3E4E19977}">
      <dgm:prSet/>
      <dgm:spPr/>
      <dgm:t>
        <a:bodyPr/>
        <a:lstStyle/>
        <a:p>
          <a:endParaRPr lang="ru-RU"/>
        </a:p>
      </dgm:t>
    </dgm:pt>
    <dgm:pt modelId="{7E95ADCB-B440-4955-86E8-B2DC28CF1056}" type="sibTrans" cxnId="{A1D06F15-FEF0-4F28-8D64-54D3E4E19977}">
      <dgm:prSet/>
      <dgm:spPr/>
      <dgm:t>
        <a:bodyPr/>
        <a:lstStyle/>
        <a:p>
          <a:endParaRPr lang="ru-RU"/>
        </a:p>
      </dgm:t>
    </dgm:pt>
    <dgm:pt modelId="{0A71A5B2-0DC5-40AF-87E1-6A3E85EC12C5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 lIns="360000"/>
        <a:lstStyle/>
        <a:p>
          <a:pPr algn="l">
            <a:lnSpc>
              <a:spcPts val="1600"/>
            </a:lnSpc>
          </a:pPr>
          <a:r>
            <a:rPr lang="ru-RU" sz="1800" dirty="0" smtClean="0">
              <a:latin typeface="Calibri" pitchFamily="34" charset="0"/>
            </a:rPr>
            <a:t> </a:t>
          </a:r>
        </a:p>
        <a:p>
          <a:pPr algn="l">
            <a:lnSpc>
              <a:spcPts val="1600"/>
            </a:lnSpc>
          </a:pPr>
          <a:r>
            <a:rPr lang="ru-RU" sz="1800" dirty="0" smtClean="0">
              <a:latin typeface="Calibri" pitchFamily="34" charset="0"/>
            </a:rPr>
            <a:t> 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 каком слое атмосферы содержится большая часть воздуха </a:t>
          </a:r>
          <a:r>
            <a:rPr lang="ru-RU" sz="2000" dirty="0" smtClean="0">
              <a:latin typeface="Calibri" pitchFamily="34" charset="0"/>
            </a:rPr>
            <a:t>:</a:t>
          </a:r>
        </a:p>
        <a:p>
          <a:pPr algn="l">
            <a:lnSpc>
              <a:spcPts val="1600"/>
            </a:lnSpc>
          </a:pPr>
          <a:r>
            <a:rPr lang="ru-RU" sz="2000" dirty="0" smtClean="0">
              <a:latin typeface="Calibri" pitchFamily="34" charset="0"/>
            </a:rPr>
            <a:t>а) 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 стратосфере;    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б) в тропосфере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;    в) </a:t>
          </a:r>
          <a:r>
            <a:rPr kumimoji="0" lang="ru-RU" sz="2000" b="0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верхних слоях атмосферы.</a:t>
          </a:r>
          <a:endParaRPr lang="ru-RU" sz="2000" dirty="0" smtClean="0">
            <a:latin typeface="Calibri" pitchFamily="34" charset="0"/>
          </a:endParaRPr>
        </a:p>
        <a:p>
          <a:pPr algn="l">
            <a:lnSpc>
              <a:spcPts val="1600"/>
            </a:lnSpc>
          </a:pPr>
          <a:endParaRPr lang="ru-RU" sz="1800" dirty="0" smtClean="0">
            <a:latin typeface="Calibri" pitchFamily="34" charset="0"/>
          </a:endParaRPr>
        </a:p>
      </dgm:t>
    </dgm:pt>
    <dgm:pt modelId="{CDB22081-1624-41BD-80FA-9D5FB9453485}" type="parTrans" cxnId="{5FDA701B-3326-4B56-AB20-BBDC0E65C7C4}">
      <dgm:prSet/>
      <dgm:spPr/>
      <dgm:t>
        <a:bodyPr/>
        <a:lstStyle/>
        <a:p>
          <a:endParaRPr lang="ru-RU"/>
        </a:p>
      </dgm:t>
    </dgm:pt>
    <dgm:pt modelId="{8A146F71-EE37-43A6-96EC-B57596DBD4E5}" type="sibTrans" cxnId="{5FDA701B-3326-4B56-AB20-BBDC0E65C7C4}">
      <dgm:prSet/>
      <dgm:spPr/>
      <dgm:t>
        <a:bodyPr/>
        <a:lstStyle/>
        <a:p>
          <a:endParaRPr lang="ru-RU"/>
        </a:p>
      </dgm:t>
    </dgm:pt>
    <dgm:pt modelId="{A316E597-0A3C-436F-991D-9007A5887123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 lIns="360000"/>
        <a:lstStyle/>
        <a:p>
          <a:pPr algn="l">
            <a:lnSpc>
              <a:spcPts val="1800"/>
            </a:lnSpc>
          </a:pPr>
          <a:r>
            <a:rPr lang="ru-RU" sz="2000" dirty="0" smtClean="0">
              <a:latin typeface="Calibri" pitchFamily="34" charset="0"/>
            </a:rPr>
            <a:t>В каких широтах толщина тропосферы больше:</a:t>
          </a:r>
        </a:p>
        <a:p>
          <a:pPr algn="l">
            <a:lnSpc>
              <a:spcPts val="1800"/>
            </a:lnSpc>
          </a:pPr>
          <a:r>
            <a:rPr lang="ru-RU" sz="2000" dirty="0" smtClean="0">
              <a:solidFill>
                <a:srgbClr val="FF0000"/>
              </a:solidFill>
              <a:latin typeface="Calibri" pitchFamily="34" charset="0"/>
            </a:rPr>
            <a:t>а) 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над экватором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;   б) в полярных широтах;   в) </a:t>
          </a:r>
          <a:r>
            <a:rPr kumimoji="0" lang="ru-RU" sz="2000" b="0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умеренных широтах;              </a:t>
          </a:r>
          <a:endParaRPr lang="ru-RU" sz="2000" dirty="0">
            <a:latin typeface="Calibri" pitchFamily="34" charset="0"/>
          </a:endParaRPr>
        </a:p>
      </dgm:t>
    </dgm:pt>
    <dgm:pt modelId="{C49E2AF6-2795-426A-9B7B-8A460EB8A606}" type="parTrans" cxnId="{B3D77560-2AD2-4BEF-81D8-26499DEF3085}">
      <dgm:prSet/>
      <dgm:spPr/>
      <dgm:t>
        <a:bodyPr/>
        <a:lstStyle/>
        <a:p>
          <a:endParaRPr lang="ru-RU"/>
        </a:p>
      </dgm:t>
    </dgm:pt>
    <dgm:pt modelId="{010B1FDB-E2E2-4A0D-BB24-A040723B62AF}" type="sibTrans" cxnId="{B3D77560-2AD2-4BEF-81D8-26499DEF3085}">
      <dgm:prSet/>
      <dgm:spPr/>
      <dgm:t>
        <a:bodyPr/>
        <a:lstStyle/>
        <a:p>
          <a:endParaRPr lang="ru-RU"/>
        </a:p>
      </dgm:t>
    </dgm:pt>
    <dgm:pt modelId="{3BD6D32B-6C8B-4AEF-94D9-C9BBA57C56C5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 lIns="360000"/>
        <a:lstStyle/>
        <a:p>
          <a:pPr algn="l"/>
          <a:r>
            <a:rPr lang="ru-RU" sz="1800" dirty="0" smtClean="0">
              <a:latin typeface="Calibri" pitchFamily="34" charset="0"/>
            </a:rPr>
            <a:t> 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Какой слой атмосферы находится над тропосферой:</a:t>
          </a:r>
          <a:endParaRPr lang="ru-RU" sz="2000" dirty="0" smtClean="0">
            <a:latin typeface="Calibri" pitchFamily="34" charset="0"/>
          </a:endParaRPr>
        </a:p>
        <a:p>
          <a:pPr algn="l"/>
          <a:r>
            <a:rPr lang="ru-RU" sz="2000" dirty="0" smtClean="0">
              <a:latin typeface="Calibri" pitchFamily="34" charset="0"/>
            </a:rPr>
            <a:t>а) 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экзосфера;           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б) стратосфера;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                 в) мезосфера.</a:t>
          </a:r>
          <a:endParaRPr lang="ru-RU" sz="2000" dirty="0">
            <a:latin typeface="Calibri" pitchFamily="34" charset="0"/>
          </a:endParaRPr>
        </a:p>
      </dgm:t>
    </dgm:pt>
    <dgm:pt modelId="{E284AFE4-A788-49C8-B475-C7594EA0C6C5}" type="parTrans" cxnId="{F33C9674-FCB8-458E-941F-67DB31EBE107}">
      <dgm:prSet/>
      <dgm:spPr/>
      <dgm:t>
        <a:bodyPr/>
        <a:lstStyle/>
        <a:p>
          <a:endParaRPr lang="ru-RU"/>
        </a:p>
      </dgm:t>
    </dgm:pt>
    <dgm:pt modelId="{FF6AA77C-835A-4639-BD24-9CAA2ED0ECE6}" type="sibTrans" cxnId="{F33C9674-FCB8-458E-941F-67DB31EBE107}">
      <dgm:prSet/>
      <dgm:spPr/>
      <dgm:t>
        <a:bodyPr/>
        <a:lstStyle/>
        <a:p>
          <a:endParaRPr lang="ru-RU"/>
        </a:p>
      </dgm:t>
    </dgm:pt>
    <dgm:pt modelId="{40C2675E-D8D8-44AF-8BBD-B6BC2DFF5B69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 lIns="360000"/>
        <a:lstStyle/>
        <a:p>
          <a:pPr algn="l"/>
          <a:r>
            <a:rPr lang="ru-RU" sz="1800" dirty="0" smtClean="0">
              <a:latin typeface="Calibri" pitchFamily="34" charset="0"/>
            </a:rPr>
            <a:t> 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 каком слое происходит изменение погоды:</a:t>
          </a:r>
          <a:r>
            <a:rPr lang="ru-RU" sz="2000" dirty="0" smtClean="0">
              <a:latin typeface="Calibri" pitchFamily="34" charset="0"/>
            </a:rPr>
            <a:t> </a:t>
          </a:r>
        </a:p>
        <a:p>
          <a:pPr algn="l"/>
          <a:r>
            <a:rPr lang="ru-RU" sz="2000" dirty="0" smtClean="0">
              <a:latin typeface="Calibri" pitchFamily="34" charset="0"/>
            </a:rPr>
            <a:t>а) 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 стратосфере;    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б) в тропосфере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;    в) </a:t>
          </a:r>
          <a:r>
            <a:rPr kumimoji="0" lang="ru-RU" sz="2000" b="0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верхних слоях атмосферы.</a:t>
          </a:r>
          <a:endParaRPr lang="ru-RU" sz="2000" dirty="0">
            <a:latin typeface="Calibri" pitchFamily="34" charset="0"/>
          </a:endParaRPr>
        </a:p>
      </dgm:t>
    </dgm:pt>
    <dgm:pt modelId="{F2C2F13E-8A1C-484D-8F05-8EAFBDA53186}" type="parTrans" cxnId="{E26B4DEB-AC7F-4255-B275-D0C4995550A0}">
      <dgm:prSet/>
      <dgm:spPr/>
      <dgm:t>
        <a:bodyPr/>
        <a:lstStyle/>
        <a:p>
          <a:endParaRPr lang="ru-RU"/>
        </a:p>
      </dgm:t>
    </dgm:pt>
    <dgm:pt modelId="{767363D2-3587-4196-B245-F7FF260B8E74}" type="sibTrans" cxnId="{E26B4DEB-AC7F-4255-B275-D0C4995550A0}">
      <dgm:prSet/>
      <dgm:spPr/>
      <dgm:t>
        <a:bodyPr/>
        <a:lstStyle/>
        <a:p>
          <a:endParaRPr lang="ru-RU"/>
        </a:p>
      </dgm:t>
    </dgm:pt>
    <dgm:pt modelId="{7A0C2497-9C59-4407-8635-095EF879302E}" type="pres">
      <dgm:prSet presAssocID="{A7BEAEA0-E4F5-464B-B0B3-5DDE4653B0E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7D4828-279A-4C88-9637-77E28E82E48A}" type="pres">
      <dgm:prSet presAssocID="{56FA2551-60A5-404E-8C19-14AFA4216D92}" presName="composite" presStyleCnt="0"/>
      <dgm:spPr/>
      <dgm:t>
        <a:bodyPr/>
        <a:lstStyle/>
        <a:p>
          <a:endParaRPr lang="ru-RU"/>
        </a:p>
      </dgm:t>
    </dgm:pt>
    <dgm:pt modelId="{4C2C974C-6A50-4EEE-819A-37FFC37CE08B}" type="pres">
      <dgm:prSet presAssocID="{56FA2551-60A5-404E-8C19-14AFA4216D92}" presName="imgShp" presStyleLbl="fgImgPlace1" presStyleIdx="0" presStyleCnt="5" custLinFactNeighborX="-13529" custLinFactNeighborY="4832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2677DD9-C78C-4AFA-A64C-F8D23F35DA72}" type="pres">
      <dgm:prSet presAssocID="{56FA2551-60A5-404E-8C19-14AFA4216D92}" presName="txShp" presStyleLbl="node1" presStyleIdx="0" presStyleCnt="5" custScaleX="101822" custScaleY="178182" custLinFactNeighborX="-211" custLinFactNeighborY="1349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A9308BB-EB78-4C4F-8EC5-897927B208E9}" type="pres">
      <dgm:prSet presAssocID="{7E95ADCB-B440-4955-86E8-B2DC28CF1056}" presName="spacing" presStyleCnt="0"/>
      <dgm:spPr/>
      <dgm:t>
        <a:bodyPr/>
        <a:lstStyle/>
        <a:p>
          <a:endParaRPr lang="ru-RU"/>
        </a:p>
      </dgm:t>
    </dgm:pt>
    <dgm:pt modelId="{526B6BE9-A407-4345-9EF7-65144514E159}" type="pres">
      <dgm:prSet presAssocID="{0A71A5B2-0DC5-40AF-87E1-6A3E85EC12C5}" presName="composite" presStyleCnt="0"/>
      <dgm:spPr/>
      <dgm:t>
        <a:bodyPr/>
        <a:lstStyle/>
        <a:p>
          <a:endParaRPr lang="ru-RU"/>
        </a:p>
      </dgm:t>
    </dgm:pt>
    <dgm:pt modelId="{7CA7F125-6083-4EBF-B9FB-F9DACAFBD87A}" type="pres">
      <dgm:prSet presAssocID="{0A71A5B2-0DC5-40AF-87E1-6A3E85EC12C5}" presName="imgShp" presStyleLbl="fgImgPlace1" presStyleIdx="1" presStyleCnt="5" custLinFactNeighborX="-17292" custLinFactNeighborY="4659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14BC34B-697A-4811-97D0-1D1F97EECE30}" type="pres">
      <dgm:prSet presAssocID="{0A71A5B2-0DC5-40AF-87E1-6A3E85EC12C5}" presName="txShp" presStyleLbl="node1" presStyleIdx="1" presStyleCnt="5" custScaleX="100902" custScaleY="201773" custLinFactNeighborX="-403" custLinFactNeighborY="115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4BE978B-0EAF-4578-A598-BDBAA241590F}" type="pres">
      <dgm:prSet presAssocID="{8A146F71-EE37-43A6-96EC-B57596DBD4E5}" presName="spacing" presStyleCnt="0"/>
      <dgm:spPr/>
      <dgm:t>
        <a:bodyPr/>
        <a:lstStyle/>
        <a:p>
          <a:endParaRPr lang="ru-RU"/>
        </a:p>
      </dgm:t>
    </dgm:pt>
    <dgm:pt modelId="{E367EFB9-A659-4783-BCD2-38B4E1E4B8FE}" type="pres">
      <dgm:prSet presAssocID="{A316E597-0A3C-436F-991D-9007A5887123}" presName="composite" presStyleCnt="0"/>
      <dgm:spPr/>
      <dgm:t>
        <a:bodyPr/>
        <a:lstStyle/>
        <a:p>
          <a:endParaRPr lang="ru-RU"/>
        </a:p>
      </dgm:t>
    </dgm:pt>
    <dgm:pt modelId="{E787669A-C625-40FC-B375-35F40463F9A1}" type="pres">
      <dgm:prSet presAssocID="{A316E597-0A3C-436F-991D-9007A5887123}" presName="imgShp" presStyleLbl="fgImgPlace1" presStyleIdx="2" presStyleCnt="5" custLinFactNeighborX="-18372" custLinFactNeighborY="-3053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2439B2F-ECE9-42AA-A677-821E95BA54F6}" type="pres">
      <dgm:prSet presAssocID="{A316E597-0A3C-436F-991D-9007A5887123}" presName="txShp" presStyleLbl="node1" presStyleIdx="2" presStyleCnt="5" custScaleX="100638" custScaleY="222546" custLinFactNeighborX="-280" custLinFactNeighborY="-35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AB1E065-6DD7-44B5-8C92-BA65B98E8415}" type="pres">
      <dgm:prSet presAssocID="{010B1FDB-E2E2-4A0D-BB24-A040723B62AF}" presName="spacing" presStyleCnt="0"/>
      <dgm:spPr/>
      <dgm:t>
        <a:bodyPr/>
        <a:lstStyle/>
        <a:p>
          <a:endParaRPr lang="ru-RU"/>
        </a:p>
      </dgm:t>
    </dgm:pt>
    <dgm:pt modelId="{FE127F01-B3D8-4007-B179-A257EB1310C8}" type="pres">
      <dgm:prSet presAssocID="{3BD6D32B-6C8B-4AEF-94D9-C9BBA57C56C5}" presName="composite" presStyleCnt="0"/>
      <dgm:spPr/>
      <dgm:t>
        <a:bodyPr/>
        <a:lstStyle/>
        <a:p>
          <a:endParaRPr lang="ru-RU"/>
        </a:p>
      </dgm:t>
    </dgm:pt>
    <dgm:pt modelId="{11EFC20D-4476-48A2-84D8-B1A4D38A1563}" type="pres">
      <dgm:prSet presAssocID="{3BD6D32B-6C8B-4AEF-94D9-C9BBA57C56C5}" presName="imgShp" presStyleLbl="fgImgPlace1" presStyleIdx="3" presStyleCnt="5" custLinFactNeighborX="-19108" custLinFactNeighborY="-21647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C07A492-6C3A-48BC-872B-6FCB50473207}" type="pres">
      <dgm:prSet presAssocID="{3BD6D32B-6C8B-4AEF-94D9-C9BBA57C56C5}" presName="txShp" presStyleLbl="node1" presStyleIdx="3" presStyleCnt="5" custScaleX="100458" custScaleY="194250" custLinFactNeighborX="-278" custLinFactNeighborY="-1845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B7CC0E8-D650-4D82-9037-035629401B8B}" type="pres">
      <dgm:prSet presAssocID="{FF6AA77C-835A-4639-BD24-9CAA2ED0ECE6}" presName="spacing" presStyleCnt="0"/>
      <dgm:spPr/>
      <dgm:t>
        <a:bodyPr/>
        <a:lstStyle/>
        <a:p>
          <a:endParaRPr lang="ru-RU"/>
        </a:p>
      </dgm:t>
    </dgm:pt>
    <dgm:pt modelId="{C90216B0-3709-4273-994B-D1F515945339}" type="pres">
      <dgm:prSet presAssocID="{40C2675E-D8D8-44AF-8BBD-B6BC2DFF5B69}" presName="composite" presStyleCnt="0"/>
      <dgm:spPr/>
      <dgm:t>
        <a:bodyPr/>
        <a:lstStyle/>
        <a:p>
          <a:endParaRPr lang="ru-RU"/>
        </a:p>
      </dgm:t>
    </dgm:pt>
    <dgm:pt modelId="{4754CA89-57AE-4BBC-9D82-0C629AD0AD7C}" type="pres">
      <dgm:prSet presAssocID="{40C2675E-D8D8-44AF-8BBD-B6BC2DFF5B69}" presName="imgShp" presStyleLbl="fgImgPlace1" presStyleIdx="4" presStyleCnt="5" custLinFactNeighborX="-11178" custLinFactNeighborY="-2725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85C6FAF-3A42-4856-B62B-1945C1C0CDF2}" type="pres">
      <dgm:prSet presAssocID="{40C2675E-D8D8-44AF-8BBD-B6BC2DFF5B69}" presName="txShp" presStyleLbl="node1" presStyleIdx="4" presStyleCnt="5" custScaleY="196748" custLinFactNeighborX="-162" custLinFactNeighborY="-2281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B3D77560-2AD2-4BEF-81D8-26499DEF3085}" srcId="{A7BEAEA0-E4F5-464B-B0B3-5DDE4653B0E2}" destId="{A316E597-0A3C-436F-991D-9007A5887123}" srcOrd="2" destOrd="0" parTransId="{C49E2AF6-2795-426A-9B7B-8A460EB8A606}" sibTransId="{010B1FDB-E2E2-4A0D-BB24-A040723B62AF}"/>
    <dgm:cxn modelId="{457D6FE6-27F3-48E5-B09B-6681AF6E7A61}" type="presOf" srcId="{3BD6D32B-6C8B-4AEF-94D9-C9BBA57C56C5}" destId="{2C07A492-6C3A-48BC-872B-6FCB50473207}" srcOrd="0" destOrd="0" presId="urn:microsoft.com/office/officeart/2005/8/layout/vList3"/>
    <dgm:cxn modelId="{F33C9674-FCB8-458E-941F-67DB31EBE107}" srcId="{A7BEAEA0-E4F5-464B-B0B3-5DDE4653B0E2}" destId="{3BD6D32B-6C8B-4AEF-94D9-C9BBA57C56C5}" srcOrd="3" destOrd="0" parTransId="{E284AFE4-A788-49C8-B475-C7594EA0C6C5}" sibTransId="{FF6AA77C-835A-4639-BD24-9CAA2ED0ECE6}"/>
    <dgm:cxn modelId="{07BAC67A-1F8A-4277-8464-522E689C605B}" type="presOf" srcId="{56FA2551-60A5-404E-8C19-14AFA4216D92}" destId="{E2677DD9-C78C-4AFA-A64C-F8D23F35DA72}" srcOrd="0" destOrd="0" presId="urn:microsoft.com/office/officeart/2005/8/layout/vList3"/>
    <dgm:cxn modelId="{E26B4DEB-AC7F-4255-B275-D0C4995550A0}" srcId="{A7BEAEA0-E4F5-464B-B0B3-5DDE4653B0E2}" destId="{40C2675E-D8D8-44AF-8BBD-B6BC2DFF5B69}" srcOrd="4" destOrd="0" parTransId="{F2C2F13E-8A1C-484D-8F05-8EAFBDA53186}" sibTransId="{767363D2-3587-4196-B245-F7FF260B8E74}"/>
    <dgm:cxn modelId="{A1D06F15-FEF0-4F28-8D64-54D3E4E19977}" srcId="{A7BEAEA0-E4F5-464B-B0B3-5DDE4653B0E2}" destId="{56FA2551-60A5-404E-8C19-14AFA4216D92}" srcOrd="0" destOrd="0" parTransId="{1DFB4F61-E883-446D-B938-105B1D83D158}" sibTransId="{7E95ADCB-B440-4955-86E8-B2DC28CF1056}"/>
    <dgm:cxn modelId="{C2FDAC7C-9793-42BF-A818-8EE6407FDCA4}" type="presOf" srcId="{A7BEAEA0-E4F5-464B-B0B3-5DDE4653B0E2}" destId="{7A0C2497-9C59-4407-8635-095EF879302E}" srcOrd="0" destOrd="0" presId="urn:microsoft.com/office/officeart/2005/8/layout/vList3"/>
    <dgm:cxn modelId="{A2D50974-CBDF-4F3D-B65E-2B2DDDB0463B}" type="presOf" srcId="{40C2675E-D8D8-44AF-8BBD-B6BC2DFF5B69}" destId="{585C6FAF-3A42-4856-B62B-1945C1C0CDF2}" srcOrd="0" destOrd="0" presId="urn:microsoft.com/office/officeart/2005/8/layout/vList3"/>
    <dgm:cxn modelId="{5FDA701B-3326-4B56-AB20-BBDC0E65C7C4}" srcId="{A7BEAEA0-E4F5-464B-B0B3-5DDE4653B0E2}" destId="{0A71A5B2-0DC5-40AF-87E1-6A3E85EC12C5}" srcOrd="1" destOrd="0" parTransId="{CDB22081-1624-41BD-80FA-9D5FB9453485}" sibTransId="{8A146F71-EE37-43A6-96EC-B57596DBD4E5}"/>
    <dgm:cxn modelId="{BECEA85E-9499-41FD-8BB3-8C2CF4236B0D}" type="presOf" srcId="{A316E597-0A3C-436F-991D-9007A5887123}" destId="{32439B2F-ECE9-42AA-A677-821E95BA54F6}" srcOrd="0" destOrd="0" presId="urn:microsoft.com/office/officeart/2005/8/layout/vList3"/>
    <dgm:cxn modelId="{1C389BE7-593E-4E4F-AC93-E02C078AE5D7}" type="presOf" srcId="{0A71A5B2-0DC5-40AF-87E1-6A3E85EC12C5}" destId="{814BC34B-697A-4811-97D0-1D1F97EECE30}" srcOrd="0" destOrd="0" presId="urn:microsoft.com/office/officeart/2005/8/layout/vList3"/>
    <dgm:cxn modelId="{EE50EC41-2861-444B-851D-0810EF40F143}" type="presParOf" srcId="{7A0C2497-9C59-4407-8635-095EF879302E}" destId="{E77D4828-279A-4C88-9637-77E28E82E48A}" srcOrd="0" destOrd="0" presId="urn:microsoft.com/office/officeart/2005/8/layout/vList3"/>
    <dgm:cxn modelId="{48CC4075-18E0-4398-B41F-B5F5CBF1B558}" type="presParOf" srcId="{E77D4828-279A-4C88-9637-77E28E82E48A}" destId="{4C2C974C-6A50-4EEE-819A-37FFC37CE08B}" srcOrd="0" destOrd="0" presId="urn:microsoft.com/office/officeart/2005/8/layout/vList3"/>
    <dgm:cxn modelId="{EB4125A4-AC01-4858-84C8-1C96D351CFDC}" type="presParOf" srcId="{E77D4828-279A-4C88-9637-77E28E82E48A}" destId="{E2677DD9-C78C-4AFA-A64C-F8D23F35DA72}" srcOrd="1" destOrd="0" presId="urn:microsoft.com/office/officeart/2005/8/layout/vList3"/>
    <dgm:cxn modelId="{B802FAF4-038D-4FDB-BA41-64047030091A}" type="presParOf" srcId="{7A0C2497-9C59-4407-8635-095EF879302E}" destId="{4A9308BB-EB78-4C4F-8EC5-897927B208E9}" srcOrd="1" destOrd="0" presId="urn:microsoft.com/office/officeart/2005/8/layout/vList3"/>
    <dgm:cxn modelId="{88421261-94D4-4DED-91ED-38A48E20C3C8}" type="presParOf" srcId="{7A0C2497-9C59-4407-8635-095EF879302E}" destId="{526B6BE9-A407-4345-9EF7-65144514E159}" srcOrd="2" destOrd="0" presId="urn:microsoft.com/office/officeart/2005/8/layout/vList3"/>
    <dgm:cxn modelId="{E1151BC6-2D68-4894-90F7-C1221E231158}" type="presParOf" srcId="{526B6BE9-A407-4345-9EF7-65144514E159}" destId="{7CA7F125-6083-4EBF-B9FB-F9DACAFBD87A}" srcOrd="0" destOrd="0" presId="urn:microsoft.com/office/officeart/2005/8/layout/vList3"/>
    <dgm:cxn modelId="{34046CBA-1AE0-45CE-A74A-C45F34FCC0C0}" type="presParOf" srcId="{526B6BE9-A407-4345-9EF7-65144514E159}" destId="{814BC34B-697A-4811-97D0-1D1F97EECE30}" srcOrd="1" destOrd="0" presId="urn:microsoft.com/office/officeart/2005/8/layout/vList3"/>
    <dgm:cxn modelId="{4CBF62CE-078C-45C5-BCA6-ABB973840760}" type="presParOf" srcId="{7A0C2497-9C59-4407-8635-095EF879302E}" destId="{84BE978B-0EAF-4578-A598-BDBAA241590F}" srcOrd="3" destOrd="0" presId="urn:microsoft.com/office/officeart/2005/8/layout/vList3"/>
    <dgm:cxn modelId="{9BA3BF76-2766-46F0-A145-B27E6F45A4AC}" type="presParOf" srcId="{7A0C2497-9C59-4407-8635-095EF879302E}" destId="{E367EFB9-A659-4783-BCD2-38B4E1E4B8FE}" srcOrd="4" destOrd="0" presId="urn:microsoft.com/office/officeart/2005/8/layout/vList3"/>
    <dgm:cxn modelId="{9A837DE2-3E1A-49B2-A2EE-1BFE2974DA98}" type="presParOf" srcId="{E367EFB9-A659-4783-BCD2-38B4E1E4B8FE}" destId="{E787669A-C625-40FC-B375-35F40463F9A1}" srcOrd="0" destOrd="0" presId="urn:microsoft.com/office/officeart/2005/8/layout/vList3"/>
    <dgm:cxn modelId="{681B7481-8CC8-4919-88A3-9ACA939812D9}" type="presParOf" srcId="{E367EFB9-A659-4783-BCD2-38B4E1E4B8FE}" destId="{32439B2F-ECE9-42AA-A677-821E95BA54F6}" srcOrd="1" destOrd="0" presId="urn:microsoft.com/office/officeart/2005/8/layout/vList3"/>
    <dgm:cxn modelId="{87571516-6200-439E-8BEA-1E451C2F2ABB}" type="presParOf" srcId="{7A0C2497-9C59-4407-8635-095EF879302E}" destId="{8AB1E065-6DD7-44B5-8C92-BA65B98E8415}" srcOrd="5" destOrd="0" presId="urn:microsoft.com/office/officeart/2005/8/layout/vList3"/>
    <dgm:cxn modelId="{FA0E2678-77DC-4208-9420-82DECE478AA9}" type="presParOf" srcId="{7A0C2497-9C59-4407-8635-095EF879302E}" destId="{FE127F01-B3D8-4007-B179-A257EB1310C8}" srcOrd="6" destOrd="0" presId="urn:microsoft.com/office/officeart/2005/8/layout/vList3"/>
    <dgm:cxn modelId="{B0983D21-D33A-46A1-8CF4-720BB98A59A7}" type="presParOf" srcId="{FE127F01-B3D8-4007-B179-A257EB1310C8}" destId="{11EFC20D-4476-48A2-84D8-B1A4D38A1563}" srcOrd="0" destOrd="0" presId="urn:microsoft.com/office/officeart/2005/8/layout/vList3"/>
    <dgm:cxn modelId="{79E9DAD2-13FB-4E58-A927-50A2FA33F13A}" type="presParOf" srcId="{FE127F01-B3D8-4007-B179-A257EB1310C8}" destId="{2C07A492-6C3A-48BC-872B-6FCB50473207}" srcOrd="1" destOrd="0" presId="urn:microsoft.com/office/officeart/2005/8/layout/vList3"/>
    <dgm:cxn modelId="{4697FD69-EB10-4B6F-AF07-7E31BE616119}" type="presParOf" srcId="{7A0C2497-9C59-4407-8635-095EF879302E}" destId="{9B7CC0E8-D650-4D82-9037-035629401B8B}" srcOrd="7" destOrd="0" presId="urn:microsoft.com/office/officeart/2005/8/layout/vList3"/>
    <dgm:cxn modelId="{FE482FDE-9B71-460C-8EFB-3A41899CCDAC}" type="presParOf" srcId="{7A0C2497-9C59-4407-8635-095EF879302E}" destId="{C90216B0-3709-4273-994B-D1F515945339}" srcOrd="8" destOrd="0" presId="urn:microsoft.com/office/officeart/2005/8/layout/vList3"/>
    <dgm:cxn modelId="{9FEC23AF-E4F9-4EFB-8359-B2A742471238}" type="presParOf" srcId="{C90216B0-3709-4273-994B-D1F515945339}" destId="{4754CA89-57AE-4BBC-9D82-0C629AD0AD7C}" srcOrd="0" destOrd="0" presId="urn:microsoft.com/office/officeart/2005/8/layout/vList3"/>
    <dgm:cxn modelId="{97F19938-369A-465F-BC1D-76D13461382A}" type="presParOf" srcId="{C90216B0-3709-4273-994B-D1F515945339}" destId="{585C6FAF-3A42-4856-B62B-1945C1C0CD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D40005-227C-4D69-B5CC-14E05D262835}" type="doc">
      <dgm:prSet loTypeId="urn:microsoft.com/office/officeart/2005/8/layout/process2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1DEA997-1684-4D3B-B786-236057478C09}">
      <dgm:prSet phldrT="[Текст]" custT="1"/>
      <dgm:spPr>
        <a:noFill/>
      </dgm:spPr>
      <dgm:t>
        <a:bodyPr/>
        <a:lstStyle/>
        <a:p>
          <a:r>
            <a:rPr lang="ru-RU" sz="2000" dirty="0" smtClean="0"/>
            <a:t>Солнечные лучи проходят через атмосферу не нагревая её.</a:t>
          </a:r>
          <a:endParaRPr lang="ru-RU" sz="2000" dirty="0"/>
        </a:p>
      </dgm:t>
    </dgm:pt>
    <dgm:pt modelId="{7DC7CF8C-1399-49DC-B6D5-182470F57F38}" type="parTrans" cxnId="{FC41D0B4-78BB-429A-AB13-741F82ABE52A}">
      <dgm:prSet/>
      <dgm:spPr/>
      <dgm:t>
        <a:bodyPr/>
        <a:lstStyle/>
        <a:p>
          <a:endParaRPr lang="ru-RU" sz="2000"/>
        </a:p>
      </dgm:t>
    </dgm:pt>
    <dgm:pt modelId="{DE65DD19-A3C1-485E-AB53-EA41D0751DC6}" type="sibTrans" cxnId="{FC41D0B4-78BB-429A-AB13-741F82ABE52A}">
      <dgm:prSet custT="1"/>
      <dgm:spPr/>
      <dgm:t>
        <a:bodyPr/>
        <a:lstStyle/>
        <a:p>
          <a:endParaRPr lang="ru-RU" sz="2000"/>
        </a:p>
      </dgm:t>
    </dgm:pt>
    <dgm:pt modelId="{6F85C980-5355-4D4D-955C-1E56C624C51B}">
      <dgm:prSet phldrT="[Текст]" custT="1"/>
      <dgm:spPr>
        <a:noFill/>
      </dgm:spPr>
      <dgm:t>
        <a:bodyPr/>
        <a:lstStyle/>
        <a:p>
          <a:r>
            <a:rPr lang="ru-RU" sz="2000" dirty="0" smtClean="0"/>
            <a:t>Солнечные лучи нагревают поверхность Земли </a:t>
          </a:r>
          <a:endParaRPr lang="ru-RU" sz="2000" dirty="0"/>
        </a:p>
      </dgm:t>
    </dgm:pt>
    <dgm:pt modelId="{1E3B9929-835A-4FD7-8CDD-BD5E0ADA6824}" type="parTrans" cxnId="{61DAC33F-095F-41AE-B1DC-FFFB4006D80D}">
      <dgm:prSet/>
      <dgm:spPr/>
      <dgm:t>
        <a:bodyPr/>
        <a:lstStyle/>
        <a:p>
          <a:endParaRPr lang="ru-RU" sz="2000"/>
        </a:p>
      </dgm:t>
    </dgm:pt>
    <dgm:pt modelId="{6A29BCF3-B6CE-4993-AD10-5243F30DCBE4}" type="sibTrans" cxnId="{61DAC33F-095F-41AE-B1DC-FFFB4006D80D}">
      <dgm:prSet custT="1"/>
      <dgm:spPr/>
      <dgm:t>
        <a:bodyPr/>
        <a:lstStyle/>
        <a:p>
          <a:endParaRPr lang="ru-RU" sz="2000"/>
        </a:p>
      </dgm:t>
    </dgm:pt>
    <dgm:pt modelId="{FECFB83C-A213-41CC-94BC-5D48DB9829B4}">
      <dgm:prSet phldrT="[Текст]" custT="1"/>
      <dgm:spPr>
        <a:noFill/>
      </dgm:spPr>
      <dgm:t>
        <a:bodyPr/>
        <a:lstStyle/>
        <a:p>
          <a:r>
            <a:rPr lang="ru-RU" sz="2000" dirty="0" smtClean="0"/>
            <a:t>Воздух атмосферы нагревается от поверхности Земли </a:t>
          </a:r>
          <a:endParaRPr lang="ru-RU" sz="2000" dirty="0"/>
        </a:p>
      </dgm:t>
    </dgm:pt>
    <dgm:pt modelId="{CE75E1BE-415C-4CD7-AD10-C5B22B1673F6}" type="parTrans" cxnId="{6D9714A8-4390-4AC9-8671-E0806DE638CA}">
      <dgm:prSet/>
      <dgm:spPr/>
      <dgm:t>
        <a:bodyPr/>
        <a:lstStyle/>
        <a:p>
          <a:endParaRPr lang="ru-RU" sz="2000"/>
        </a:p>
      </dgm:t>
    </dgm:pt>
    <dgm:pt modelId="{B4676486-4F74-47A5-A2F0-E99EAA697B70}" type="sibTrans" cxnId="{6D9714A8-4390-4AC9-8671-E0806DE638CA}">
      <dgm:prSet custT="1"/>
      <dgm:spPr/>
      <dgm:t>
        <a:bodyPr/>
        <a:lstStyle/>
        <a:p>
          <a:endParaRPr lang="ru-RU" sz="2000"/>
        </a:p>
      </dgm:t>
    </dgm:pt>
    <dgm:pt modelId="{674C2547-2495-4BF2-A42D-641F3FFBDBB3}">
      <dgm:prSet custT="1"/>
      <dgm:spPr>
        <a:noFill/>
      </dgm:spPr>
      <dgm:t>
        <a:bodyPr/>
        <a:lstStyle/>
        <a:p>
          <a:r>
            <a:rPr lang="ru-RU" sz="2000" dirty="0" smtClean="0"/>
            <a:t>Температура воздуха уменьшается с высотой. На каждый км температура понижается на 6°</a:t>
          </a:r>
          <a:endParaRPr lang="ru-RU" sz="2000" dirty="0"/>
        </a:p>
      </dgm:t>
    </dgm:pt>
    <dgm:pt modelId="{89DA5D79-34D3-4A6B-83D6-805C598FFAB6}" type="parTrans" cxnId="{EA612413-1C37-40D8-B7D3-7EA95361A5A7}">
      <dgm:prSet/>
      <dgm:spPr/>
      <dgm:t>
        <a:bodyPr/>
        <a:lstStyle/>
        <a:p>
          <a:endParaRPr lang="ru-RU" sz="2000"/>
        </a:p>
      </dgm:t>
    </dgm:pt>
    <dgm:pt modelId="{4D4C7E4D-C0BB-454A-8A8A-A69C6E6C3DEA}" type="sibTrans" cxnId="{EA612413-1C37-40D8-B7D3-7EA95361A5A7}">
      <dgm:prSet/>
      <dgm:spPr/>
      <dgm:t>
        <a:bodyPr/>
        <a:lstStyle/>
        <a:p>
          <a:endParaRPr lang="ru-RU" sz="2000"/>
        </a:p>
      </dgm:t>
    </dgm:pt>
    <dgm:pt modelId="{4B4F18D5-17C3-4871-A2B9-8326ABFF015D}" type="pres">
      <dgm:prSet presAssocID="{EFD40005-227C-4D69-B5CC-14E05D262835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488738-2AF6-4587-AC5C-C1848E5D5062}" type="pres">
      <dgm:prSet presAssocID="{81DEA997-1684-4D3B-B786-236057478C09}" presName="node" presStyleLbl="node1" presStyleIdx="0" presStyleCnt="4" custScaleX="15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FBF8A-6811-4C9D-AEFE-8AC84134FB5C}" type="pres">
      <dgm:prSet presAssocID="{DE65DD19-A3C1-485E-AB53-EA41D0751DC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64FC8CD-E55D-4CE4-982A-59E370417258}" type="pres">
      <dgm:prSet presAssocID="{DE65DD19-A3C1-485E-AB53-EA41D0751DC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F3E2B08-E7E9-4039-938B-AF70359AF1C8}" type="pres">
      <dgm:prSet presAssocID="{6F85C980-5355-4D4D-955C-1E56C624C51B}" presName="node" presStyleLbl="node1" presStyleIdx="1" presStyleCnt="4" custScaleX="15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F595B-61F4-4578-B539-B4F12E184E88}" type="pres">
      <dgm:prSet presAssocID="{6A29BCF3-B6CE-4993-AD10-5243F30DCBE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63410B0-0E00-4267-AFD2-A20DF6A5BF03}" type="pres">
      <dgm:prSet presAssocID="{6A29BCF3-B6CE-4993-AD10-5243F30DCBE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DED24E2-21DF-4762-9889-857FFA4BA9DA}" type="pres">
      <dgm:prSet presAssocID="{FECFB83C-A213-41CC-94BC-5D48DB9829B4}" presName="node" presStyleLbl="node1" presStyleIdx="2" presStyleCnt="4" custScaleX="15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28836-D2B9-4D3B-AA4C-194277101919}" type="pres">
      <dgm:prSet presAssocID="{B4676486-4F74-47A5-A2F0-E99EAA697B7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AA40C39-6AAD-42C4-8123-8DD03CEB4A6F}" type="pres">
      <dgm:prSet presAssocID="{B4676486-4F74-47A5-A2F0-E99EAA697B7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B374A346-93EB-43B4-AE74-9B4F6C2B4703}" type="pres">
      <dgm:prSet presAssocID="{674C2547-2495-4BF2-A42D-641F3FFBDBB3}" presName="node" presStyleLbl="node1" presStyleIdx="3" presStyleCnt="4" custScaleX="156144" custScaleY="187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48D187-A674-4026-B795-C12FB7144AB5}" type="presOf" srcId="{EFD40005-227C-4D69-B5CC-14E05D262835}" destId="{4B4F18D5-17C3-4871-A2B9-8326ABFF015D}" srcOrd="0" destOrd="0" presId="urn:microsoft.com/office/officeart/2005/8/layout/process2"/>
    <dgm:cxn modelId="{30D18B84-798B-4B76-9486-BE3A46B858BC}" type="presOf" srcId="{6F85C980-5355-4D4D-955C-1E56C624C51B}" destId="{CF3E2B08-E7E9-4039-938B-AF70359AF1C8}" srcOrd="0" destOrd="0" presId="urn:microsoft.com/office/officeart/2005/8/layout/process2"/>
    <dgm:cxn modelId="{5625287D-8422-4DEC-BB4C-DC73EB6EA588}" type="presOf" srcId="{81DEA997-1684-4D3B-B786-236057478C09}" destId="{B3488738-2AF6-4587-AC5C-C1848E5D5062}" srcOrd="0" destOrd="0" presId="urn:microsoft.com/office/officeart/2005/8/layout/process2"/>
    <dgm:cxn modelId="{64A48745-ADDE-40C2-BEB0-C1AC74A01389}" type="presOf" srcId="{FECFB83C-A213-41CC-94BC-5D48DB9829B4}" destId="{4DED24E2-21DF-4762-9889-857FFA4BA9DA}" srcOrd="0" destOrd="0" presId="urn:microsoft.com/office/officeart/2005/8/layout/process2"/>
    <dgm:cxn modelId="{EA612413-1C37-40D8-B7D3-7EA95361A5A7}" srcId="{EFD40005-227C-4D69-B5CC-14E05D262835}" destId="{674C2547-2495-4BF2-A42D-641F3FFBDBB3}" srcOrd="3" destOrd="0" parTransId="{89DA5D79-34D3-4A6B-83D6-805C598FFAB6}" sibTransId="{4D4C7E4D-C0BB-454A-8A8A-A69C6E6C3DEA}"/>
    <dgm:cxn modelId="{FC41D0B4-78BB-429A-AB13-741F82ABE52A}" srcId="{EFD40005-227C-4D69-B5CC-14E05D262835}" destId="{81DEA997-1684-4D3B-B786-236057478C09}" srcOrd="0" destOrd="0" parTransId="{7DC7CF8C-1399-49DC-B6D5-182470F57F38}" sibTransId="{DE65DD19-A3C1-485E-AB53-EA41D0751DC6}"/>
    <dgm:cxn modelId="{570D3F86-0662-45EA-A73E-0D827F76102F}" type="presOf" srcId="{B4676486-4F74-47A5-A2F0-E99EAA697B70}" destId="{2AA40C39-6AAD-42C4-8123-8DD03CEB4A6F}" srcOrd="1" destOrd="0" presId="urn:microsoft.com/office/officeart/2005/8/layout/process2"/>
    <dgm:cxn modelId="{61DAC33F-095F-41AE-B1DC-FFFB4006D80D}" srcId="{EFD40005-227C-4D69-B5CC-14E05D262835}" destId="{6F85C980-5355-4D4D-955C-1E56C624C51B}" srcOrd="1" destOrd="0" parTransId="{1E3B9929-835A-4FD7-8CDD-BD5E0ADA6824}" sibTransId="{6A29BCF3-B6CE-4993-AD10-5243F30DCBE4}"/>
    <dgm:cxn modelId="{C4BC8B10-FB8C-4F7C-82CB-895EE325A6EF}" type="presOf" srcId="{DE65DD19-A3C1-485E-AB53-EA41D0751DC6}" destId="{5BDFBF8A-6811-4C9D-AEFE-8AC84134FB5C}" srcOrd="0" destOrd="0" presId="urn:microsoft.com/office/officeart/2005/8/layout/process2"/>
    <dgm:cxn modelId="{195801DE-8F6D-4994-A42F-6D22A20EC1F7}" type="presOf" srcId="{DE65DD19-A3C1-485E-AB53-EA41D0751DC6}" destId="{564FC8CD-E55D-4CE4-982A-59E370417258}" srcOrd="1" destOrd="0" presId="urn:microsoft.com/office/officeart/2005/8/layout/process2"/>
    <dgm:cxn modelId="{810BC09E-E2CA-4FCC-BC1F-4A93C937E7ED}" type="presOf" srcId="{674C2547-2495-4BF2-A42D-641F3FFBDBB3}" destId="{B374A346-93EB-43B4-AE74-9B4F6C2B4703}" srcOrd="0" destOrd="0" presId="urn:microsoft.com/office/officeart/2005/8/layout/process2"/>
    <dgm:cxn modelId="{4D7BF7CE-1D1F-4B37-A9B1-4E4F00AEE40B}" type="presOf" srcId="{6A29BCF3-B6CE-4993-AD10-5243F30DCBE4}" destId="{B63410B0-0E00-4267-AFD2-A20DF6A5BF03}" srcOrd="1" destOrd="0" presId="urn:microsoft.com/office/officeart/2005/8/layout/process2"/>
    <dgm:cxn modelId="{38D63E1E-12E0-4DBB-AB1A-606753A41F04}" type="presOf" srcId="{6A29BCF3-B6CE-4993-AD10-5243F30DCBE4}" destId="{402F595B-61F4-4578-B539-B4F12E184E88}" srcOrd="0" destOrd="0" presId="urn:microsoft.com/office/officeart/2005/8/layout/process2"/>
    <dgm:cxn modelId="{10926F68-33C4-42CA-B271-855AC9A23557}" type="presOf" srcId="{B4676486-4F74-47A5-A2F0-E99EAA697B70}" destId="{05C28836-D2B9-4D3B-AA4C-194277101919}" srcOrd="0" destOrd="0" presId="urn:microsoft.com/office/officeart/2005/8/layout/process2"/>
    <dgm:cxn modelId="{6D9714A8-4390-4AC9-8671-E0806DE638CA}" srcId="{EFD40005-227C-4D69-B5CC-14E05D262835}" destId="{FECFB83C-A213-41CC-94BC-5D48DB9829B4}" srcOrd="2" destOrd="0" parTransId="{CE75E1BE-415C-4CD7-AD10-C5B22B1673F6}" sibTransId="{B4676486-4F74-47A5-A2F0-E99EAA697B70}"/>
    <dgm:cxn modelId="{E01B4561-1568-47E9-B05D-F4383624F58F}" type="presParOf" srcId="{4B4F18D5-17C3-4871-A2B9-8326ABFF015D}" destId="{B3488738-2AF6-4587-AC5C-C1848E5D5062}" srcOrd="0" destOrd="0" presId="urn:microsoft.com/office/officeart/2005/8/layout/process2"/>
    <dgm:cxn modelId="{46B63F88-E7E5-4C59-A927-25E534FADD0E}" type="presParOf" srcId="{4B4F18D5-17C3-4871-A2B9-8326ABFF015D}" destId="{5BDFBF8A-6811-4C9D-AEFE-8AC84134FB5C}" srcOrd="1" destOrd="0" presId="urn:microsoft.com/office/officeart/2005/8/layout/process2"/>
    <dgm:cxn modelId="{F07A9D03-E6FD-4A6B-B960-57C9DF140BFA}" type="presParOf" srcId="{5BDFBF8A-6811-4C9D-AEFE-8AC84134FB5C}" destId="{564FC8CD-E55D-4CE4-982A-59E370417258}" srcOrd="0" destOrd="0" presId="urn:microsoft.com/office/officeart/2005/8/layout/process2"/>
    <dgm:cxn modelId="{8B72008E-B06A-4E83-9C20-E6A7C4C9C278}" type="presParOf" srcId="{4B4F18D5-17C3-4871-A2B9-8326ABFF015D}" destId="{CF3E2B08-E7E9-4039-938B-AF70359AF1C8}" srcOrd="2" destOrd="0" presId="urn:microsoft.com/office/officeart/2005/8/layout/process2"/>
    <dgm:cxn modelId="{850098EB-13A6-4BDF-97EE-FBBED35E9020}" type="presParOf" srcId="{4B4F18D5-17C3-4871-A2B9-8326ABFF015D}" destId="{402F595B-61F4-4578-B539-B4F12E184E88}" srcOrd="3" destOrd="0" presId="urn:microsoft.com/office/officeart/2005/8/layout/process2"/>
    <dgm:cxn modelId="{F7F1E005-D5B7-453B-B87A-C0DC3039C9DB}" type="presParOf" srcId="{402F595B-61F4-4578-B539-B4F12E184E88}" destId="{B63410B0-0E00-4267-AFD2-A20DF6A5BF03}" srcOrd="0" destOrd="0" presId="urn:microsoft.com/office/officeart/2005/8/layout/process2"/>
    <dgm:cxn modelId="{F007DE7E-EA64-430D-A585-AF053593599A}" type="presParOf" srcId="{4B4F18D5-17C3-4871-A2B9-8326ABFF015D}" destId="{4DED24E2-21DF-4762-9889-857FFA4BA9DA}" srcOrd="4" destOrd="0" presId="urn:microsoft.com/office/officeart/2005/8/layout/process2"/>
    <dgm:cxn modelId="{517A4C0F-F983-4661-B78D-01710C3379D9}" type="presParOf" srcId="{4B4F18D5-17C3-4871-A2B9-8326ABFF015D}" destId="{05C28836-D2B9-4D3B-AA4C-194277101919}" srcOrd="5" destOrd="0" presId="urn:microsoft.com/office/officeart/2005/8/layout/process2"/>
    <dgm:cxn modelId="{76338FA6-F1F1-4F45-91D7-0B5206ADDBEB}" type="presParOf" srcId="{05C28836-D2B9-4D3B-AA4C-194277101919}" destId="{2AA40C39-6AAD-42C4-8123-8DD03CEB4A6F}" srcOrd="0" destOrd="0" presId="urn:microsoft.com/office/officeart/2005/8/layout/process2"/>
    <dgm:cxn modelId="{808F91E3-AC74-4AB4-90EF-735BB80CEFDB}" type="presParOf" srcId="{4B4F18D5-17C3-4871-A2B9-8326ABFF015D}" destId="{B374A346-93EB-43B4-AE74-9B4F6C2B470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D40005-227C-4D69-B5CC-14E05D262835}" type="doc">
      <dgm:prSet loTypeId="urn:microsoft.com/office/officeart/2005/8/layout/process2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1DEA997-1684-4D3B-B786-236057478C09}">
      <dgm:prSet phldrT="[Текст]" custT="1"/>
      <dgm:spPr>
        <a:noFill/>
      </dgm:spPr>
      <dgm:t>
        <a:bodyPr/>
        <a:lstStyle/>
        <a:p>
          <a:r>
            <a:rPr lang="ru-RU" sz="2000" dirty="0" smtClean="0"/>
            <a:t>Температура воздуха — одна из важнейших характеристик погоды и климата. </a:t>
          </a:r>
          <a:endParaRPr lang="ru-RU" sz="2000" dirty="0"/>
        </a:p>
      </dgm:t>
    </dgm:pt>
    <dgm:pt modelId="{7DC7CF8C-1399-49DC-B6D5-182470F57F38}" type="parTrans" cxnId="{FC41D0B4-78BB-429A-AB13-741F82ABE52A}">
      <dgm:prSet/>
      <dgm:spPr/>
      <dgm:t>
        <a:bodyPr/>
        <a:lstStyle/>
        <a:p>
          <a:endParaRPr lang="ru-RU" sz="2000"/>
        </a:p>
      </dgm:t>
    </dgm:pt>
    <dgm:pt modelId="{DE65DD19-A3C1-485E-AB53-EA41D0751DC6}" type="sibTrans" cxnId="{FC41D0B4-78BB-429A-AB13-741F82ABE52A}">
      <dgm:prSet custT="1"/>
      <dgm:spPr/>
      <dgm:t>
        <a:bodyPr/>
        <a:lstStyle/>
        <a:p>
          <a:endParaRPr lang="ru-RU" sz="2000"/>
        </a:p>
      </dgm:t>
    </dgm:pt>
    <dgm:pt modelId="{6F85C980-5355-4D4D-955C-1E56C624C51B}">
      <dgm:prSet phldrT="[Текст]" custT="1"/>
      <dgm:spPr>
        <a:noFill/>
      </dgm:spPr>
      <dgm:t>
        <a:bodyPr/>
        <a:lstStyle/>
        <a:p>
          <a:r>
            <a:rPr lang="ru-RU" sz="2000" dirty="0" smtClean="0"/>
            <a:t>Температура воздуха в каждой точке атмосферы непрерывно меняется</a:t>
          </a:r>
          <a:endParaRPr lang="ru-RU" sz="2000" dirty="0"/>
        </a:p>
      </dgm:t>
    </dgm:pt>
    <dgm:pt modelId="{1E3B9929-835A-4FD7-8CDD-BD5E0ADA6824}" type="parTrans" cxnId="{61DAC33F-095F-41AE-B1DC-FFFB4006D80D}">
      <dgm:prSet/>
      <dgm:spPr/>
      <dgm:t>
        <a:bodyPr/>
        <a:lstStyle/>
        <a:p>
          <a:endParaRPr lang="ru-RU" sz="2000"/>
        </a:p>
      </dgm:t>
    </dgm:pt>
    <dgm:pt modelId="{6A29BCF3-B6CE-4993-AD10-5243F30DCBE4}" type="sibTrans" cxnId="{61DAC33F-095F-41AE-B1DC-FFFB4006D80D}">
      <dgm:prSet custT="1"/>
      <dgm:spPr/>
      <dgm:t>
        <a:bodyPr/>
        <a:lstStyle/>
        <a:p>
          <a:endParaRPr lang="ru-RU" sz="2000"/>
        </a:p>
      </dgm:t>
    </dgm:pt>
    <dgm:pt modelId="{FECFB83C-A213-41CC-94BC-5D48DB9829B4}">
      <dgm:prSet phldrT="[Текст]" custT="1"/>
      <dgm:spPr>
        <a:noFill/>
      </dgm:spPr>
      <dgm:t>
        <a:bodyPr/>
        <a:lstStyle/>
        <a:p>
          <a:r>
            <a:rPr lang="ru-RU" sz="2000" dirty="0" smtClean="0"/>
            <a:t>В разных местах Земли в одно и то же время она также различна</a:t>
          </a:r>
          <a:endParaRPr lang="ru-RU" sz="2000" dirty="0"/>
        </a:p>
      </dgm:t>
    </dgm:pt>
    <dgm:pt modelId="{CE75E1BE-415C-4CD7-AD10-C5B22B1673F6}" type="parTrans" cxnId="{6D9714A8-4390-4AC9-8671-E0806DE638CA}">
      <dgm:prSet/>
      <dgm:spPr/>
      <dgm:t>
        <a:bodyPr/>
        <a:lstStyle/>
        <a:p>
          <a:endParaRPr lang="ru-RU" sz="2000"/>
        </a:p>
      </dgm:t>
    </dgm:pt>
    <dgm:pt modelId="{B4676486-4F74-47A5-A2F0-E99EAA697B70}" type="sibTrans" cxnId="{6D9714A8-4390-4AC9-8671-E0806DE638CA}">
      <dgm:prSet custT="1"/>
      <dgm:spPr/>
      <dgm:t>
        <a:bodyPr/>
        <a:lstStyle/>
        <a:p>
          <a:endParaRPr lang="ru-RU" sz="2000"/>
        </a:p>
      </dgm:t>
    </dgm:pt>
    <dgm:pt modelId="{674C2547-2495-4BF2-A42D-641F3FFBDBB3}">
      <dgm:prSet custT="1"/>
      <dgm:spPr>
        <a:noFill/>
      </dgm:spPr>
      <dgm:t>
        <a:bodyPr/>
        <a:lstStyle/>
        <a:p>
          <a:r>
            <a:rPr lang="ru-RU" sz="2000" dirty="0" smtClean="0"/>
            <a:t>Прибор, измеряющий температуру называется термометром</a:t>
          </a:r>
          <a:endParaRPr lang="ru-RU" sz="2000" dirty="0"/>
        </a:p>
      </dgm:t>
    </dgm:pt>
    <dgm:pt modelId="{89DA5D79-34D3-4A6B-83D6-805C598FFAB6}" type="parTrans" cxnId="{EA612413-1C37-40D8-B7D3-7EA95361A5A7}">
      <dgm:prSet/>
      <dgm:spPr/>
      <dgm:t>
        <a:bodyPr/>
        <a:lstStyle/>
        <a:p>
          <a:endParaRPr lang="ru-RU" sz="2000"/>
        </a:p>
      </dgm:t>
    </dgm:pt>
    <dgm:pt modelId="{4D4C7E4D-C0BB-454A-8A8A-A69C6E6C3DEA}" type="sibTrans" cxnId="{EA612413-1C37-40D8-B7D3-7EA95361A5A7}">
      <dgm:prSet/>
      <dgm:spPr/>
      <dgm:t>
        <a:bodyPr/>
        <a:lstStyle/>
        <a:p>
          <a:endParaRPr lang="ru-RU" sz="2000"/>
        </a:p>
      </dgm:t>
    </dgm:pt>
    <dgm:pt modelId="{4B4F18D5-17C3-4871-A2B9-8326ABFF015D}" type="pres">
      <dgm:prSet presAssocID="{EFD40005-227C-4D69-B5CC-14E05D262835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488738-2AF6-4587-AC5C-C1848E5D5062}" type="pres">
      <dgm:prSet presAssocID="{81DEA997-1684-4D3B-B786-236057478C09}" presName="node" presStyleLbl="node1" presStyleIdx="0" presStyleCnt="4" custScaleX="158843" custLinFactNeighborX="0" custLinFactNeighborY="29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FBF8A-6811-4C9D-AEFE-8AC84134FB5C}" type="pres">
      <dgm:prSet presAssocID="{DE65DD19-A3C1-485E-AB53-EA41D0751DC6}" presName="sibTrans" presStyleLbl="sibTrans2D1" presStyleIdx="0" presStyleCnt="3" custLinFactNeighborX="0" custLinFactNeighborY="20682"/>
      <dgm:spPr/>
      <dgm:t>
        <a:bodyPr/>
        <a:lstStyle/>
        <a:p>
          <a:endParaRPr lang="ru-RU"/>
        </a:p>
      </dgm:t>
    </dgm:pt>
    <dgm:pt modelId="{564FC8CD-E55D-4CE4-982A-59E370417258}" type="pres">
      <dgm:prSet presAssocID="{DE65DD19-A3C1-485E-AB53-EA41D0751DC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F3E2B08-E7E9-4039-938B-AF70359AF1C8}" type="pres">
      <dgm:prSet presAssocID="{6F85C980-5355-4D4D-955C-1E56C624C51B}" presName="node" presStyleLbl="node1" presStyleIdx="1" presStyleCnt="4" custScaleX="158843" custLinFactNeighborX="0" custLinFactNeighborY="16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F595B-61F4-4578-B539-B4F12E184E88}" type="pres">
      <dgm:prSet presAssocID="{6A29BCF3-B6CE-4993-AD10-5243F30DCBE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63410B0-0E00-4267-AFD2-A20DF6A5BF03}" type="pres">
      <dgm:prSet presAssocID="{6A29BCF3-B6CE-4993-AD10-5243F30DCBE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DED24E2-21DF-4762-9889-857FFA4BA9DA}" type="pres">
      <dgm:prSet presAssocID="{FECFB83C-A213-41CC-94BC-5D48DB9829B4}" presName="node" presStyleLbl="node1" presStyleIdx="2" presStyleCnt="4" custScaleX="15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28836-D2B9-4D3B-AA4C-194277101919}" type="pres">
      <dgm:prSet presAssocID="{B4676486-4F74-47A5-A2F0-E99EAA697B7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AA40C39-6AAD-42C4-8123-8DD03CEB4A6F}" type="pres">
      <dgm:prSet presAssocID="{B4676486-4F74-47A5-A2F0-E99EAA697B7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B374A346-93EB-43B4-AE74-9B4F6C2B4703}" type="pres">
      <dgm:prSet presAssocID="{674C2547-2495-4BF2-A42D-641F3FFBDBB3}" presName="node" presStyleLbl="node1" presStyleIdx="3" presStyleCnt="4" custScaleX="156144" custScaleY="95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A4C850-9777-417B-B670-B134CB972C47}" type="presOf" srcId="{EFD40005-227C-4D69-B5CC-14E05D262835}" destId="{4B4F18D5-17C3-4871-A2B9-8326ABFF015D}" srcOrd="0" destOrd="0" presId="urn:microsoft.com/office/officeart/2005/8/layout/process2"/>
    <dgm:cxn modelId="{D969CB6E-34BC-405B-8177-C4FC6F08BAE3}" type="presOf" srcId="{FECFB83C-A213-41CC-94BC-5D48DB9829B4}" destId="{4DED24E2-21DF-4762-9889-857FFA4BA9DA}" srcOrd="0" destOrd="0" presId="urn:microsoft.com/office/officeart/2005/8/layout/process2"/>
    <dgm:cxn modelId="{0A72EB5F-AF9B-4B85-9E17-7ACC2E66920C}" type="presOf" srcId="{6A29BCF3-B6CE-4993-AD10-5243F30DCBE4}" destId="{B63410B0-0E00-4267-AFD2-A20DF6A5BF03}" srcOrd="1" destOrd="0" presId="urn:microsoft.com/office/officeart/2005/8/layout/process2"/>
    <dgm:cxn modelId="{EA612413-1C37-40D8-B7D3-7EA95361A5A7}" srcId="{EFD40005-227C-4D69-B5CC-14E05D262835}" destId="{674C2547-2495-4BF2-A42D-641F3FFBDBB3}" srcOrd="3" destOrd="0" parTransId="{89DA5D79-34D3-4A6B-83D6-805C598FFAB6}" sibTransId="{4D4C7E4D-C0BB-454A-8A8A-A69C6E6C3DEA}"/>
    <dgm:cxn modelId="{FC41D0B4-78BB-429A-AB13-741F82ABE52A}" srcId="{EFD40005-227C-4D69-B5CC-14E05D262835}" destId="{81DEA997-1684-4D3B-B786-236057478C09}" srcOrd="0" destOrd="0" parTransId="{7DC7CF8C-1399-49DC-B6D5-182470F57F38}" sibTransId="{DE65DD19-A3C1-485E-AB53-EA41D0751DC6}"/>
    <dgm:cxn modelId="{0944BC0F-AADF-4D3D-BC4F-387914763CD2}" type="presOf" srcId="{6A29BCF3-B6CE-4993-AD10-5243F30DCBE4}" destId="{402F595B-61F4-4578-B539-B4F12E184E88}" srcOrd="0" destOrd="0" presId="urn:microsoft.com/office/officeart/2005/8/layout/process2"/>
    <dgm:cxn modelId="{61DAC33F-095F-41AE-B1DC-FFFB4006D80D}" srcId="{EFD40005-227C-4D69-B5CC-14E05D262835}" destId="{6F85C980-5355-4D4D-955C-1E56C624C51B}" srcOrd="1" destOrd="0" parTransId="{1E3B9929-835A-4FD7-8CDD-BD5E0ADA6824}" sibTransId="{6A29BCF3-B6CE-4993-AD10-5243F30DCBE4}"/>
    <dgm:cxn modelId="{CE49CBDD-3FC0-4909-9E8F-46148B10853D}" type="presOf" srcId="{DE65DD19-A3C1-485E-AB53-EA41D0751DC6}" destId="{564FC8CD-E55D-4CE4-982A-59E370417258}" srcOrd="1" destOrd="0" presId="urn:microsoft.com/office/officeart/2005/8/layout/process2"/>
    <dgm:cxn modelId="{6A9B3FA6-A163-4E7D-B0BB-11D5F253489D}" type="presOf" srcId="{DE65DD19-A3C1-485E-AB53-EA41D0751DC6}" destId="{5BDFBF8A-6811-4C9D-AEFE-8AC84134FB5C}" srcOrd="0" destOrd="0" presId="urn:microsoft.com/office/officeart/2005/8/layout/process2"/>
    <dgm:cxn modelId="{DAAB02F2-0907-4C12-9B91-4A1886F8D22D}" type="presOf" srcId="{81DEA997-1684-4D3B-B786-236057478C09}" destId="{B3488738-2AF6-4587-AC5C-C1848E5D5062}" srcOrd="0" destOrd="0" presId="urn:microsoft.com/office/officeart/2005/8/layout/process2"/>
    <dgm:cxn modelId="{6FE7BFBA-BCCA-4899-BA71-0F97A6C1D395}" type="presOf" srcId="{6F85C980-5355-4D4D-955C-1E56C624C51B}" destId="{CF3E2B08-E7E9-4039-938B-AF70359AF1C8}" srcOrd="0" destOrd="0" presId="urn:microsoft.com/office/officeart/2005/8/layout/process2"/>
    <dgm:cxn modelId="{F18F65F5-3E43-4723-985B-BC8C64ECF990}" type="presOf" srcId="{B4676486-4F74-47A5-A2F0-E99EAA697B70}" destId="{05C28836-D2B9-4D3B-AA4C-194277101919}" srcOrd="0" destOrd="0" presId="urn:microsoft.com/office/officeart/2005/8/layout/process2"/>
    <dgm:cxn modelId="{9FACD2AA-D518-479D-8D04-AF694E15BF93}" type="presOf" srcId="{B4676486-4F74-47A5-A2F0-E99EAA697B70}" destId="{2AA40C39-6AAD-42C4-8123-8DD03CEB4A6F}" srcOrd="1" destOrd="0" presId="urn:microsoft.com/office/officeart/2005/8/layout/process2"/>
    <dgm:cxn modelId="{30122E36-9C58-46C2-9936-4D2B8C3A6FDB}" type="presOf" srcId="{674C2547-2495-4BF2-A42D-641F3FFBDBB3}" destId="{B374A346-93EB-43B4-AE74-9B4F6C2B4703}" srcOrd="0" destOrd="0" presId="urn:microsoft.com/office/officeart/2005/8/layout/process2"/>
    <dgm:cxn modelId="{6D9714A8-4390-4AC9-8671-E0806DE638CA}" srcId="{EFD40005-227C-4D69-B5CC-14E05D262835}" destId="{FECFB83C-A213-41CC-94BC-5D48DB9829B4}" srcOrd="2" destOrd="0" parTransId="{CE75E1BE-415C-4CD7-AD10-C5B22B1673F6}" sibTransId="{B4676486-4F74-47A5-A2F0-E99EAA697B70}"/>
    <dgm:cxn modelId="{8CF9028D-0BA0-48FD-807B-A31EEEA585F2}" type="presParOf" srcId="{4B4F18D5-17C3-4871-A2B9-8326ABFF015D}" destId="{B3488738-2AF6-4587-AC5C-C1848E5D5062}" srcOrd="0" destOrd="0" presId="urn:microsoft.com/office/officeart/2005/8/layout/process2"/>
    <dgm:cxn modelId="{A150A17E-FD66-4D45-A657-10D67D5C2561}" type="presParOf" srcId="{4B4F18D5-17C3-4871-A2B9-8326ABFF015D}" destId="{5BDFBF8A-6811-4C9D-AEFE-8AC84134FB5C}" srcOrd="1" destOrd="0" presId="urn:microsoft.com/office/officeart/2005/8/layout/process2"/>
    <dgm:cxn modelId="{C8128D09-69D4-4F83-BD3D-5F8558833BF1}" type="presParOf" srcId="{5BDFBF8A-6811-4C9D-AEFE-8AC84134FB5C}" destId="{564FC8CD-E55D-4CE4-982A-59E370417258}" srcOrd="0" destOrd="0" presId="urn:microsoft.com/office/officeart/2005/8/layout/process2"/>
    <dgm:cxn modelId="{61D84AB4-F1AE-405E-A2C1-BEE1CFB8F927}" type="presParOf" srcId="{4B4F18D5-17C3-4871-A2B9-8326ABFF015D}" destId="{CF3E2B08-E7E9-4039-938B-AF70359AF1C8}" srcOrd="2" destOrd="0" presId="urn:microsoft.com/office/officeart/2005/8/layout/process2"/>
    <dgm:cxn modelId="{941F6328-B3D5-4E6A-AF26-6BE703D6A710}" type="presParOf" srcId="{4B4F18D5-17C3-4871-A2B9-8326ABFF015D}" destId="{402F595B-61F4-4578-B539-B4F12E184E88}" srcOrd="3" destOrd="0" presId="urn:microsoft.com/office/officeart/2005/8/layout/process2"/>
    <dgm:cxn modelId="{5A5549AE-BFDD-423B-9B38-BF1CFE785AD4}" type="presParOf" srcId="{402F595B-61F4-4578-B539-B4F12E184E88}" destId="{B63410B0-0E00-4267-AFD2-A20DF6A5BF03}" srcOrd="0" destOrd="0" presId="urn:microsoft.com/office/officeart/2005/8/layout/process2"/>
    <dgm:cxn modelId="{00BA6D63-7AD7-4393-9754-4CE8FA084CC3}" type="presParOf" srcId="{4B4F18D5-17C3-4871-A2B9-8326ABFF015D}" destId="{4DED24E2-21DF-4762-9889-857FFA4BA9DA}" srcOrd="4" destOrd="0" presId="urn:microsoft.com/office/officeart/2005/8/layout/process2"/>
    <dgm:cxn modelId="{1DCE70DF-3CCD-43CC-BAAE-2E5F36065CEB}" type="presParOf" srcId="{4B4F18D5-17C3-4871-A2B9-8326ABFF015D}" destId="{05C28836-D2B9-4D3B-AA4C-194277101919}" srcOrd="5" destOrd="0" presId="urn:microsoft.com/office/officeart/2005/8/layout/process2"/>
    <dgm:cxn modelId="{53DC7086-08F4-4313-A7AE-AF76F2CD4003}" type="presParOf" srcId="{05C28836-D2B9-4D3B-AA4C-194277101919}" destId="{2AA40C39-6AAD-42C4-8123-8DD03CEB4A6F}" srcOrd="0" destOrd="0" presId="urn:microsoft.com/office/officeart/2005/8/layout/process2"/>
    <dgm:cxn modelId="{1276C1C9-12E2-463A-9DB0-288223B66F7B}" type="presParOf" srcId="{4B4F18D5-17C3-4871-A2B9-8326ABFF015D}" destId="{B374A346-93EB-43B4-AE74-9B4F6C2B4703}" srcOrd="6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677DD9-C78C-4AFA-A64C-F8D23F35DA72}">
      <dsp:nvSpPr>
        <dsp:cNvPr id="0" name=""/>
        <dsp:cNvSpPr/>
      </dsp:nvSpPr>
      <dsp:spPr>
        <a:xfrm rot="10800000">
          <a:off x="2006324" y="65863"/>
          <a:ext cx="8126468" cy="86924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0" tIns="68580" rIns="128016" bIns="68580" numCol="1" spcCol="1270" anchor="ctr" anchorCtr="0">
          <a:noAutofit/>
        </a:bodyPr>
        <a:lstStyle/>
        <a:p>
          <a:pPr lvl="0" algn="l" defTabSz="8001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  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Какой газ преобладает в атмосфере</a:t>
          </a:r>
          <a:r>
            <a:rPr lang="ru-RU" sz="2000" kern="1200" dirty="0" smtClean="0">
              <a:latin typeface="Calibri" pitchFamily="34" charset="0"/>
            </a:rPr>
            <a:t>:</a:t>
          </a:r>
        </a:p>
        <a:p>
          <a:pPr lvl="0" algn="l" defTabSz="8001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 а)кислород ;    б)водород;       в)углекислый;          г)азот.</a:t>
          </a:r>
          <a:endParaRPr lang="ru-RU" sz="2000" kern="1200" dirty="0">
            <a:latin typeface="Calibri" pitchFamily="34" charset="0"/>
          </a:endParaRPr>
        </a:p>
      </dsp:txBody>
      <dsp:txXfrm rot="10800000">
        <a:off x="2006324" y="65863"/>
        <a:ext cx="8126468" cy="869247"/>
      </dsp:txXfrm>
    </dsp:sp>
    <dsp:sp modelId="{4C2C974C-6A50-4EEE-819A-37FFC37CE08B}">
      <dsp:nvSpPr>
        <dsp:cNvPr id="0" name=""/>
        <dsp:cNvSpPr/>
      </dsp:nvSpPr>
      <dsp:spPr>
        <a:xfrm>
          <a:off x="1785950" y="214313"/>
          <a:ext cx="487842" cy="487842"/>
        </a:xfrm>
        <a:prstGeom prst="ellipse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4BC34B-697A-4811-97D0-1D1F97EECE30}">
      <dsp:nvSpPr>
        <dsp:cNvPr id="0" name=""/>
        <dsp:cNvSpPr/>
      </dsp:nvSpPr>
      <dsp:spPr>
        <a:xfrm rot="10800000">
          <a:off x="2046070" y="1071178"/>
          <a:ext cx="8053042" cy="98433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0" tIns="68580" rIns="128016" bIns="68580" numCol="1" spcCol="1270" anchor="ctr" anchorCtr="0">
          <a:noAutofit/>
        </a:bodyPr>
        <a:lstStyle/>
        <a:p>
          <a:pPr lvl="0" algn="l" defTabSz="8001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  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 каком слое атмосферы содержится большая часть воздуха </a:t>
          </a:r>
          <a:r>
            <a:rPr lang="ru-RU" sz="2000" kern="1200" dirty="0" smtClean="0">
              <a:latin typeface="Calibri" pitchFamily="34" charset="0"/>
            </a:rPr>
            <a:t>:</a:t>
          </a:r>
        </a:p>
        <a:p>
          <a:pPr lvl="0" algn="l" defTabSz="8001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а)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 стратосфере;    б)в тропосфере;    в)</a:t>
          </a:r>
          <a:r>
            <a:rPr kumimoji="0" lang="ru-RU" sz="20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верхних слоях атмосферы.</a:t>
          </a:r>
          <a:endParaRPr lang="ru-RU" sz="2000" kern="1200" dirty="0" smtClean="0">
            <a:latin typeface="Calibri" pitchFamily="34" charset="0"/>
          </a:endParaRPr>
        </a:p>
        <a:p>
          <a:pPr lvl="0" algn="l" defTabSz="8001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Calibri" pitchFamily="34" charset="0"/>
          </a:endParaRPr>
        </a:p>
      </dsp:txBody>
      <dsp:txXfrm rot="10800000">
        <a:off x="2046070" y="1071178"/>
        <a:ext cx="8053042" cy="984334"/>
      </dsp:txXfrm>
    </dsp:sp>
    <dsp:sp modelId="{7CA7F125-6083-4EBF-B9FB-F9DACAFBD87A}">
      <dsp:nvSpPr>
        <dsp:cNvPr id="0" name=""/>
        <dsp:cNvSpPr/>
      </dsp:nvSpPr>
      <dsp:spPr>
        <a:xfrm>
          <a:off x="1785949" y="1285885"/>
          <a:ext cx="487842" cy="487842"/>
        </a:xfrm>
        <a:prstGeom prst="ellipse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439B2F-ECE9-42AA-A677-821E95BA54F6}">
      <dsp:nvSpPr>
        <dsp:cNvPr id="0" name=""/>
        <dsp:cNvSpPr/>
      </dsp:nvSpPr>
      <dsp:spPr>
        <a:xfrm rot="10800000">
          <a:off x="2071689" y="2143138"/>
          <a:ext cx="8031972" cy="108567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0" tIns="76200" rIns="142240" bIns="76200" numCol="1" spcCol="1270" anchor="ctr" anchorCtr="0">
          <a:noAutofit/>
        </a:bodyPr>
        <a:lstStyle/>
        <a:p>
          <a:pPr lvl="0" algn="l" defTabSz="8890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В каких широтах толщина тропосферы больше:</a:t>
          </a:r>
        </a:p>
        <a:p>
          <a:pPr lvl="0" algn="l" defTabSz="8890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а)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над экватором;    б)в полярных широтах;   в)</a:t>
          </a:r>
          <a:r>
            <a:rPr kumimoji="0" lang="ru-RU" sz="20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умеренных широтах;              </a:t>
          </a:r>
          <a:endParaRPr lang="ru-RU" sz="2000" kern="1200" dirty="0">
            <a:latin typeface="Calibri" pitchFamily="34" charset="0"/>
          </a:endParaRPr>
        </a:p>
      </dsp:txBody>
      <dsp:txXfrm rot="10800000">
        <a:off x="2071689" y="2143138"/>
        <a:ext cx="8031972" cy="1085674"/>
      </dsp:txXfrm>
    </dsp:sp>
    <dsp:sp modelId="{E787669A-C625-40FC-B375-35F40463F9A1}">
      <dsp:nvSpPr>
        <dsp:cNvPr id="0" name=""/>
        <dsp:cNvSpPr/>
      </dsp:nvSpPr>
      <dsp:spPr>
        <a:xfrm>
          <a:off x="1785948" y="2428892"/>
          <a:ext cx="487842" cy="487842"/>
        </a:xfrm>
        <a:prstGeom prst="ellipse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07A492-6C3A-48BC-872B-6FCB50473207}">
      <dsp:nvSpPr>
        <dsp:cNvPr id="0" name=""/>
        <dsp:cNvSpPr/>
      </dsp:nvSpPr>
      <dsp:spPr>
        <a:xfrm rot="10800000">
          <a:off x="2082623" y="3286148"/>
          <a:ext cx="8017606" cy="94763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0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 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Какой слой атмосферы находится над тропосферой:</a:t>
          </a:r>
          <a:endParaRPr lang="ru-RU" sz="2000" kern="1200" dirty="0" smtClean="0">
            <a:latin typeface="Calibri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а)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экзосфера;           б)стратосфера;                  в)мезосфера.</a:t>
          </a:r>
          <a:endParaRPr lang="ru-RU" sz="2000" kern="1200" dirty="0">
            <a:latin typeface="Calibri" pitchFamily="34" charset="0"/>
          </a:endParaRPr>
        </a:p>
      </dsp:txBody>
      <dsp:txXfrm rot="10800000">
        <a:off x="2082623" y="3286148"/>
        <a:ext cx="8017606" cy="947634"/>
      </dsp:txXfrm>
    </dsp:sp>
    <dsp:sp modelId="{11EFC20D-4476-48A2-84D8-B1A4D38A1563}">
      <dsp:nvSpPr>
        <dsp:cNvPr id="0" name=""/>
        <dsp:cNvSpPr/>
      </dsp:nvSpPr>
      <dsp:spPr>
        <a:xfrm>
          <a:off x="1785949" y="3500462"/>
          <a:ext cx="487842" cy="487842"/>
        </a:xfrm>
        <a:prstGeom prst="ellipse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5C6FAF-3A42-4856-B62B-1945C1C0CDF2}">
      <dsp:nvSpPr>
        <dsp:cNvPr id="0" name=""/>
        <dsp:cNvSpPr/>
      </dsp:nvSpPr>
      <dsp:spPr>
        <a:xfrm rot="10800000">
          <a:off x="2119296" y="4358112"/>
          <a:ext cx="7981053" cy="95982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0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 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 каком слое происходит изменение погоды:</a:t>
          </a:r>
          <a:r>
            <a:rPr lang="ru-RU" sz="2000" kern="1200" dirty="0" smtClean="0">
              <a:latin typeface="Calibri" pitchFamily="34" charset="0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а)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 стратосфере;    б)в тропосфере;    в)</a:t>
          </a:r>
          <a:r>
            <a:rPr kumimoji="0" lang="ru-RU" sz="20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верхних слоях атмосферы.</a:t>
          </a:r>
          <a:endParaRPr lang="ru-RU" sz="2000" kern="1200" dirty="0">
            <a:latin typeface="Calibri" pitchFamily="34" charset="0"/>
          </a:endParaRPr>
        </a:p>
      </dsp:txBody>
      <dsp:txXfrm rot="10800000">
        <a:off x="2119296" y="4358112"/>
        <a:ext cx="7981053" cy="959820"/>
      </dsp:txXfrm>
    </dsp:sp>
    <dsp:sp modelId="{4754CA89-57AE-4BBC-9D82-0C629AD0AD7C}">
      <dsp:nvSpPr>
        <dsp:cNvPr id="0" name=""/>
        <dsp:cNvSpPr/>
      </dsp:nvSpPr>
      <dsp:spPr>
        <a:xfrm>
          <a:off x="1833773" y="4572475"/>
          <a:ext cx="487842" cy="487842"/>
        </a:xfrm>
        <a:prstGeom prst="ellipse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677DD9-C78C-4AFA-A64C-F8D23F35DA72}">
      <dsp:nvSpPr>
        <dsp:cNvPr id="0" name=""/>
        <dsp:cNvSpPr/>
      </dsp:nvSpPr>
      <dsp:spPr>
        <a:xfrm rot="10800000">
          <a:off x="2006324" y="65863"/>
          <a:ext cx="8126468" cy="86924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0" tIns="68580" rIns="128016" bIns="68580" numCol="1" spcCol="1270" anchor="ctr" anchorCtr="0">
          <a:noAutofit/>
        </a:bodyPr>
        <a:lstStyle/>
        <a:p>
          <a:pPr lvl="0" algn="l" defTabSz="8001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  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Какой газ преобладает в атмосфере</a:t>
          </a:r>
          <a:r>
            <a:rPr lang="ru-RU" sz="2000" kern="1200" dirty="0" smtClean="0">
              <a:latin typeface="Calibri" pitchFamily="34" charset="0"/>
            </a:rPr>
            <a:t>:</a:t>
          </a:r>
        </a:p>
        <a:p>
          <a:pPr lvl="0" algn="l" defTabSz="8001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 а) кислород ;        б) водород;           в) углекислый;          </a:t>
          </a:r>
          <a:r>
            <a:rPr lang="ru-RU" sz="2000" kern="1200" dirty="0" smtClean="0">
              <a:solidFill>
                <a:srgbClr val="FF0000"/>
              </a:solidFill>
              <a:latin typeface="Calibri" pitchFamily="34" charset="0"/>
            </a:rPr>
            <a:t>г) азот.</a:t>
          </a:r>
          <a:endParaRPr lang="ru-RU" sz="2000" kern="1200" dirty="0">
            <a:solidFill>
              <a:srgbClr val="FF0000"/>
            </a:solidFill>
            <a:latin typeface="Calibri" pitchFamily="34" charset="0"/>
          </a:endParaRPr>
        </a:p>
      </dsp:txBody>
      <dsp:txXfrm rot="10800000">
        <a:off x="2006324" y="65863"/>
        <a:ext cx="8126468" cy="869247"/>
      </dsp:txXfrm>
    </dsp:sp>
    <dsp:sp modelId="{4C2C974C-6A50-4EEE-819A-37FFC37CE08B}">
      <dsp:nvSpPr>
        <dsp:cNvPr id="0" name=""/>
        <dsp:cNvSpPr/>
      </dsp:nvSpPr>
      <dsp:spPr>
        <a:xfrm>
          <a:off x="1785950" y="214313"/>
          <a:ext cx="487842" cy="487842"/>
        </a:xfrm>
        <a:prstGeom prst="ellipse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4BC34B-697A-4811-97D0-1D1F97EECE30}">
      <dsp:nvSpPr>
        <dsp:cNvPr id="0" name=""/>
        <dsp:cNvSpPr/>
      </dsp:nvSpPr>
      <dsp:spPr>
        <a:xfrm rot="10800000">
          <a:off x="2046070" y="1071178"/>
          <a:ext cx="8053042" cy="98433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0" tIns="68580" rIns="128016" bIns="68580" numCol="1" spcCol="1270" anchor="ctr" anchorCtr="0">
          <a:noAutofit/>
        </a:bodyPr>
        <a:lstStyle/>
        <a:p>
          <a:pPr lvl="0" algn="l" defTabSz="8001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 </a:t>
          </a:r>
        </a:p>
        <a:p>
          <a:pPr lvl="0" algn="l" defTabSz="8001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 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 каком слое атмосферы содержится большая часть воздуха </a:t>
          </a:r>
          <a:r>
            <a:rPr lang="ru-RU" sz="2000" kern="1200" dirty="0" smtClean="0">
              <a:latin typeface="Calibri" pitchFamily="34" charset="0"/>
            </a:rPr>
            <a:t>:</a:t>
          </a:r>
        </a:p>
        <a:p>
          <a:pPr lvl="0" algn="l" defTabSz="8001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а) 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 стратосфере;    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б) в тропосфере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;    в) </a:t>
          </a:r>
          <a:r>
            <a:rPr kumimoji="0" lang="ru-RU" sz="20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верхних слоях атмосферы.</a:t>
          </a:r>
          <a:endParaRPr lang="ru-RU" sz="2000" kern="1200" dirty="0" smtClean="0">
            <a:latin typeface="Calibri" pitchFamily="34" charset="0"/>
          </a:endParaRPr>
        </a:p>
        <a:p>
          <a:pPr lvl="0" algn="l" defTabSz="8001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Calibri" pitchFamily="34" charset="0"/>
          </a:endParaRPr>
        </a:p>
      </dsp:txBody>
      <dsp:txXfrm rot="10800000">
        <a:off x="2046070" y="1071178"/>
        <a:ext cx="8053042" cy="984334"/>
      </dsp:txXfrm>
    </dsp:sp>
    <dsp:sp modelId="{7CA7F125-6083-4EBF-B9FB-F9DACAFBD87A}">
      <dsp:nvSpPr>
        <dsp:cNvPr id="0" name=""/>
        <dsp:cNvSpPr/>
      </dsp:nvSpPr>
      <dsp:spPr>
        <a:xfrm>
          <a:off x="1785949" y="1285885"/>
          <a:ext cx="487842" cy="487842"/>
        </a:xfrm>
        <a:prstGeom prst="ellipse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439B2F-ECE9-42AA-A677-821E95BA54F6}">
      <dsp:nvSpPr>
        <dsp:cNvPr id="0" name=""/>
        <dsp:cNvSpPr/>
      </dsp:nvSpPr>
      <dsp:spPr>
        <a:xfrm rot="10800000">
          <a:off x="2071689" y="2143138"/>
          <a:ext cx="8031972" cy="108567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0" tIns="76200" rIns="142240" bIns="76200" numCol="1" spcCol="1270" anchor="ctr" anchorCtr="0">
          <a:noAutofit/>
        </a:bodyPr>
        <a:lstStyle/>
        <a:p>
          <a:pPr lvl="0" algn="l" defTabSz="8890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В каких широтах толщина тропосферы больше:</a:t>
          </a:r>
        </a:p>
        <a:p>
          <a:pPr lvl="0" algn="l" defTabSz="8890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  <a:latin typeface="Calibri" pitchFamily="34" charset="0"/>
            </a:rPr>
            <a:t>а) 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над экватором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;   б) в полярных широтах;   в) </a:t>
          </a:r>
          <a:r>
            <a:rPr kumimoji="0" lang="ru-RU" sz="20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умеренных широтах;              </a:t>
          </a:r>
          <a:endParaRPr lang="ru-RU" sz="2000" kern="1200" dirty="0">
            <a:latin typeface="Calibri" pitchFamily="34" charset="0"/>
          </a:endParaRPr>
        </a:p>
      </dsp:txBody>
      <dsp:txXfrm rot="10800000">
        <a:off x="2071689" y="2143138"/>
        <a:ext cx="8031972" cy="1085674"/>
      </dsp:txXfrm>
    </dsp:sp>
    <dsp:sp modelId="{E787669A-C625-40FC-B375-35F40463F9A1}">
      <dsp:nvSpPr>
        <dsp:cNvPr id="0" name=""/>
        <dsp:cNvSpPr/>
      </dsp:nvSpPr>
      <dsp:spPr>
        <a:xfrm>
          <a:off x="1785948" y="2428892"/>
          <a:ext cx="487842" cy="487842"/>
        </a:xfrm>
        <a:prstGeom prst="ellipse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07A492-6C3A-48BC-872B-6FCB50473207}">
      <dsp:nvSpPr>
        <dsp:cNvPr id="0" name=""/>
        <dsp:cNvSpPr/>
      </dsp:nvSpPr>
      <dsp:spPr>
        <a:xfrm rot="10800000">
          <a:off x="2082623" y="3286148"/>
          <a:ext cx="8017606" cy="94763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0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 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Какой слой атмосферы находится над тропосферой:</a:t>
          </a:r>
          <a:endParaRPr lang="ru-RU" sz="2000" kern="1200" dirty="0" smtClean="0">
            <a:latin typeface="Calibri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а) 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экзосфера;           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б) стратосфера;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                 в) мезосфера.</a:t>
          </a:r>
          <a:endParaRPr lang="ru-RU" sz="2000" kern="1200" dirty="0">
            <a:latin typeface="Calibri" pitchFamily="34" charset="0"/>
          </a:endParaRPr>
        </a:p>
      </dsp:txBody>
      <dsp:txXfrm rot="10800000">
        <a:off x="2082623" y="3286148"/>
        <a:ext cx="8017606" cy="947634"/>
      </dsp:txXfrm>
    </dsp:sp>
    <dsp:sp modelId="{11EFC20D-4476-48A2-84D8-B1A4D38A1563}">
      <dsp:nvSpPr>
        <dsp:cNvPr id="0" name=""/>
        <dsp:cNvSpPr/>
      </dsp:nvSpPr>
      <dsp:spPr>
        <a:xfrm>
          <a:off x="1785949" y="3500462"/>
          <a:ext cx="487842" cy="487842"/>
        </a:xfrm>
        <a:prstGeom prst="ellipse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5C6FAF-3A42-4856-B62B-1945C1C0CDF2}">
      <dsp:nvSpPr>
        <dsp:cNvPr id="0" name=""/>
        <dsp:cNvSpPr/>
      </dsp:nvSpPr>
      <dsp:spPr>
        <a:xfrm rot="10800000">
          <a:off x="2119296" y="4358112"/>
          <a:ext cx="7981053" cy="95982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0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 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 каком слое происходит изменение погоды:</a:t>
          </a:r>
          <a:r>
            <a:rPr lang="ru-RU" sz="2000" kern="1200" dirty="0" smtClean="0">
              <a:latin typeface="Calibri" pitchFamily="34" charset="0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а) 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 стратосфере;    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б) в тропосфере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;    в) </a:t>
          </a:r>
          <a:r>
            <a:rPr kumimoji="0" lang="ru-RU" sz="20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верхних слоях атмосферы.</a:t>
          </a:r>
          <a:endParaRPr lang="ru-RU" sz="2000" kern="1200" dirty="0">
            <a:latin typeface="Calibri" pitchFamily="34" charset="0"/>
          </a:endParaRPr>
        </a:p>
      </dsp:txBody>
      <dsp:txXfrm rot="10800000">
        <a:off x="2119296" y="4358112"/>
        <a:ext cx="7981053" cy="959820"/>
      </dsp:txXfrm>
    </dsp:sp>
    <dsp:sp modelId="{4754CA89-57AE-4BBC-9D82-0C629AD0AD7C}">
      <dsp:nvSpPr>
        <dsp:cNvPr id="0" name=""/>
        <dsp:cNvSpPr/>
      </dsp:nvSpPr>
      <dsp:spPr>
        <a:xfrm>
          <a:off x="1833773" y="4572475"/>
          <a:ext cx="487842" cy="487842"/>
        </a:xfrm>
        <a:prstGeom prst="ellipse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488738-2AF6-4587-AC5C-C1848E5D5062}">
      <dsp:nvSpPr>
        <dsp:cNvPr id="0" name=""/>
        <dsp:cNvSpPr/>
      </dsp:nvSpPr>
      <dsp:spPr>
        <a:xfrm>
          <a:off x="76182" y="2314"/>
          <a:ext cx="4498538" cy="708016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Солнечные лучи проходят через атмосферу не нагревая её.</a:t>
          </a:r>
          <a:endParaRPr lang="ru-RU" sz="2000" kern="1200" dirty="0"/>
        </a:p>
      </dsp:txBody>
      <dsp:txXfrm>
        <a:off x="76182" y="2314"/>
        <a:ext cx="4498538" cy="708016"/>
      </dsp:txXfrm>
    </dsp:sp>
    <dsp:sp modelId="{5BDFBF8A-6811-4C9D-AEFE-8AC84134FB5C}">
      <dsp:nvSpPr>
        <dsp:cNvPr id="0" name=""/>
        <dsp:cNvSpPr/>
      </dsp:nvSpPr>
      <dsp:spPr>
        <a:xfrm rot="5400000">
          <a:off x="2192698" y="728031"/>
          <a:ext cx="265506" cy="3186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400000">
        <a:off x="2192698" y="728031"/>
        <a:ext cx="265506" cy="318607"/>
      </dsp:txXfrm>
    </dsp:sp>
    <dsp:sp modelId="{CF3E2B08-E7E9-4039-938B-AF70359AF1C8}">
      <dsp:nvSpPr>
        <dsp:cNvPr id="0" name=""/>
        <dsp:cNvSpPr/>
      </dsp:nvSpPr>
      <dsp:spPr>
        <a:xfrm>
          <a:off x="76182" y="1064339"/>
          <a:ext cx="4498538" cy="708016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Солнечные лучи нагревают поверхность Земли </a:t>
          </a:r>
          <a:endParaRPr lang="ru-RU" sz="2000" kern="1200" dirty="0"/>
        </a:p>
      </dsp:txBody>
      <dsp:txXfrm>
        <a:off x="76182" y="1064339"/>
        <a:ext cx="4498538" cy="708016"/>
      </dsp:txXfrm>
    </dsp:sp>
    <dsp:sp modelId="{402F595B-61F4-4578-B539-B4F12E184E88}">
      <dsp:nvSpPr>
        <dsp:cNvPr id="0" name=""/>
        <dsp:cNvSpPr/>
      </dsp:nvSpPr>
      <dsp:spPr>
        <a:xfrm rot="5400000">
          <a:off x="2192698" y="1790056"/>
          <a:ext cx="265506" cy="3186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400000">
        <a:off x="2192698" y="1790056"/>
        <a:ext cx="265506" cy="318607"/>
      </dsp:txXfrm>
    </dsp:sp>
    <dsp:sp modelId="{4DED24E2-21DF-4762-9889-857FFA4BA9DA}">
      <dsp:nvSpPr>
        <dsp:cNvPr id="0" name=""/>
        <dsp:cNvSpPr/>
      </dsp:nvSpPr>
      <dsp:spPr>
        <a:xfrm>
          <a:off x="76182" y="2126364"/>
          <a:ext cx="4498538" cy="708016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Воздух атмосферы нагревается от поверхности Земли </a:t>
          </a:r>
          <a:endParaRPr lang="ru-RU" sz="2000" kern="1200" dirty="0"/>
        </a:p>
      </dsp:txBody>
      <dsp:txXfrm>
        <a:off x="76182" y="2126364"/>
        <a:ext cx="4498538" cy="708016"/>
      </dsp:txXfrm>
    </dsp:sp>
    <dsp:sp modelId="{05C28836-D2B9-4D3B-AA4C-194277101919}">
      <dsp:nvSpPr>
        <dsp:cNvPr id="0" name=""/>
        <dsp:cNvSpPr/>
      </dsp:nvSpPr>
      <dsp:spPr>
        <a:xfrm rot="5400000">
          <a:off x="2192698" y="2852081"/>
          <a:ext cx="265506" cy="3186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400000">
        <a:off x="2192698" y="2852081"/>
        <a:ext cx="265506" cy="318607"/>
      </dsp:txXfrm>
    </dsp:sp>
    <dsp:sp modelId="{B374A346-93EB-43B4-AE74-9B4F6C2B4703}">
      <dsp:nvSpPr>
        <dsp:cNvPr id="0" name=""/>
        <dsp:cNvSpPr/>
      </dsp:nvSpPr>
      <dsp:spPr>
        <a:xfrm>
          <a:off x="114400" y="3188389"/>
          <a:ext cx="4422101" cy="1330901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Температура воздуха уменьшается с высотой. На каждый км температура понижается на 6°</a:t>
          </a:r>
          <a:endParaRPr lang="ru-RU" sz="2000" kern="1200" dirty="0"/>
        </a:p>
      </dsp:txBody>
      <dsp:txXfrm>
        <a:off x="114400" y="3188389"/>
        <a:ext cx="4422101" cy="133090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488738-2AF6-4587-AC5C-C1848E5D5062}">
      <dsp:nvSpPr>
        <dsp:cNvPr id="0" name=""/>
        <dsp:cNvSpPr/>
      </dsp:nvSpPr>
      <dsp:spPr>
        <a:xfrm>
          <a:off x="-30585" y="150607"/>
          <a:ext cx="3600033" cy="998216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Температура воздуха — одна из важнейших характеристик погоды и климата. </a:t>
          </a:r>
          <a:endParaRPr lang="ru-RU" sz="2000" kern="1200" dirty="0"/>
        </a:p>
      </dsp:txBody>
      <dsp:txXfrm>
        <a:off x="-30585" y="150607"/>
        <a:ext cx="3600033" cy="998216"/>
      </dsp:txXfrm>
    </dsp:sp>
    <dsp:sp modelId="{5BDFBF8A-6811-4C9D-AEFE-8AC84134FB5C}">
      <dsp:nvSpPr>
        <dsp:cNvPr id="0" name=""/>
        <dsp:cNvSpPr/>
      </dsp:nvSpPr>
      <dsp:spPr>
        <a:xfrm rot="5400000">
          <a:off x="1606174" y="1234804"/>
          <a:ext cx="326514" cy="4491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400000">
        <a:off x="1606174" y="1234804"/>
        <a:ext cx="326514" cy="449197"/>
      </dsp:txXfrm>
    </dsp:sp>
    <dsp:sp modelId="{CF3E2B08-E7E9-4039-938B-AF70359AF1C8}">
      <dsp:nvSpPr>
        <dsp:cNvPr id="0" name=""/>
        <dsp:cNvSpPr/>
      </dsp:nvSpPr>
      <dsp:spPr>
        <a:xfrm>
          <a:off x="-30585" y="1584176"/>
          <a:ext cx="3600033" cy="998216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Температура воздуха в каждой точке атмосферы непрерывно меняется</a:t>
          </a:r>
          <a:endParaRPr lang="ru-RU" sz="2000" kern="1200" dirty="0"/>
        </a:p>
      </dsp:txBody>
      <dsp:txXfrm>
        <a:off x="-30585" y="1584176"/>
        <a:ext cx="3600033" cy="998216"/>
      </dsp:txXfrm>
    </dsp:sp>
    <dsp:sp modelId="{402F595B-61F4-4578-B539-B4F12E184E88}">
      <dsp:nvSpPr>
        <dsp:cNvPr id="0" name=""/>
        <dsp:cNvSpPr/>
      </dsp:nvSpPr>
      <dsp:spPr>
        <a:xfrm rot="5400000">
          <a:off x="1613223" y="2566072"/>
          <a:ext cx="312416" cy="4491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400000">
        <a:off x="1613223" y="2566072"/>
        <a:ext cx="312416" cy="449197"/>
      </dsp:txXfrm>
    </dsp:sp>
    <dsp:sp modelId="{4DED24E2-21DF-4762-9889-857FFA4BA9DA}">
      <dsp:nvSpPr>
        <dsp:cNvPr id="0" name=""/>
        <dsp:cNvSpPr/>
      </dsp:nvSpPr>
      <dsp:spPr>
        <a:xfrm>
          <a:off x="-30585" y="2998949"/>
          <a:ext cx="3600033" cy="998216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разных местах Земли в одно и то же время она также различна</a:t>
          </a:r>
          <a:endParaRPr lang="ru-RU" sz="2000" kern="1200" dirty="0"/>
        </a:p>
      </dsp:txBody>
      <dsp:txXfrm>
        <a:off x="-30585" y="2998949"/>
        <a:ext cx="3600033" cy="998216"/>
      </dsp:txXfrm>
    </dsp:sp>
    <dsp:sp modelId="{05C28836-D2B9-4D3B-AA4C-194277101919}">
      <dsp:nvSpPr>
        <dsp:cNvPr id="0" name=""/>
        <dsp:cNvSpPr/>
      </dsp:nvSpPr>
      <dsp:spPr>
        <a:xfrm rot="5400000">
          <a:off x="1582265" y="4022121"/>
          <a:ext cx="374331" cy="4491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400000">
        <a:off x="1582265" y="4022121"/>
        <a:ext cx="374331" cy="449197"/>
      </dsp:txXfrm>
    </dsp:sp>
    <dsp:sp modelId="{B374A346-93EB-43B4-AE74-9B4F6C2B4703}">
      <dsp:nvSpPr>
        <dsp:cNvPr id="0" name=""/>
        <dsp:cNvSpPr/>
      </dsp:nvSpPr>
      <dsp:spPr>
        <a:xfrm>
          <a:off x="0" y="4496274"/>
          <a:ext cx="3538863" cy="949084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Прибор, измеряющий температуру называется термометром</a:t>
          </a:r>
          <a:endParaRPr lang="ru-RU" sz="2000" kern="1200" dirty="0"/>
        </a:p>
      </dsp:txBody>
      <dsp:txXfrm>
        <a:off x="0" y="4496274"/>
        <a:ext cx="3538863" cy="949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05CF7-19B9-4ECF-AD62-62423C806E3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3269-A718-4C59-BED9-46D4BB94F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1DA1-FEDC-4F4E-9F0C-BA3A39B9784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1DA1-FEDC-4F4E-9F0C-BA3A39B9784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11F0D-03B6-43A4-82CB-5C519E02C56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82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11F0D-03B6-43A4-82CB-5C519E02C56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777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3269-A718-4C59-BED9-46D4BB94F7E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3269-A718-4C59-BED9-46D4BB94F7E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685782"/>
            <a:ext cx="642942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55806"/>
            <a:ext cx="64294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D66-75DB-4F4A-B866-748CAB5B7A1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C4FB-7BD3-42B5-B7E3-EDA9B2AB6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D66-75DB-4F4A-B866-748CAB5B7A1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C4FB-7BD3-42B5-B7E3-EDA9B2AB6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D66-75DB-4F4A-B866-748CAB5B7A1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C4FB-7BD3-42B5-B7E3-EDA9B2AB6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B7F2D-B984-4DFB-9306-12761C413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D66-75DB-4F4A-B866-748CAB5B7A1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C4FB-7BD3-42B5-B7E3-EDA9B2AB6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D66-75DB-4F4A-B866-748CAB5B7A1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C4FB-7BD3-42B5-B7E3-EDA9B2AB6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D66-75DB-4F4A-B866-748CAB5B7A1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C4FB-7BD3-42B5-B7E3-EDA9B2AB6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D66-75DB-4F4A-B866-748CAB5B7A1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C4FB-7BD3-42B5-B7E3-EDA9B2AB6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D66-75DB-4F4A-B866-748CAB5B7A1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C4FB-7BD3-42B5-B7E3-EDA9B2AB6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D66-75DB-4F4A-B866-748CAB5B7A1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C4FB-7BD3-42B5-B7E3-EDA9B2AB6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D66-75DB-4F4A-B866-748CAB5B7A1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C4FB-7BD3-42B5-B7E3-EDA9B2AB6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D66-75DB-4F4A-B866-748CAB5B7A1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C4FB-7BD3-42B5-B7E3-EDA9B2AB6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BDD66-75DB-4F4A-B866-748CAB5B7A1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EC4FB-7BD3-42B5-B7E3-EDA9B2AB6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r-klimata.info/images/w/winter_map_1.jpg" TargetMode="External"/><Relationship Id="rId3" Type="http://schemas.openxmlformats.org/officeDocument/2006/relationships/hyperlink" Target="http://www.profit-shop.ru/UserFiles/Image/img1295_22624.jpg" TargetMode="External"/><Relationship Id="rId7" Type="http://schemas.openxmlformats.org/officeDocument/2006/relationships/hyperlink" Target="http://www.geoglobus.ru/earth/geo5/zw10.JPG" TargetMode="External"/><Relationship Id="rId2" Type="http://schemas.openxmlformats.org/officeDocument/2006/relationships/hyperlink" Target="http://www.gps-tornado.com.ua/userfiles/image/thermometer/02403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fficeimg.vo.msecnd.net/en-us/images/MH900202650.jpg" TargetMode="External"/><Relationship Id="rId5" Type="http://schemas.openxmlformats.org/officeDocument/2006/relationships/hyperlink" Target="http://officeimg.vo.msecnd.net/en-us/images/MH900320932.jpg" TargetMode="External"/><Relationship Id="rId4" Type="http://schemas.openxmlformats.org/officeDocument/2006/relationships/hyperlink" Target="http://www.terdens.com.pl/produkty/duze/0716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11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microsoft.com/office/2007/relationships/diagramDrawing" Target="../diagrams/drawing3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12" Type="http://schemas.openxmlformats.org/officeDocument/2006/relationships/image" Target="../media/image1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hdphoto" Target="../media/hdphoto1.wdp"/><Relationship Id="rId5" Type="http://schemas.openxmlformats.org/officeDocument/2006/relationships/diagramColors" Target="../diagrams/colors4.xml"/><Relationship Id="rId15" Type="http://schemas.openxmlformats.org/officeDocument/2006/relationships/image" Target="../media/image19.jpeg"/><Relationship Id="rId4" Type="http://schemas.openxmlformats.org/officeDocument/2006/relationships/diagramQuickStyle" Target="../diagrams/quickStyle4.xm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6864" cy="201622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Нагревание воздуха   и его температура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636912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2636912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609329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Кочетова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Наталья  Петровна, учительница географии </a:t>
            </a:r>
          </a:p>
          <a:p>
            <a:pPr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СОШ №9 города Серпухова  Московской области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2050" name="ShockwaveFlash1" r:id="rId2" imgW="5401429" imgH="6192114"/>
    </p:controls>
    <p:extLst>
      <p:ext uri="{BB962C8B-B14F-4D97-AF65-F5344CB8AC3E}">
        <p14:creationId xmlns:p14="http://schemas.microsoft.com/office/powerpoint/2010/main" xmlns="" val="196641337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18002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Проводя наблюдения за изменениями температуры воздуха в течение суток, месяца или года, определяют среднюю суточную, месячную или годовую температуру.</a:t>
            </a:r>
          </a:p>
          <a:p>
            <a:pPr algn="ctr">
              <a:buNone/>
              <a:defRPr/>
            </a:pPr>
            <a:r>
              <a:rPr lang="ru-RU" sz="2400" dirty="0" smtClean="0"/>
              <a:t> АЛГОРИТМ ВЫЧИСЛЕНИЙ:</a:t>
            </a:r>
          </a:p>
          <a:p>
            <a:pPr>
              <a:buNone/>
              <a:defRPr/>
            </a:pPr>
            <a:r>
              <a:rPr lang="ru-RU" sz="2400" dirty="0" smtClean="0"/>
              <a:t>1.Сложить все числа с « + »</a:t>
            </a:r>
          </a:p>
          <a:p>
            <a:pPr>
              <a:buNone/>
              <a:defRPr/>
            </a:pPr>
            <a:r>
              <a:rPr lang="ru-RU" sz="2400" dirty="0" smtClean="0"/>
              <a:t>2.Сложить все числа с « - »</a:t>
            </a:r>
          </a:p>
          <a:p>
            <a:pPr>
              <a:buNone/>
              <a:defRPr/>
            </a:pPr>
            <a:r>
              <a:rPr lang="ru-RU" sz="2400" dirty="0" smtClean="0"/>
              <a:t>3.Из большей величины вычитают меньшую</a:t>
            </a:r>
          </a:p>
          <a:p>
            <a:pPr>
              <a:buNone/>
              <a:defRPr/>
            </a:pPr>
            <a:r>
              <a:rPr lang="ru-RU" sz="2400" dirty="0" smtClean="0"/>
              <a:t>4.Полученный результат делят на число измерений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717032"/>
            <a:ext cx="7200800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Определите  среднюю суточную температуру  </a:t>
            </a:r>
          </a:p>
          <a:p>
            <a:r>
              <a:rPr lang="ru-RU" sz="2800" dirty="0" smtClean="0"/>
              <a:t>по показателям на стр. 93.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725144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70C0"/>
                </a:solidFill>
              </a:rPr>
              <a:t>Отрицательные</a:t>
            </a:r>
            <a:r>
              <a:rPr lang="ru-RU" sz="2800" dirty="0" smtClean="0"/>
              <a:t>: -8</a:t>
            </a:r>
            <a:r>
              <a:rPr lang="ru-RU" sz="2800" b="0" dirty="0" smtClean="0"/>
              <a:t>°</a:t>
            </a:r>
            <a:r>
              <a:rPr lang="ru-RU" sz="2800" dirty="0" smtClean="0"/>
              <a:t>+(-4</a:t>
            </a:r>
            <a:r>
              <a:rPr lang="ru-RU" sz="2800" b="0" dirty="0" smtClean="0"/>
              <a:t>°)</a:t>
            </a:r>
            <a:r>
              <a:rPr lang="ru-RU" sz="2800" dirty="0" smtClean="0"/>
              <a:t>= -12</a:t>
            </a:r>
            <a:r>
              <a:rPr lang="ru-RU" sz="2800" b="0" dirty="0" smtClean="0"/>
              <a:t>°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Положительные</a:t>
            </a:r>
            <a:r>
              <a:rPr lang="ru-RU" sz="2800" dirty="0" smtClean="0"/>
              <a:t>: 3</a:t>
            </a:r>
            <a:r>
              <a:rPr lang="ru-RU" sz="2800" b="0" dirty="0" smtClean="0"/>
              <a:t>°</a:t>
            </a:r>
            <a:r>
              <a:rPr lang="ru-RU" sz="2800" dirty="0" smtClean="0"/>
              <a:t>+1</a:t>
            </a:r>
            <a:r>
              <a:rPr lang="ru-RU" sz="2800" b="0" dirty="0" smtClean="0"/>
              <a:t>°</a:t>
            </a:r>
            <a:r>
              <a:rPr lang="ru-RU" sz="2800" dirty="0" smtClean="0"/>
              <a:t>=4</a:t>
            </a:r>
            <a:r>
              <a:rPr lang="ru-RU" sz="2800" b="0" dirty="0" smtClean="0"/>
              <a:t>°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B050"/>
                </a:solidFill>
              </a:rPr>
              <a:t>Средняя суточная </a:t>
            </a:r>
            <a:r>
              <a:rPr lang="en-US" sz="2800" dirty="0" smtClean="0">
                <a:solidFill>
                  <a:srgbClr val="00B050"/>
                </a:solidFill>
              </a:rPr>
              <a:t>t</a:t>
            </a:r>
            <a:r>
              <a:rPr lang="ru-RU" sz="2800" dirty="0" smtClean="0"/>
              <a:t>: 12</a:t>
            </a:r>
            <a:r>
              <a:rPr lang="ru-RU" sz="2800" b="0" dirty="0" smtClean="0"/>
              <a:t>°</a:t>
            </a:r>
            <a:r>
              <a:rPr lang="ru-RU" sz="2800" dirty="0" smtClean="0"/>
              <a:t> - 4</a:t>
            </a:r>
            <a:r>
              <a:rPr lang="ru-RU" sz="2800" b="0" dirty="0" smtClean="0"/>
              <a:t>°</a:t>
            </a:r>
            <a:r>
              <a:rPr lang="ru-RU" sz="2800" dirty="0" smtClean="0"/>
              <a:t>= 8</a:t>
            </a:r>
            <a:r>
              <a:rPr lang="ru-RU" sz="2800" b="0" dirty="0" smtClean="0"/>
              <a:t>°</a:t>
            </a:r>
            <a:r>
              <a:rPr lang="ru-RU" sz="2800" dirty="0" smtClean="0"/>
              <a:t>: 4= </a:t>
            </a:r>
            <a:r>
              <a:rPr lang="ru-RU" sz="2800" b="1" dirty="0" smtClean="0">
                <a:solidFill>
                  <a:srgbClr val="FF0000"/>
                </a:solidFill>
              </a:rPr>
              <a:t>-2°С</a:t>
            </a:r>
            <a:endParaRPr lang="ru-RU" sz="28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endParaRPr lang="ru-RU" sz="2800" dirty="0"/>
          </a:p>
        </p:txBody>
      </p:sp>
      <p:pic>
        <p:nvPicPr>
          <p:cNvPr id="7" name="Picture 5" descr="MCj040388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229200"/>
            <a:ext cx="1424823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3229819"/>
          </a:xfrm>
          <a:ln>
            <a:solidFill>
              <a:srgbClr val="C00000"/>
            </a:solidFill>
          </a:ln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Отрицательные</a:t>
            </a:r>
            <a:r>
              <a:rPr lang="ru-RU" sz="2800" dirty="0" smtClean="0"/>
              <a:t>: -10°+(-7°)+(-2°)+(-2°)+(-6°)= -27°С</a:t>
            </a:r>
          </a:p>
          <a:p>
            <a:pPr>
              <a:lnSpc>
                <a:spcPct val="200000"/>
              </a:lnSpc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Положительные</a:t>
            </a:r>
            <a:r>
              <a:rPr lang="ru-RU" sz="2800" dirty="0" smtClean="0"/>
              <a:t>: 6°+13°+17°+18°+16°+12°+5°=+87°С</a:t>
            </a:r>
          </a:p>
          <a:p>
            <a:pPr>
              <a:lnSpc>
                <a:spcPct val="200000"/>
              </a:lnSpc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Средняя суточная </a:t>
            </a:r>
            <a:r>
              <a:rPr lang="en-US" sz="2800" dirty="0" smtClean="0">
                <a:solidFill>
                  <a:srgbClr val="00B050"/>
                </a:solidFill>
              </a:rPr>
              <a:t>t</a:t>
            </a:r>
            <a:r>
              <a:rPr lang="ru-RU" sz="2800" dirty="0" smtClean="0"/>
              <a:t>: 87° - 27°= 60°: 12= </a:t>
            </a:r>
            <a:r>
              <a:rPr lang="ru-RU" sz="2800" b="1" dirty="0" smtClean="0">
                <a:solidFill>
                  <a:srgbClr val="FF0000"/>
                </a:solidFill>
              </a:rPr>
              <a:t>+5°С</a:t>
            </a:r>
            <a:endParaRPr lang="ru-RU" sz="28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4494026"/>
              </p:ext>
            </p:extLst>
          </p:nvPr>
        </p:nvGraphicFramePr>
        <p:xfrm>
          <a:off x="179512" y="692696"/>
          <a:ext cx="8856986" cy="99872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11454"/>
                <a:gridCol w="592267"/>
                <a:gridCol w="663298"/>
                <a:gridCol w="634286"/>
                <a:gridCol w="622279"/>
                <a:gridCol w="634286"/>
                <a:gridCol w="665300"/>
                <a:gridCol w="665300"/>
                <a:gridCol w="665300"/>
                <a:gridCol w="619279"/>
                <a:gridCol w="622279"/>
                <a:gridCol w="706317"/>
                <a:gridCol w="755341"/>
              </a:tblGrid>
              <a:tr h="428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месяц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err="1">
                          <a:effectLst/>
                        </a:rPr>
                        <a:t>ф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а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а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с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о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н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д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</a:tr>
              <a:tr h="384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t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-</a:t>
                      </a:r>
                      <a:r>
                        <a:rPr lang="ru-RU" sz="2400" kern="1200" dirty="0" smtClean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</a:rPr>
                        <a:t>-7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</a:rPr>
                        <a:t>-2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</a:rPr>
                        <a:t>+6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</a:rPr>
                        <a:t>+13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</a:rPr>
                        <a:t>+17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</a:rPr>
                        <a:t>+18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</a:rPr>
                        <a:t>+16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</a:rPr>
                        <a:t>+12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</a:rPr>
                        <a:t>+5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</a:rPr>
                        <a:t>-2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</a:rPr>
                        <a:t>-6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05" marR="78105" marT="39370" marB="3937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188640"/>
            <a:ext cx="738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СРЕДНИЕ МЕСЯЧНЫЕ ТЕМПЕРАТУРЫ В МОСКВЕ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916832"/>
            <a:ext cx="8352928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Определите  среднюю годовую температуру  в городе Москве</a:t>
            </a:r>
            <a:endParaRPr lang="ru-RU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5" y="1"/>
            <a:ext cx="9036496" cy="692696"/>
          </a:xfrm>
        </p:spPr>
        <p:txBody>
          <a:bodyPr>
            <a:normAutofit/>
          </a:bodyPr>
          <a:lstStyle/>
          <a:p>
            <a:pPr defTabSz="912813"/>
            <a:r>
              <a:rPr lang="ru-RU" sz="3600" b="1" dirty="0" smtClean="0">
                <a:solidFill>
                  <a:srgbClr val="000099"/>
                </a:solidFill>
              </a:rPr>
              <a:t>Амплитуда </a:t>
            </a:r>
            <a:endParaRPr lang="ru-RU" sz="3600" b="1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1307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7411904"/>
              </p:ext>
            </p:extLst>
          </p:nvPr>
        </p:nvGraphicFramePr>
        <p:xfrm>
          <a:off x="323603" y="1898649"/>
          <a:ext cx="1887538" cy="262731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44563"/>
                <a:gridCol w="942975"/>
              </a:tblGrid>
              <a:tr h="9299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t°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</a:tr>
              <a:tr h="5111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</a:tr>
              <a:tr h="5301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-14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-36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</a:tr>
              <a:tr h="6560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+31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+23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1308" name="Line 44"/>
          <p:cNvSpPr>
            <a:spLocks noChangeShapeType="1"/>
          </p:cNvSpPr>
          <p:nvPr/>
        </p:nvSpPr>
        <p:spPr bwMode="auto">
          <a:xfrm>
            <a:off x="3348038" y="1844675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1309" name="Line 45"/>
          <p:cNvSpPr>
            <a:spLocks noChangeShapeType="1"/>
          </p:cNvSpPr>
          <p:nvPr/>
        </p:nvSpPr>
        <p:spPr bwMode="auto">
          <a:xfrm>
            <a:off x="5508625" y="1844675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1310" name="Line 46"/>
          <p:cNvSpPr>
            <a:spLocks noChangeShapeType="1"/>
          </p:cNvSpPr>
          <p:nvPr/>
        </p:nvSpPr>
        <p:spPr bwMode="auto">
          <a:xfrm>
            <a:off x="7956550" y="1916113"/>
            <a:ext cx="0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1311" name="Line 47"/>
          <p:cNvSpPr>
            <a:spLocks noChangeShapeType="1"/>
          </p:cNvSpPr>
          <p:nvPr/>
        </p:nvSpPr>
        <p:spPr bwMode="auto">
          <a:xfrm>
            <a:off x="3186112" y="2889250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3203575" y="2133600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1313" name="Line 49"/>
          <p:cNvSpPr>
            <a:spLocks noChangeShapeType="1"/>
          </p:cNvSpPr>
          <p:nvPr/>
        </p:nvSpPr>
        <p:spPr bwMode="auto">
          <a:xfrm>
            <a:off x="3203575" y="3644900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1314" name="Line 50"/>
          <p:cNvSpPr>
            <a:spLocks noChangeShapeType="1"/>
          </p:cNvSpPr>
          <p:nvPr/>
        </p:nvSpPr>
        <p:spPr bwMode="auto">
          <a:xfrm>
            <a:off x="5364163" y="2133600"/>
            <a:ext cx="144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1315" name="Line 51"/>
          <p:cNvSpPr>
            <a:spLocks noChangeShapeType="1"/>
          </p:cNvSpPr>
          <p:nvPr/>
        </p:nvSpPr>
        <p:spPr bwMode="auto">
          <a:xfrm>
            <a:off x="5364163" y="2708275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>
            <a:off x="5364163" y="3644900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1317" name="Line 53"/>
          <p:cNvSpPr>
            <a:spLocks noChangeShapeType="1"/>
          </p:cNvSpPr>
          <p:nvPr/>
        </p:nvSpPr>
        <p:spPr bwMode="auto">
          <a:xfrm>
            <a:off x="7812088" y="4221163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1318" name="Line 54"/>
          <p:cNvSpPr>
            <a:spLocks noChangeShapeType="1"/>
          </p:cNvSpPr>
          <p:nvPr/>
        </p:nvSpPr>
        <p:spPr bwMode="auto">
          <a:xfrm>
            <a:off x="7812088" y="3644900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1319" name="Line 55"/>
          <p:cNvSpPr>
            <a:spLocks noChangeShapeType="1"/>
          </p:cNvSpPr>
          <p:nvPr/>
        </p:nvSpPr>
        <p:spPr bwMode="auto">
          <a:xfrm>
            <a:off x="7812088" y="2708275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1320" name="Text Box 56"/>
          <p:cNvSpPr txBox="1">
            <a:spLocks noChangeArrowheads="1"/>
          </p:cNvSpPr>
          <p:nvPr/>
        </p:nvSpPr>
        <p:spPr bwMode="auto">
          <a:xfrm>
            <a:off x="7426804" y="3990330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0</a:t>
            </a:r>
            <a:endParaRPr lang="ru-RU" sz="2400" dirty="0"/>
          </a:p>
        </p:txBody>
      </p:sp>
      <p:sp>
        <p:nvSpPr>
          <p:cNvPr id="11321" name="Text Box 57"/>
          <p:cNvSpPr txBox="1">
            <a:spLocks noChangeArrowheads="1"/>
          </p:cNvSpPr>
          <p:nvPr/>
        </p:nvSpPr>
        <p:spPr bwMode="auto">
          <a:xfrm>
            <a:off x="7201818" y="3414067"/>
            <a:ext cx="649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+23</a:t>
            </a:r>
            <a:endParaRPr lang="ru-RU" sz="2400" dirty="0"/>
          </a:p>
        </p:txBody>
      </p:sp>
      <p:sp>
        <p:nvSpPr>
          <p:cNvPr id="11322" name="Text Box 58"/>
          <p:cNvSpPr txBox="1">
            <a:spLocks noChangeArrowheads="1"/>
          </p:cNvSpPr>
          <p:nvPr/>
        </p:nvSpPr>
        <p:spPr bwMode="auto">
          <a:xfrm>
            <a:off x="7119117" y="2477442"/>
            <a:ext cx="649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+31</a:t>
            </a:r>
            <a:endParaRPr lang="ru-RU" sz="2400" dirty="0"/>
          </a:p>
        </p:txBody>
      </p:sp>
      <p:sp>
        <p:nvSpPr>
          <p:cNvPr id="11323" name="Text Box 59"/>
          <p:cNvSpPr txBox="1">
            <a:spLocks noChangeArrowheads="1"/>
          </p:cNvSpPr>
          <p:nvPr/>
        </p:nvSpPr>
        <p:spPr bwMode="auto">
          <a:xfrm>
            <a:off x="2844680" y="2708275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0</a:t>
            </a:r>
            <a:endParaRPr lang="ru-RU" sz="2400" dirty="0"/>
          </a:p>
        </p:txBody>
      </p:sp>
      <p:sp>
        <p:nvSpPr>
          <p:cNvPr id="11324" name="Text Box 60"/>
          <p:cNvSpPr txBox="1">
            <a:spLocks noChangeArrowheads="1"/>
          </p:cNvSpPr>
          <p:nvPr/>
        </p:nvSpPr>
        <p:spPr bwMode="auto">
          <a:xfrm>
            <a:off x="2718997" y="1981717"/>
            <a:ext cx="4940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+5</a:t>
            </a:r>
            <a:endParaRPr lang="ru-RU" sz="2400" dirty="0"/>
          </a:p>
        </p:txBody>
      </p:sp>
      <p:sp>
        <p:nvSpPr>
          <p:cNvPr id="11325" name="Text Box 61"/>
          <p:cNvSpPr txBox="1">
            <a:spLocks noChangeArrowheads="1"/>
          </p:cNvSpPr>
          <p:nvPr/>
        </p:nvSpPr>
        <p:spPr bwMode="auto">
          <a:xfrm>
            <a:off x="2700338" y="3414067"/>
            <a:ext cx="434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-6</a:t>
            </a:r>
            <a:endParaRPr lang="ru-RU" sz="2400" dirty="0"/>
          </a:p>
        </p:txBody>
      </p:sp>
      <p:sp>
        <p:nvSpPr>
          <p:cNvPr id="11326" name="Text Box 62"/>
          <p:cNvSpPr txBox="1">
            <a:spLocks noChangeArrowheads="1"/>
          </p:cNvSpPr>
          <p:nvPr/>
        </p:nvSpPr>
        <p:spPr bwMode="auto">
          <a:xfrm>
            <a:off x="4716463" y="2555215"/>
            <a:ext cx="5902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-14</a:t>
            </a:r>
            <a:endParaRPr lang="ru-RU" sz="2400" dirty="0"/>
          </a:p>
        </p:txBody>
      </p:sp>
      <p:sp>
        <p:nvSpPr>
          <p:cNvPr id="11327" name="Text Box 63"/>
          <p:cNvSpPr txBox="1">
            <a:spLocks noChangeArrowheads="1"/>
          </p:cNvSpPr>
          <p:nvPr/>
        </p:nvSpPr>
        <p:spPr bwMode="auto">
          <a:xfrm>
            <a:off x="4726643" y="3448390"/>
            <a:ext cx="5902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-36</a:t>
            </a:r>
            <a:endParaRPr lang="ru-RU" sz="2400" dirty="0"/>
          </a:p>
        </p:txBody>
      </p:sp>
      <p:sp>
        <p:nvSpPr>
          <p:cNvPr id="11328" name="Text Box 64"/>
          <p:cNvSpPr txBox="1">
            <a:spLocks noChangeArrowheads="1"/>
          </p:cNvSpPr>
          <p:nvPr/>
        </p:nvSpPr>
        <p:spPr bwMode="auto">
          <a:xfrm>
            <a:off x="4932363" y="1863725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  <a:endParaRPr lang="ru-RU" sz="2400"/>
          </a:p>
        </p:txBody>
      </p:sp>
      <p:sp>
        <p:nvSpPr>
          <p:cNvPr id="11329" name="AutoShape 65"/>
          <p:cNvSpPr>
            <a:spLocks/>
          </p:cNvSpPr>
          <p:nvPr/>
        </p:nvSpPr>
        <p:spPr bwMode="auto">
          <a:xfrm>
            <a:off x="3419475" y="2133600"/>
            <a:ext cx="215900" cy="1511300"/>
          </a:xfrm>
          <a:prstGeom prst="rightBrace">
            <a:avLst>
              <a:gd name="adj1" fmla="val 58333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1330" name="AutoShape 66"/>
          <p:cNvSpPr>
            <a:spLocks/>
          </p:cNvSpPr>
          <p:nvPr/>
        </p:nvSpPr>
        <p:spPr bwMode="auto">
          <a:xfrm>
            <a:off x="8027988" y="2708275"/>
            <a:ext cx="215900" cy="936625"/>
          </a:xfrm>
          <a:prstGeom prst="rightBrace">
            <a:avLst>
              <a:gd name="adj1" fmla="val 36152"/>
              <a:gd name="adj2" fmla="val 52032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1331" name="AutoShape 67"/>
          <p:cNvSpPr>
            <a:spLocks/>
          </p:cNvSpPr>
          <p:nvPr/>
        </p:nvSpPr>
        <p:spPr bwMode="auto">
          <a:xfrm>
            <a:off x="5580063" y="2708275"/>
            <a:ext cx="215900" cy="1008063"/>
          </a:xfrm>
          <a:prstGeom prst="rightBrace">
            <a:avLst>
              <a:gd name="adj1" fmla="val 38909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1332" name="Text Box 68"/>
          <p:cNvSpPr txBox="1">
            <a:spLocks noChangeArrowheads="1"/>
          </p:cNvSpPr>
          <p:nvPr/>
        </p:nvSpPr>
        <p:spPr bwMode="auto">
          <a:xfrm>
            <a:off x="2628107" y="4437062"/>
            <a:ext cx="1439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rgbClr val="CC0000"/>
                </a:solidFill>
              </a:rPr>
              <a:t>А</a:t>
            </a:r>
            <a:r>
              <a:rPr lang="ru-RU" sz="3200" dirty="0">
                <a:solidFill>
                  <a:srgbClr val="008000"/>
                </a:solidFill>
              </a:rPr>
              <a:t> </a:t>
            </a:r>
            <a:r>
              <a:rPr lang="ru-RU" sz="3200" dirty="0" smtClean="0">
                <a:solidFill>
                  <a:srgbClr val="008000"/>
                </a:solidFill>
              </a:rPr>
              <a:t> </a:t>
            </a:r>
            <a:r>
              <a:rPr lang="ru-RU" sz="3200" dirty="0" smtClean="0">
                <a:solidFill>
                  <a:srgbClr val="000099"/>
                </a:solidFill>
              </a:rPr>
              <a:t>11</a:t>
            </a:r>
            <a:r>
              <a:rPr lang="en-US" sz="3200" dirty="0" smtClean="0">
                <a:solidFill>
                  <a:srgbClr val="000099"/>
                </a:solidFill>
                <a:cs typeface="Tahoma" pitchFamily="34" charset="0"/>
              </a:rPr>
              <a:t>°</a:t>
            </a:r>
            <a:endParaRPr lang="en-US" sz="3200" dirty="0">
              <a:solidFill>
                <a:srgbClr val="000099"/>
              </a:solidFill>
              <a:cs typeface="Tahoma" pitchFamily="34" charset="0"/>
            </a:endParaRPr>
          </a:p>
        </p:txBody>
      </p:sp>
      <p:sp>
        <p:nvSpPr>
          <p:cNvPr id="11333" name="Text Box 69"/>
          <p:cNvSpPr txBox="1">
            <a:spLocks noChangeArrowheads="1"/>
          </p:cNvSpPr>
          <p:nvPr/>
        </p:nvSpPr>
        <p:spPr bwMode="auto">
          <a:xfrm>
            <a:off x="4716463" y="4365625"/>
            <a:ext cx="1439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rgbClr val="CC0000"/>
                </a:solidFill>
              </a:rPr>
              <a:t>А</a:t>
            </a:r>
            <a:r>
              <a:rPr lang="ru-RU" sz="3200" dirty="0">
                <a:solidFill>
                  <a:srgbClr val="008000"/>
                </a:solidFill>
              </a:rPr>
              <a:t> </a:t>
            </a:r>
            <a:r>
              <a:rPr lang="ru-RU" sz="3200" dirty="0" smtClean="0">
                <a:solidFill>
                  <a:srgbClr val="000099"/>
                </a:solidFill>
              </a:rPr>
              <a:t>22</a:t>
            </a:r>
            <a:r>
              <a:rPr lang="en-US" sz="3200" dirty="0" smtClean="0">
                <a:solidFill>
                  <a:srgbClr val="000099"/>
                </a:solidFill>
                <a:cs typeface="Tahoma" pitchFamily="34" charset="0"/>
              </a:rPr>
              <a:t>°</a:t>
            </a:r>
            <a:endParaRPr lang="en-US" sz="3200" dirty="0">
              <a:solidFill>
                <a:srgbClr val="000099"/>
              </a:solidFill>
              <a:cs typeface="Tahoma" pitchFamily="34" charset="0"/>
            </a:endParaRPr>
          </a:p>
        </p:txBody>
      </p:sp>
      <p:sp>
        <p:nvSpPr>
          <p:cNvPr id="11334" name="Text Box 70"/>
          <p:cNvSpPr txBox="1">
            <a:spLocks noChangeArrowheads="1"/>
          </p:cNvSpPr>
          <p:nvPr/>
        </p:nvSpPr>
        <p:spPr bwMode="auto">
          <a:xfrm>
            <a:off x="7164388" y="4437063"/>
            <a:ext cx="1439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rgbClr val="CC0000"/>
                </a:solidFill>
              </a:rPr>
              <a:t>А</a:t>
            </a:r>
            <a:r>
              <a:rPr lang="ru-RU" sz="3200" dirty="0">
                <a:solidFill>
                  <a:srgbClr val="008000"/>
                </a:solidFill>
              </a:rPr>
              <a:t> </a:t>
            </a:r>
            <a:r>
              <a:rPr lang="ru-RU" sz="3200" dirty="0" smtClean="0">
                <a:solidFill>
                  <a:srgbClr val="000099"/>
                </a:solidFill>
              </a:rPr>
              <a:t>8</a:t>
            </a:r>
            <a:r>
              <a:rPr lang="en-US" sz="3200" dirty="0" smtClean="0">
                <a:solidFill>
                  <a:srgbClr val="000099"/>
                </a:solidFill>
                <a:cs typeface="Tahoma" pitchFamily="34" charset="0"/>
              </a:rPr>
              <a:t>°</a:t>
            </a:r>
            <a:endParaRPr lang="en-US" sz="3200" dirty="0">
              <a:solidFill>
                <a:srgbClr val="000099"/>
              </a:solidFill>
              <a:cs typeface="Tahoma" pitchFamily="34" charset="0"/>
            </a:endParaRPr>
          </a:p>
        </p:txBody>
      </p:sp>
      <p:sp>
        <p:nvSpPr>
          <p:cNvPr id="11335" name="Text Box 71"/>
          <p:cNvSpPr txBox="1">
            <a:spLocks noChangeArrowheads="1"/>
          </p:cNvSpPr>
          <p:nvPr/>
        </p:nvSpPr>
        <p:spPr bwMode="auto">
          <a:xfrm>
            <a:off x="3420269" y="5232151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CC0000"/>
                </a:solidFill>
              </a:rPr>
              <a:t>А  </a:t>
            </a:r>
            <a:r>
              <a:rPr lang="ru-RU" sz="2800" dirty="0"/>
              <a:t>амплитуда</a:t>
            </a:r>
            <a:endParaRPr lang="ru-RU" sz="2800" dirty="0">
              <a:solidFill>
                <a:srgbClr val="CC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20688"/>
            <a:ext cx="85689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Амплитуда </a:t>
            </a:r>
            <a:r>
              <a:rPr lang="ru-RU" sz="2400" dirty="0" smtClean="0"/>
              <a:t>- это разница между самыми высокими и самыми низкими показателями температур. Различают суточную, месячную, годовую амплитуды.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1619672" y="6165304"/>
            <a:ext cx="4842801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Выполните задание на стр. 94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1942034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9" grpId="0" animBg="1"/>
      <p:bldP spid="11330" grpId="0" animBg="1"/>
      <p:bldP spid="11331" grpId="0" animBg="1"/>
      <p:bldP spid="11332" grpId="0" build="p"/>
      <p:bldP spid="11333" grpId="0" build="p"/>
      <p:bldP spid="11334" grpId="0" build="p"/>
      <p:bldP spid="11335" grpId="0" build="p"/>
      <p:bldP spid="3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7772400" cy="695325"/>
          </a:xfrm>
        </p:spPr>
        <p:txBody>
          <a:bodyPr/>
          <a:lstStyle/>
          <a:p>
            <a:pPr algn="ctr" defTabSz="912813" eaLnBrk="1" hangingPunct="1"/>
            <a:r>
              <a:rPr lang="ru-RU" sz="3600" b="1" dirty="0" smtClean="0">
                <a:solidFill>
                  <a:srgbClr val="000099"/>
                </a:solidFill>
              </a:rPr>
              <a:t>График суточного хода температур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38" y="1143000"/>
          <a:ext cx="8215376" cy="792480"/>
        </p:xfrm>
        <a:graphic>
          <a:graphicData uri="http://schemas.openxmlformats.org/drawingml/2006/table">
            <a:tbl>
              <a:tblPr firstRow="1" bandRow="1"/>
              <a:tblGrid>
                <a:gridCol w="1026922"/>
                <a:gridCol w="1026922"/>
                <a:gridCol w="1026922"/>
                <a:gridCol w="1026922"/>
                <a:gridCol w="1026922"/>
                <a:gridCol w="1026922"/>
                <a:gridCol w="1026922"/>
                <a:gridCol w="10269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Время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r>
                        <a:rPr lang="ru-RU" sz="2000" b="1" dirty="0" smtClean="0"/>
                        <a:t> ч.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 ч.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 ч.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12</a:t>
                      </a:r>
                      <a:r>
                        <a:rPr lang="ru-RU" sz="2000" b="1" baseline="0" dirty="0" smtClean="0"/>
                        <a:t> ч.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16 ч.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 ч.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24 ч.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0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00" name="TextBox 6"/>
          <p:cNvSpPr txBox="1">
            <a:spLocks noChangeArrowheads="1"/>
          </p:cNvSpPr>
          <p:nvPr/>
        </p:nvSpPr>
        <p:spPr bwMode="auto">
          <a:xfrm>
            <a:off x="1476375" y="6165850"/>
            <a:ext cx="642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2000" b="1"/>
              <a:t>-5</a:t>
            </a:r>
          </a:p>
        </p:txBody>
      </p:sp>
      <p:cxnSp>
        <p:nvCxnSpPr>
          <p:cNvPr id="7201" name="Прямая соединительная линия 8"/>
          <p:cNvCxnSpPr>
            <a:cxnSpLocks noChangeShapeType="1"/>
          </p:cNvCxnSpPr>
          <p:nvPr/>
        </p:nvCxnSpPr>
        <p:spPr bwMode="auto">
          <a:xfrm rot="5400000">
            <a:off x="466725" y="4437063"/>
            <a:ext cx="38893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02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1979613" y="4868863"/>
            <a:ext cx="44291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1619250" y="465296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0</a:t>
            </a: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1403350" y="436562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+1</a:t>
            </a:r>
          </a:p>
        </p:txBody>
      </p:sp>
      <p:sp>
        <p:nvSpPr>
          <p:cNvPr id="7207" name="TextBox 6"/>
          <p:cNvSpPr txBox="1">
            <a:spLocks noChangeArrowheads="1"/>
          </p:cNvSpPr>
          <p:nvPr/>
        </p:nvSpPr>
        <p:spPr bwMode="auto">
          <a:xfrm>
            <a:off x="1476375" y="5876925"/>
            <a:ext cx="642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2000" b="1"/>
              <a:t>-4</a:t>
            </a:r>
          </a:p>
        </p:txBody>
      </p:sp>
      <p:sp>
        <p:nvSpPr>
          <p:cNvPr id="7208" name="TextBox 6"/>
          <p:cNvSpPr txBox="1">
            <a:spLocks noChangeArrowheads="1"/>
          </p:cNvSpPr>
          <p:nvPr/>
        </p:nvSpPr>
        <p:spPr bwMode="auto">
          <a:xfrm>
            <a:off x="1476375" y="4941888"/>
            <a:ext cx="642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2000" b="1"/>
              <a:t>-1</a:t>
            </a:r>
          </a:p>
        </p:txBody>
      </p:sp>
      <p:sp>
        <p:nvSpPr>
          <p:cNvPr id="7209" name="TextBox 6"/>
          <p:cNvSpPr txBox="1">
            <a:spLocks noChangeArrowheads="1"/>
          </p:cNvSpPr>
          <p:nvPr/>
        </p:nvSpPr>
        <p:spPr bwMode="auto">
          <a:xfrm>
            <a:off x="1476375" y="5300663"/>
            <a:ext cx="642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2000" b="1"/>
              <a:t>-2</a:t>
            </a:r>
          </a:p>
        </p:txBody>
      </p:sp>
      <p:sp>
        <p:nvSpPr>
          <p:cNvPr id="7210" name="TextBox 6"/>
          <p:cNvSpPr txBox="1">
            <a:spLocks noChangeArrowheads="1"/>
          </p:cNvSpPr>
          <p:nvPr/>
        </p:nvSpPr>
        <p:spPr bwMode="auto">
          <a:xfrm>
            <a:off x="1476375" y="5589588"/>
            <a:ext cx="642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2000" b="1"/>
              <a:t>-3</a:t>
            </a:r>
          </a:p>
        </p:txBody>
      </p:sp>
      <p:sp>
        <p:nvSpPr>
          <p:cNvPr id="7211" name="TextBox 6"/>
          <p:cNvSpPr txBox="1">
            <a:spLocks noChangeArrowheads="1"/>
          </p:cNvSpPr>
          <p:nvPr/>
        </p:nvSpPr>
        <p:spPr bwMode="auto">
          <a:xfrm>
            <a:off x="1403350" y="4076700"/>
            <a:ext cx="642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2000" b="1"/>
              <a:t>+2</a:t>
            </a:r>
          </a:p>
        </p:txBody>
      </p:sp>
      <p:sp>
        <p:nvSpPr>
          <p:cNvPr id="7212" name="TextBox 6"/>
          <p:cNvSpPr txBox="1">
            <a:spLocks noChangeArrowheads="1"/>
          </p:cNvSpPr>
          <p:nvPr/>
        </p:nvSpPr>
        <p:spPr bwMode="auto">
          <a:xfrm>
            <a:off x="1403350" y="3716338"/>
            <a:ext cx="642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2000" b="1"/>
              <a:t>+3</a:t>
            </a:r>
          </a:p>
        </p:txBody>
      </p:sp>
      <p:sp>
        <p:nvSpPr>
          <p:cNvPr id="7213" name="TextBox 6"/>
          <p:cNvSpPr txBox="1">
            <a:spLocks noChangeArrowheads="1"/>
          </p:cNvSpPr>
          <p:nvPr/>
        </p:nvSpPr>
        <p:spPr bwMode="auto">
          <a:xfrm>
            <a:off x="1403350" y="3429000"/>
            <a:ext cx="642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2000" b="1"/>
              <a:t>+4</a:t>
            </a:r>
          </a:p>
        </p:txBody>
      </p:sp>
      <p:sp>
        <p:nvSpPr>
          <p:cNvPr id="7214" name="TextBox 6"/>
          <p:cNvSpPr txBox="1">
            <a:spLocks noChangeArrowheads="1"/>
          </p:cNvSpPr>
          <p:nvPr/>
        </p:nvSpPr>
        <p:spPr bwMode="auto">
          <a:xfrm>
            <a:off x="1403350" y="3141663"/>
            <a:ext cx="642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2000" b="1"/>
              <a:t>+5</a:t>
            </a:r>
          </a:p>
        </p:txBody>
      </p:sp>
      <p:sp>
        <p:nvSpPr>
          <p:cNvPr id="7215" name="TextBox 6"/>
          <p:cNvSpPr txBox="1">
            <a:spLocks noChangeArrowheads="1"/>
          </p:cNvSpPr>
          <p:nvPr/>
        </p:nvSpPr>
        <p:spPr bwMode="auto">
          <a:xfrm>
            <a:off x="1403350" y="2852738"/>
            <a:ext cx="642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2000" b="1"/>
              <a:t>+6</a:t>
            </a:r>
          </a:p>
        </p:txBody>
      </p:sp>
      <p:sp>
        <p:nvSpPr>
          <p:cNvPr id="7216" name="TextBox 6"/>
          <p:cNvSpPr txBox="1">
            <a:spLocks noChangeArrowheads="1"/>
          </p:cNvSpPr>
          <p:nvPr/>
        </p:nvSpPr>
        <p:spPr bwMode="auto">
          <a:xfrm>
            <a:off x="1403350" y="2492375"/>
            <a:ext cx="642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2000" b="1"/>
              <a:t>+7</a:t>
            </a:r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2843213" y="4941888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4</a:t>
            </a:r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3492500" y="4941888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8</a:t>
            </a: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3995738" y="4941888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12</a:t>
            </a:r>
          </a:p>
        </p:txBody>
      </p:sp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4643438" y="4941888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16</a:t>
            </a:r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5219700" y="4941888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20</a:t>
            </a:r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5940425" y="4941888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24</a:t>
            </a:r>
          </a:p>
        </p:txBody>
      </p:sp>
      <p:sp>
        <p:nvSpPr>
          <p:cNvPr id="7223" name="Line 55"/>
          <p:cNvSpPr>
            <a:spLocks noChangeShapeType="1"/>
          </p:cNvSpPr>
          <p:nvPr/>
        </p:nvSpPr>
        <p:spPr bwMode="auto">
          <a:xfrm>
            <a:off x="3059113" y="47974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224" name="Line 56"/>
          <p:cNvSpPr>
            <a:spLocks noChangeShapeType="1"/>
          </p:cNvSpPr>
          <p:nvPr/>
        </p:nvSpPr>
        <p:spPr bwMode="auto">
          <a:xfrm>
            <a:off x="3708400" y="47974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225" name="Line 57"/>
          <p:cNvSpPr>
            <a:spLocks noChangeShapeType="1"/>
          </p:cNvSpPr>
          <p:nvPr/>
        </p:nvSpPr>
        <p:spPr bwMode="auto">
          <a:xfrm>
            <a:off x="4284663" y="47974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226" name="Line 58"/>
          <p:cNvSpPr>
            <a:spLocks noChangeShapeType="1"/>
          </p:cNvSpPr>
          <p:nvPr/>
        </p:nvSpPr>
        <p:spPr bwMode="auto">
          <a:xfrm>
            <a:off x="4859338" y="47974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227" name="Line 59"/>
          <p:cNvSpPr>
            <a:spLocks noChangeShapeType="1"/>
          </p:cNvSpPr>
          <p:nvPr/>
        </p:nvSpPr>
        <p:spPr bwMode="auto">
          <a:xfrm>
            <a:off x="5508625" y="47974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233" name="Line 65"/>
          <p:cNvSpPr>
            <a:spLocks noChangeShapeType="1"/>
          </p:cNvSpPr>
          <p:nvPr/>
        </p:nvSpPr>
        <p:spPr bwMode="auto">
          <a:xfrm>
            <a:off x="6084888" y="47974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234" name="Line 66"/>
          <p:cNvSpPr>
            <a:spLocks noChangeShapeType="1"/>
          </p:cNvSpPr>
          <p:nvPr/>
        </p:nvSpPr>
        <p:spPr bwMode="auto">
          <a:xfrm>
            <a:off x="2195513" y="3357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235" name="Line 67"/>
          <p:cNvSpPr>
            <a:spLocks noChangeShapeType="1"/>
          </p:cNvSpPr>
          <p:nvPr/>
        </p:nvSpPr>
        <p:spPr bwMode="auto">
          <a:xfrm>
            <a:off x="2195513" y="36449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236" name="Line 68"/>
          <p:cNvSpPr>
            <a:spLocks noChangeShapeType="1"/>
          </p:cNvSpPr>
          <p:nvPr/>
        </p:nvSpPr>
        <p:spPr bwMode="auto">
          <a:xfrm>
            <a:off x="2195513" y="40052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237" name="Line 69"/>
          <p:cNvSpPr>
            <a:spLocks noChangeShapeType="1"/>
          </p:cNvSpPr>
          <p:nvPr/>
        </p:nvSpPr>
        <p:spPr bwMode="auto">
          <a:xfrm>
            <a:off x="2195513" y="42926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238" name="Line 70"/>
          <p:cNvSpPr>
            <a:spLocks noChangeShapeType="1"/>
          </p:cNvSpPr>
          <p:nvPr/>
        </p:nvSpPr>
        <p:spPr bwMode="auto">
          <a:xfrm>
            <a:off x="2195513" y="45815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239" name="Line 71"/>
          <p:cNvSpPr>
            <a:spLocks noChangeShapeType="1"/>
          </p:cNvSpPr>
          <p:nvPr/>
        </p:nvSpPr>
        <p:spPr bwMode="auto">
          <a:xfrm>
            <a:off x="2195513" y="51577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240" name="Line 72"/>
          <p:cNvSpPr>
            <a:spLocks noChangeShapeType="1"/>
          </p:cNvSpPr>
          <p:nvPr/>
        </p:nvSpPr>
        <p:spPr bwMode="auto">
          <a:xfrm>
            <a:off x="4787900" y="48688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241" name="Line 73"/>
          <p:cNvSpPr>
            <a:spLocks noChangeShapeType="1"/>
          </p:cNvSpPr>
          <p:nvPr/>
        </p:nvSpPr>
        <p:spPr bwMode="auto">
          <a:xfrm>
            <a:off x="2195513" y="5516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242" name="Line 74"/>
          <p:cNvSpPr>
            <a:spLocks noChangeShapeType="1"/>
          </p:cNvSpPr>
          <p:nvPr/>
        </p:nvSpPr>
        <p:spPr bwMode="auto">
          <a:xfrm>
            <a:off x="2195513" y="58054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243" name="Line 75"/>
          <p:cNvSpPr>
            <a:spLocks noChangeShapeType="1"/>
          </p:cNvSpPr>
          <p:nvPr/>
        </p:nvSpPr>
        <p:spPr bwMode="auto">
          <a:xfrm>
            <a:off x="2195513" y="60928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244" name="Line 76"/>
          <p:cNvSpPr>
            <a:spLocks noChangeShapeType="1"/>
          </p:cNvSpPr>
          <p:nvPr/>
        </p:nvSpPr>
        <p:spPr bwMode="auto">
          <a:xfrm>
            <a:off x="2195513" y="63817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245" name="Line 77"/>
          <p:cNvSpPr>
            <a:spLocks noChangeShapeType="1"/>
          </p:cNvSpPr>
          <p:nvPr/>
        </p:nvSpPr>
        <p:spPr bwMode="auto">
          <a:xfrm>
            <a:off x="2195513" y="27813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246" name="Line 78"/>
          <p:cNvSpPr>
            <a:spLocks noChangeShapeType="1"/>
          </p:cNvSpPr>
          <p:nvPr/>
        </p:nvSpPr>
        <p:spPr bwMode="auto">
          <a:xfrm>
            <a:off x="2195513" y="30686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7247" name="Oval 79"/>
          <p:cNvSpPr>
            <a:spLocks noChangeArrowheads="1"/>
          </p:cNvSpPr>
          <p:nvPr/>
        </p:nvSpPr>
        <p:spPr bwMode="auto">
          <a:xfrm>
            <a:off x="2339975" y="5734050"/>
            <a:ext cx="143793" cy="144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48" name="Oval 80"/>
          <p:cNvSpPr>
            <a:spLocks noChangeArrowheads="1"/>
          </p:cNvSpPr>
          <p:nvPr/>
        </p:nvSpPr>
        <p:spPr bwMode="auto">
          <a:xfrm>
            <a:off x="6011863" y="4797425"/>
            <a:ext cx="144462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49" name="Oval 81"/>
          <p:cNvSpPr>
            <a:spLocks noChangeArrowheads="1"/>
          </p:cNvSpPr>
          <p:nvPr/>
        </p:nvSpPr>
        <p:spPr bwMode="auto">
          <a:xfrm>
            <a:off x="2987675" y="6308725"/>
            <a:ext cx="144463" cy="144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50" name="Oval 82"/>
          <p:cNvSpPr>
            <a:spLocks noChangeArrowheads="1"/>
          </p:cNvSpPr>
          <p:nvPr/>
        </p:nvSpPr>
        <p:spPr bwMode="auto">
          <a:xfrm>
            <a:off x="3635375" y="4797425"/>
            <a:ext cx="144463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51" name="Oval 83"/>
          <p:cNvSpPr>
            <a:spLocks noChangeArrowheads="1"/>
          </p:cNvSpPr>
          <p:nvPr/>
        </p:nvSpPr>
        <p:spPr bwMode="auto">
          <a:xfrm>
            <a:off x="4211638" y="3284538"/>
            <a:ext cx="144462" cy="122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52" name="Oval 84"/>
          <p:cNvSpPr>
            <a:spLocks noChangeArrowheads="1"/>
          </p:cNvSpPr>
          <p:nvPr/>
        </p:nvSpPr>
        <p:spPr bwMode="auto">
          <a:xfrm>
            <a:off x="4788024" y="2708920"/>
            <a:ext cx="144462" cy="144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53" name="Oval 85"/>
          <p:cNvSpPr>
            <a:spLocks noChangeArrowheads="1"/>
          </p:cNvSpPr>
          <p:nvPr/>
        </p:nvSpPr>
        <p:spPr bwMode="auto">
          <a:xfrm>
            <a:off x="5435600" y="4221162"/>
            <a:ext cx="144463" cy="144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2268538" y="2060575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</a:t>
            </a:r>
            <a:endParaRPr lang="ru-RU" b="1"/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6588125" y="4581525"/>
            <a:ext cx="129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Время </a:t>
            </a:r>
          </a:p>
        </p:txBody>
      </p:sp>
      <p:cxnSp>
        <p:nvCxnSpPr>
          <p:cNvPr id="59" name="Прямая соединительная линия 58"/>
          <p:cNvCxnSpPr>
            <a:stCxn id="7223" idx="1"/>
            <a:endCxn id="7249" idx="0"/>
          </p:cNvCxnSpPr>
          <p:nvPr/>
        </p:nvCxnSpPr>
        <p:spPr>
          <a:xfrm rot="16200000" flipH="1">
            <a:off x="2376091" y="5624909"/>
            <a:ext cx="1366837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endCxn id="7249" idx="2"/>
          </p:cNvCxnSpPr>
          <p:nvPr/>
        </p:nvCxnSpPr>
        <p:spPr>
          <a:xfrm flipV="1">
            <a:off x="2411760" y="6380725"/>
            <a:ext cx="575915" cy="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endCxn id="7251" idx="2"/>
          </p:cNvCxnSpPr>
          <p:nvPr/>
        </p:nvCxnSpPr>
        <p:spPr>
          <a:xfrm flipV="1">
            <a:off x="2411760" y="3345657"/>
            <a:ext cx="1799878" cy="11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7225" idx="0"/>
            <a:endCxn id="7251" idx="4"/>
          </p:cNvCxnSpPr>
          <p:nvPr/>
        </p:nvCxnSpPr>
        <p:spPr>
          <a:xfrm rot="5400000" flipH="1">
            <a:off x="3588941" y="4101703"/>
            <a:ext cx="139065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endCxn id="7252" idx="2"/>
          </p:cNvCxnSpPr>
          <p:nvPr/>
        </p:nvCxnSpPr>
        <p:spPr>
          <a:xfrm flipV="1">
            <a:off x="2340446" y="2780920"/>
            <a:ext cx="2447578" cy="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860032" y="2780928"/>
            <a:ext cx="0" cy="2099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endCxn id="7253" idx="2"/>
          </p:cNvCxnSpPr>
          <p:nvPr/>
        </p:nvCxnSpPr>
        <p:spPr>
          <a:xfrm>
            <a:off x="2483768" y="4293096"/>
            <a:ext cx="2951832" cy="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>
            <a:stCxn id="7227" idx="0"/>
            <a:endCxn id="7253" idx="4"/>
          </p:cNvCxnSpPr>
          <p:nvPr/>
        </p:nvCxnSpPr>
        <p:spPr>
          <a:xfrm rot="5400000" flipH="1">
            <a:off x="5292097" y="4580898"/>
            <a:ext cx="432263" cy="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олилиния 104"/>
          <p:cNvSpPr/>
          <p:nvPr/>
        </p:nvSpPr>
        <p:spPr>
          <a:xfrm>
            <a:off x="2412694" y="4891489"/>
            <a:ext cx="1277957" cy="1658039"/>
          </a:xfrm>
          <a:custGeom>
            <a:avLst/>
            <a:gdLst>
              <a:gd name="connsiteX0" fmla="*/ 0 w 1277957"/>
              <a:gd name="connsiteY0" fmla="*/ 892366 h 1658039"/>
              <a:gd name="connsiteX1" fmla="*/ 672029 w 1277957"/>
              <a:gd name="connsiteY1" fmla="*/ 1509311 h 1658039"/>
              <a:gd name="connsiteX2" fmla="*/ 1277957 w 1277957"/>
              <a:gd name="connsiteY2" fmla="*/ 0 h 1658039"/>
              <a:gd name="connsiteX3" fmla="*/ 1277957 w 1277957"/>
              <a:gd name="connsiteY3" fmla="*/ 0 h 165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7957" h="1658039">
                <a:moveTo>
                  <a:pt x="0" y="892366"/>
                </a:moveTo>
                <a:cubicBezTo>
                  <a:pt x="229518" y="1275202"/>
                  <a:pt x="459036" y="1658039"/>
                  <a:pt x="672029" y="1509311"/>
                </a:cubicBezTo>
                <a:cubicBezTo>
                  <a:pt x="885022" y="1360583"/>
                  <a:pt x="1277957" y="0"/>
                  <a:pt x="1277957" y="0"/>
                </a:cubicBezTo>
                <a:lnTo>
                  <a:pt x="1277957" y="0"/>
                </a:ln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олилиния 108"/>
          <p:cNvSpPr/>
          <p:nvPr/>
        </p:nvSpPr>
        <p:spPr>
          <a:xfrm>
            <a:off x="3679634" y="2640376"/>
            <a:ext cx="2511846" cy="2295181"/>
          </a:xfrm>
          <a:custGeom>
            <a:avLst/>
            <a:gdLst>
              <a:gd name="connsiteX0" fmla="*/ 0 w 2511846"/>
              <a:gd name="connsiteY0" fmla="*/ 2295181 h 2295181"/>
              <a:gd name="connsiteX1" fmla="*/ 638978 w 2511846"/>
              <a:gd name="connsiteY1" fmla="*/ 719769 h 2295181"/>
              <a:gd name="connsiteX2" fmla="*/ 1211855 w 2511846"/>
              <a:gd name="connsiteY2" fmla="*/ 157908 h 2295181"/>
              <a:gd name="connsiteX3" fmla="*/ 1861850 w 2511846"/>
              <a:gd name="connsiteY3" fmla="*/ 1667219 h 2295181"/>
              <a:gd name="connsiteX4" fmla="*/ 2423711 w 2511846"/>
              <a:gd name="connsiteY4" fmla="*/ 2196029 h 2295181"/>
              <a:gd name="connsiteX5" fmla="*/ 2390660 w 2511846"/>
              <a:gd name="connsiteY5" fmla="*/ 2207046 h 2295181"/>
              <a:gd name="connsiteX6" fmla="*/ 2390660 w 2511846"/>
              <a:gd name="connsiteY6" fmla="*/ 2207046 h 229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1846" h="2295181">
                <a:moveTo>
                  <a:pt x="0" y="2295181"/>
                </a:moveTo>
                <a:cubicBezTo>
                  <a:pt x="218501" y="1685581"/>
                  <a:pt x="437002" y="1075981"/>
                  <a:pt x="638978" y="719769"/>
                </a:cubicBezTo>
                <a:cubicBezTo>
                  <a:pt x="840954" y="363557"/>
                  <a:pt x="1008043" y="0"/>
                  <a:pt x="1211855" y="157908"/>
                </a:cubicBezTo>
                <a:cubicBezTo>
                  <a:pt x="1415667" y="315816"/>
                  <a:pt x="1659874" y="1327532"/>
                  <a:pt x="1861850" y="1667219"/>
                </a:cubicBezTo>
                <a:cubicBezTo>
                  <a:pt x="2063826" y="2006906"/>
                  <a:pt x="2335576" y="2106058"/>
                  <a:pt x="2423711" y="2196029"/>
                </a:cubicBezTo>
                <a:cubicBezTo>
                  <a:pt x="2511846" y="2286000"/>
                  <a:pt x="2390660" y="2207046"/>
                  <a:pt x="2390660" y="2207046"/>
                </a:cubicBezTo>
                <a:lnTo>
                  <a:pt x="2390660" y="2207046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22608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247" grpId="0" animBg="1"/>
      <p:bldP spid="7248" grpId="0" animBg="1"/>
      <p:bldP spid="7249" grpId="0" animBg="1"/>
      <p:bldP spid="7250" grpId="0" animBg="1"/>
      <p:bldP spid="7251" grpId="0" animBg="1"/>
      <p:bldP spid="7252" grpId="0" animBg="1"/>
      <p:bldP spid="7253" grpId="0" animBg="1"/>
      <p:bldP spid="105" grpId="0" animBg="1"/>
      <p:bldP spid="1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500063"/>
          <a:ext cx="9143985" cy="6304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09599"/>
                <a:gridCol w="609599"/>
                <a:gridCol w="609599"/>
                <a:gridCol w="609599"/>
                <a:gridCol w="609599"/>
                <a:gridCol w="609599"/>
                <a:gridCol w="609599"/>
                <a:gridCol w="609599"/>
                <a:gridCol w="609599"/>
                <a:gridCol w="609599"/>
                <a:gridCol w="609599"/>
                <a:gridCol w="609599"/>
                <a:gridCol w="609599"/>
                <a:gridCol w="609599"/>
                <a:gridCol w="609599"/>
              </a:tblGrid>
              <a:tr h="370840">
                <a:tc gridSpan="1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График годового хода температур в г. Москве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rot="5400000">
            <a:off x="-2363080" y="3883360"/>
            <a:ext cx="59492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39552" y="4581128"/>
            <a:ext cx="84969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4725144"/>
            <a:ext cx="59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-2 -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085184"/>
            <a:ext cx="59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-4 -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5445224"/>
            <a:ext cx="59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-6 -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80526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-8 - 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165304"/>
            <a:ext cx="9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-10--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43651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2" y="3933056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2 -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3573016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4 -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9512" y="4725144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-2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79512" y="2132856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12-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79512" y="2492896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10-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2852936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 </a:t>
            </a:r>
            <a:r>
              <a:rPr lang="ru-RU" sz="2400" dirty="0" smtClean="0"/>
              <a:t>8 -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79512" y="3212976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 </a:t>
            </a:r>
            <a:r>
              <a:rPr lang="ru-RU" sz="2400" dirty="0" smtClean="0"/>
              <a:t>6 -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79512" y="1340768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16-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9512" y="1772816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14-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79512" y="980728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18-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7740352" y="4581128"/>
            <a:ext cx="383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7092280" y="4581128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516216" y="4581128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</a:t>
            </a:r>
            <a:endParaRPr lang="ru-RU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868144" y="458112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</a:t>
            </a:r>
            <a:endParaRPr lang="ru-RU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292080" y="4581128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644008" y="4581128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067944" y="4581128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</a:t>
            </a:r>
            <a:endParaRPr lang="ru-R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419872" y="4581128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</a:t>
            </a:r>
            <a:endParaRPr lang="ru-RU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2843808" y="4581128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2195736" y="4581128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</a:t>
            </a:r>
            <a:endParaRPr lang="ru-RU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619672" y="4581128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</a:t>
            </a:r>
            <a:endParaRPr lang="ru-RU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043608" y="4581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Я</a:t>
            </a:r>
            <a:endParaRPr lang="ru-RU" sz="2400" dirty="0"/>
          </a:p>
        </p:txBody>
      </p:sp>
      <p:sp>
        <p:nvSpPr>
          <p:cNvPr id="42" name="Овал 41"/>
          <p:cNvSpPr/>
          <p:nvPr/>
        </p:nvSpPr>
        <p:spPr>
          <a:xfrm>
            <a:off x="1187624" y="6381328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763688" y="5805264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339752" y="4869160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788024" y="1196752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211960" y="1340768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635896" y="2132856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987824" y="3429000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660232" y="3573016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012160" y="2276872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436096" y="1556792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884368" y="5589240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236296" y="4869160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>
            <a:off x="1277957" y="4583017"/>
            <a:ext cx="1322024" cy="1872867"/>
          </a:xfrm>
          <a:custGeom>
            <a:avLst/>
            <a:gdLst>
              <a:gd name="connsiteX0" fmla="*/ 0 w 1322024"/>
              <a:gd name="connsiteY0" fmla="*/ 1872867 h 1872867"/>
              <a:gd name="connsiteX1" fmla="*/ 539826 w 1322024"/>
              <a:gd name="connsiteY1" fmla="*/ 1277956 h 1872867"/>
              <a:gd name="connsiteX2" fmla="*/ 1123720 w 1322024"/>
              <a:gd name="connsiteY2" fmla="*/ 363556 h 1872867"/>
              <a:gd name="connsiteX3" fmla="*/ 1322024 w 1322024"/>
              <a:gd name="connsiteY3" fmla="*/ 0 h 1872867"/>
              <a:gd name="connsiteX4" fmla="*/ 1322024 w 1322024"/>
              <a:gd name="connsiteY4" fmla="*/ 0 h 187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024" h="1872867">
                <a:moveTo>
                  <a:pt x="0" y="1872867"/>
                </a:moveTo>
                <a:cubicBezTo>
                  <a:pt x="176269" y="1701187"/>
                  <a:pt x="352539" y="1529508"/>
                  <a:pt x="539826" y="1277956"/>
                </a:cubicBezTo>
                <a:cubicBezTo>
                  <a:pt x="727113" y="1026404"/>
                  <a:pt x="993354" y="576549"/>
                  <a:pt x="1123720" y="363556"/>
                </a:cubicBezTo>
                <a:cubicBezTo>
                  <a:pt x="1254086" y="150563"/>
                  <a:pt x="1322024" y="0"/>
                  <a:pt x="1322024" y="0"/>
                </a:cubicBezTo>
                <a:lnTo>
                  <a:pt x="1322024" y="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2588964" y="1219200"/>
            <a:ext cx="4538949" cy="3374834"/>
          </a:xfrm>
          <a:custGeom>
            <a:avLst/>
            <a:gdLst>
              <a:gd name="connsiteX0" fmla="*/ 0 w 4538949"/>
              <a:gd name="connsiteY0" fmla="*/ 3374834 h 3374834"/>
              <a:gd name="connsiteX1" fmla="*/ 451691 w 4538949"/>
              <a:gd name="connsiteY1" fmla="*/ 2273147 h 3374834"/>
              <a:gd name="connsiteX2" fmla="*/ 1101687 w 4538949"/>
              <a:gd name="connsiteY2" fmla="*/ 973157 h 3374834"/>
              <a:gd name="connsiteX3" fmla="*/ 1685581 w 4538949"/>
              <a:gd name="connsiteY3" fmla="*/ 179942 h 3374834"/>
              <a:gd name="connsiteX4" fmla="*/ 2291508 w 4538949"/>
              <a:gd name="connsiteY4" fmla="*/ 36723 h 3374834"/>
              <a:gd name="connsiteX5" fmla="*/ 2919470 w 4538949"/>
              <a:gd name="connsiteY5" fmla="*/ 400280 h 3374834"/>
              <a:gd name="connsiteX6" fmla="*/ 3514381 w 4538949"/>
              <a:gd name="connsiteY6" fmla="*/ 1116376 h 3374834"/>
              <a:gd name="connsiteX7" fmla="*/ 4153359 w 4538949"/>
              <a:gd name="connsiteY7" fmla="*/ 2427383 h 3374834"/>
              <a:gd name="connsiteX8" fmla="*/ 4538949 w 4538949"/>
              <a:gd name="connsiteY8" fmla="*/ 3363817 h 3374834"/>
              <a:gd name="connsiteX9" fmla="*/ 4538949 w 4538949"/>
              <a:gd name="connsiteY9" fmla="*/ 3363817 h 337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8949" h="3374834">
                <a:moveTo>
                  <a:pt x="0" y="3374834"/>
                </a:moveTo>
                <a:cubicBezTo>
                  <a:pt x="134038" y="3024130"/>
                  <a:pt x="268076" y="2673427"/>
                  <a:pt x="451691" y="2273147"/>
                </a:cubicBezTo>
                <a:cubicBezTo>
                  <a:pt x="635306" y="1872867"/>
                  <a:pt x="896039" y="1322024"/>
                  <a:pt x="1101687" y="973157"/>
                </a:cubicBezTo>
                <a:cubicBezTo>
                  <a:pt x="1307335" y="624290"/>
                  <a:pt x="1487278" y="336014"/>
                  <a:pt x="1685581" y="179942"/>
                </a:cubicBezTo>
                <a:cubicBezTo>
                  <a:pt x="1883884" y="23870"/>
                  <a:pt x="2085860" y="0"/>
                  <a:pt x="2291508" y="36723"/>
                </a:cubicBezTo>
                <a:cubicBezTo>
                  <a:pt x="2497156" y="73446"/>
                  <a:pt x="2715658" y="220338"/>
                  <a:pt x="2919470" y="400280"/>
                </a:cubicBezTo>
                <a:cubicBezTo>
                  <a:pt x="3123282" y="580222"/>
                  <a:pt x="3308733" y="778526"/>
                  <a:pt x="3514381" y="1116376"/>
                </a:cubicBezTo>
                <a:cubicBezTo>
                  <a:pt x="3720029" y="1454226"/>
                  <a:pt x="3982598" y="2052810"/>
                  <a:pt x="4153359" y="2427383"/>
                </a:cubicBezTo>
                <a:cubicBezTo>
                  <a:pt x="4324120" y="2801956"/>
                  <a:pt x="4538949" y="3363817"/>
                  <a:pt x="4538949" y="3363817"/>
                </a:cubicBezTo>
                <a:lnTo>
                  <a:pt x="4538949" y="3363817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7116896" y="4572000"/>
            <a:ext cx="837282" cy="1101687"/>
          </a:xfrm>
          <a:custGeom>
            <a:avLst/>
            <a:gdLst>
              <a:gd name="connsiteX0" fmla="*/ 0 w 837282"/>
              <a:gd name="connsiteY0" fmla="*/ 0 h 1101687"/>
              <a:gd name="connsiteX1" fmla="*/ 198304 w 837282"/>
              <a:gd name="connsiteY1" fmla="*/ 363557 h 1101687"/>
              <a:gd name="connsiteX2" fmla="*/ 837282 w 837282"/>
              <a:gd name="connsiteY2" fmla="*/ 1101687 h 1101687"/>
              <a:gd name="connsiteX3" fmla="*/ 837282 w 837282"/>
              <a:gd name="connsiteY3" fmla="*/ 1101687 h 11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7282" h="1101687">
                <a:moveTo>
                  <a:pt x="0" y="0"/>
                </a:moveTo>
                <a:cubicBezTo>
                  <a:pt x="29378" y="89971"/>
                  <a:pt x="58757" y="179943"/>
                  <a:pt x="198304" y="363557"/>
                </a:cubicBezTo>
                <a:cubicBezTo>
                  <a:pt x="337851" y="547171"/>
                  <a:pt x="837282" y="1101687"/>
                  <a:pt x="837282" y="1101687"/>
                </a:cubicBezTo>
                <a:lnTo>
                  <a:pt x="837282" y="1101687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Изотермы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36713"/>
            <a:ext cx="8856984" cy="2016224"/>
          </a:xfrm>
        </p:spPr>
        <p:txBody>
          <a:bodyPr/>
          <a:lstStyle/>
          <a:p>
            <a:r>
              <a:rPr lang="ru-RU" sz="2800" dirty="0" smtClean="0"/>
              <a:t>Изотермы - это линии, соединяющие точки с одинаковой средней температурой воздуха за определенный промежуток времени.</a:t>
            </a:r>
          </a:p>
          <a:p>
            <a:endParaRPr lang="ru-RU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6315802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6309320"/>
            <a:ext cx="633670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Карта  России и Европы. Среднесуточные изотермы января.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§24, вопросы</a:t>
            </a:r>
          </a:p>
          <a:p>
            <a:r>
              <a:rPr lang="ru-RU" b="1" dirty="0" smtClean="0"/>
              <a:t>В воскресенье отмечать температуру воздуха в 9ч, 12ч, 15ч, 18ч, 21ч. Данные занести в таблицу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Рассчитать среднюю суточную </a:t>
            </a:r>
            <a:r>
              <a:rPr lang="en-US" dirty="0" smtClean="0"/>
              <a:t>t</a:t>
            </a:r>
            <a:r>
              <a:rPr lang="ru-RU" dirty="0" smtClean="0"/>
              <a:t>, суточную амплитуду, построить график.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2" y="3717032"/>
          <a:ext cx="6096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Часы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21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0099"/>
                </a:solidFill>
              </a:rPr>
              <a:t>Используемые ресурсы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www.gps-tornado.com.ua/userfiles/image/thermometer/02403s.jpg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www.profit-shop.ru/UserFiles/Image/img1295_22624.jpg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www.terdens.com.pl/produkty/duze/0716.jpg</a:t>
            </a:r>
            <a:r>
              <a:rPr lang="ru-RU" dirty="0"/>
              <a:t> </a:t>
            </a:r>
            <a:endParaRPr lang="ru-RU" dirty="0" smtClean="0">
              <a:hlinkClick r:id="rId5"/>
            </a:endParaRPr>
          </a:p>
          <a:p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officeimg.vo.msecnd.net/en-us/images/MH900202650.jpg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www.geoglobus.ru/earth/geo5/zw10.JPG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http://www.mir-klimata.info/images/w/winter_map_1.jpg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2112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Тесты по теме </a:t>
            </a:r>
            <a:r>
              <a:rPr lang="ru-RU" sz="2800" b="1" dirty="0" smtClean="0">
                <a:solidFill>
                  <a:srgbClr val="C00000"/>
                </a:solidFill>
              </a:rPr>
              <a:t>«Атмосфера»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-1500230" y="785794"/>
          <a:ext cx="1200158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7158" y="20716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32146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42862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8596" y="535782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572496" y="6165304"/>
            <a:ext cx="571504" cy="561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158" y="10001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Тесты по теме </a:t>
            </a:r>
            <a:r>
              <a:rPr lang="ru-RU" sz="2800" b="1" dirty="0" smtClean="0">
                <a:solidFill>
                  <a:srgbClr val="C00000"/>
                </a:solidFill>
              </a:rPr>
              <a:t>«Атмосфера»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-1500230" y="785794"/>
          <a:ext cx="1200158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158" y="10001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20716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32146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42862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8596" y="535782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572496" y="6165304"/>
            <a:ext cx="571504" cy="561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Расход солнечной энергии, поступающей на  Землю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134000"/>
            <a:ext cx="6118400" cy="57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Как нагревается воздух </a:t>
            </a:r>
            <a:endParaRPr lang="ru-RU" sz="3600" b="1" dirty="0">
              <a:solidFill>
                <a:srgbClr val="000099"/>
              </a:solidFill>
            </a:endParaRPr>
          </a:p>
        </p:txBody>
      </p:sp>
      <p:pic>
        <p:nvPicPr>
          <p:cNvPr id="7" name="Picture 6" descr="http://img-fotki.yandex.ru/get/3706/y098765.c/0_146f3_b497aabf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179512" y="1534974"/>
            <a:ext cx="3960440" cy="4543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C:\Documents and Settings\User\Мои документы\Мои рисунки\Организатор клипов (Microsoft)\j043258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027" y="1499683"/>
            <a:ext cx="964476" cy="964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" name="Прямая со стрелкой 8"/>
          <p:cNvCxnSpPr/>
          <p:nvPr/>
        </p:nvCxnSpPr>
        <p:spPr>
          <a:xfrm>
            <a:off x="827584" y="2464159"/>
            <a:ext cx="532428" cy="298106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146456" y="5804470"/>
            <a:ext cx="432048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511660" y="4085456"/>
            <a:ext cx="648072" cy="135976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2339" y="6190812"/>
            <a:ext cx="533333" cy="546032"/>
          </a:xfrm>
          <a:prstGeom prst="rect">
            <a:avLst/>
          </a:prstGeom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xmlns="" val="1446747873"/>
              </p:ext>
            </p:extLst>
          </p:nvPr>
        </p:nvGraphicFramePr>
        <p:xfrm>
          <a:off x="4352149" y="1499683"/>
          <a:ext cx="4650903" cy="4521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4" name="Picture 15" descr="D:\Климат\изменение темп.jpg"/>
          <p:cNvPicPr>
            <a:picLocks noChangeAspect="1" noChangeArrowheads="1"/>
          </p:cNvPicPr>
          <p:nvPr/>
        </p:nvPicPr>
        <p:blipFill>
          <a:blip r:embed="rId11" cstate="email"/>
          <a:stretch>
            <a:fillRect/>
          </a:stretch>
        </p:blipFill>
        <p:spPr bwMode="auto">
          <a:xfrm>
            <a:off x="4644008" y="1484784"/>
            <a:ext cx="4333363" cy="4486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2676569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3488738-2AF6-4587-AC5C-C1848E5D5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graphicEl>
                                              <a:dgm id="{B3488738-2AF6-4587-AC5C-C1848E5D5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5BDFBF8A-6811-4C9D-AEFE-8AC84134F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>
                                            <p:graphicEl>
                                              <a:dgm id="{5BDFBF8A-6811-4C9D-AEFE-8AC84134F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F3E2B08-E7E9-4039-938B-AF70359AF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>
                                            <p:graphicEl>
                                              <a:dgm id="{CF3E2B08-E7E9-4039-938B-AF70359AF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02F595B-61F4-4578-B539-B4F12E184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>
                                            <p:graphicEl>
                                              <a:dgm id="{402F595B-61F4-4578-B539-B4F12E184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DED24E2-21DF-4762-9889-857FFA4BA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>
                                            <p:graphicEl>
                                              <a:dgm id="{4DED24E2-21DF-4762-9889-857FFA4BA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5C28836-D2B9-4D3B-AA4C-194277101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>
                                            <p:graphicEl>
                                              <a:dgm id="{05C28836-D2B9-4D3B-AA4C-194277101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374A346-93EB-43B4-AE74-9B4F6C2B4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>
                                            <p:graphicEl>
                                              <a:dgm id="{B374A346-93EB-43B4-AE74-9B4F6C2B4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Graphic spid="21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4" name="Picture 4" descr="Зависимость нагревания пов-ти от угла падения луч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9180513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107950" y="0"/>
            <a:ext cx="9036050" cy="54868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Суточный ход температуры воздуха.</a:t>
            </a:r>
          </a:p>
        </p:txBody>
      </p:sp>
      <p:sp>
        <p:nvSpPr>
          <p:cNvPr id="10245" name="Rectangle 5"/>
          <p:cNvSpPr>
            <a:spLocks noGrp="1" noRot="1" noChangeArrowheads="1"/>
          </p:cNvSpPr>
          <p:nvPr>
            <p:ph sz="quarter" idx="2"/>
          </p:nvPr>
        </p:nvSpPr>
        <p:spPr>
          <a:xfrm>
            <a:off x="3707904" y="5229200"/>
            <a:ext cx="5256213" cy="143986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400" dirty="0" smtClean="0"/>
              <a:t>Земля остыла за ночь. Солнце находится низко над горизонтом. Холоднее всего перед восходом Солнца.</a:t>
            </a:r>
          </a:p>
        </p:txBody>
      </p:sp>
      <p:sp>
        <p:nvSpPr>
          <p:cNvPr id="10246" name="Rectangle 6"/>
          <p:cNvSpPr>
            <a:spLocks noGrp="1" noRot="1" noChangeArrowheads="1"/>
          </p:cNvSpPr>
          <p:nvPr>
            <p:ph sz="quarter" idx="3"/>
          </p:nvPr>
        </p:nvSpPr>
        <p:spPr>
          <a:xfrm>
            <a:off x="3635375" y="3429000"/>
            <a:ext cx="5508625" cy="14859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Солнце низко над горизонтом. Земля остывает, температура воздуха понижается</a:t>
            </a:r>
          </a:p>
        </p:txBody>
      </p:sp>
      <p:sp>
        <p:nvSpPr>
          <p:cNvPr id="10247" name="Rectangle 7"/>
          <p:cNvSpPr>
            <a:spLocks noGrp="1" noRot="1" noChangeArrowheads="1"/>
          </p:cNvSpPr>
          <p:nvPr>
            <p:ph sz="quarter" idx="4"/>
          </p:nvPr>
        </p:nvSpPr>
        <p:spPr>
          <a:xfrm>
            <a:off x="3635375" y="980728"/>
            <a:ext cx="5508625" cy="13668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В полдень поступает больше всего солнечной энергии. Однако самая высокая температура наблюдается через 2-3 ч после полудня, так как на передачу тепла от поверхности Земли к тропосфере требуется время. </a:t>
            </a:r>
          </a:p>
        </p:txBody>
      </p:sp>
      <p:pic>
        <p:nvPicPr>
          <p:cNvPr id="10248" name="Picture 8" descr="ут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086350"/>
            <a:ext cx="28575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де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2881312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веч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288131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548680"/>
            <a:ext cx="91440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 какое время суток температура воздуха бывает наибольшей и наименьшей?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zw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39638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1520" y="5013176"/>
            <a:ext cx="8892480" cy="148431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Наша планета имеет шарообразную форму, поэтому солнечные лучи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падают на земную поверхность под разными углами и нагревают её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неравномерно. Чем ближе к полюсам, тем меньше угол падения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солнечных лучей и тем слабее  нагревается поверхность.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39752" y="6396335"/>
            <a:ext cx="334786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Учебник стр.92, рис. 84.</a:t>
            </a:r>
            <a:endParaRPr lang="ru-RU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8422" y="52956"/>
            <a:ext cx="8919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</a:rPr>
              <a:t>Температура воздуха атмосферы</a:t>
            </a:r>
            <a:endParaRPr lang="ru-RU" sz="3600" dirty="0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64914" y="836712"/>
            <a:ext cx="5055158" cy="8653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/>
              <a:t>Температура воздуха — степень </a:t>
            </a:r>
            <a:r>
              <a:rPr lang="ru-RU" sz="2000" dirty="0" err="1" smtClean="0"/>
              <a:t>нагретости</a:t>
            </a:r>
            <a:r>
              <a:rPr lang="ru-RU" sz="2000" dirty="0" smtClean="0"/>
              <a:t> воздуха, определяемая при помощи термометра.</a:t>
            </a:r>
            <a:endParaRPr lang="ru-RU" sz="20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445102552"/>
              </p:ext>
            </p:extLst>
          </p:nvPr>
        </p:nvGraphicFramePr>
        <p:xfrm>
          <a:off x="5315189" y="700651"/>
          <a:ext cx="3538863" cy="5449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4" name="Picture 6" descr="http://www.terdens.com.pl/produkty/duze/0716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13534"/>
            <a:ext cx="2152791" cy="24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rofit-shop.ru/UserFiles/Image/img1295_22624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6261" y="4608767"/>
            <a:ext cx="2433374" cy="207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User\Мои документы\Мои рисунки\иконки\ico_ani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8700" y="5975908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02603"/>
          <p:cNvPicPr>
            <a:picLocks noChangeAspect="1" noChangeArrowheads="1"/>
          </p:cNvPicPr>
          <p:nvPr/>
        </p:nvPicPr>
        <p:blipFill>
          <a:blip r:embed="rId15" cstate="print"/>
          <a:srcRect r="56996"/>
          <a:stretch>
            <a:fillRect/>
          </a:stretch>
        </p:blipFill>
        <p:spPr bwMode="auto">
          <a:xfrm>
            <a:off x="395536" y="2348880"/>
            <a:ext cx="936104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095751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488738-2AF6-4587-AC5C-C1848E5D5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B3488738-2AF6-4587-AC5C-C1848E5D5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BDFBF8A-6811-4C9D-AEFE-8AC84134F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5BDFBF8A-6811-4C9D-AEFE-8AC84134F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F3E2B08-E7E9-4039-938B-AF70359AF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CF3E2B08-E7E9-4039-938B-AF70359AF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02F595B-61F4-4578-B539-B4F12E184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graphicEl>
                                              <a:dgm id="{402F595B-61F4-4578-B539-B4F12E184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DED24E2-21DF-4762-9889-857FFA4BA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4DED24E2-21DF-4762-9889-857FFA4BA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5C28836-D2B9-4D3B-AA4C-194277101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graphicEl>
                                              <a:dgm id="{05C28836-D2B9-4D3B-AA4C-194277101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74A346-93EB-43B4-AE74-9B4F6C2B4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B374A346-93EB-43B4-AE74-9B4F6C2B4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593</TotalTime>
  <Words>958</Words>
  <Application>Microsoft Office PowerPoint</Application>
  <PresentationFormat>Экран (4:3)</PresentationFormat>
  <Paragraphs>222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Тема13</vt:lpstr>
      <vt:lpstr>Нагревание воздуха   и его температура</vt:lpstr>
      <vt:lpstr>Тесты по теме «Атмосфера» </vt:lpstr>
      <vt:lpstr>Тесты по теме «Атмосфера» </vt:lpstr>
      <vt:lpstr>Расход солнечной энергии, поступающей на  Землю</vt:lpstr>
      <vt:lpstr>Как нагревается воздух </vt:lpstr>
      <vt:lpstr>Слайд 6</vt:lpstr>
      <vt:lpstr>Суточный ход температуры воздуха.</vt:lpstr>
      <vt:lpstr>Слайд 8</vt:lpstr>
      <vt:lpstr>Слайд 9</vt:lpstr>
      <vt:lpstr>Слайд 10</vt:lpstr>
      <vt:lpstr>Слайд 11</vt:lpstr>
      <vt:lpstr>Слайд 12</vt:lpstr>
      <vt:lpstr>Амплитуда </vt:lpstr>
      <vt:lpstr>График суточного хода температур</vt:lpstr>
      <vt:lpstr>Слайд 15</vt:lpstr>
      <vt:lpstr>Изотермы </vt:lpstr>
      <vt:lpstr>Домашнее задание</vt:lpstr>
      <vt:lpstr>Используемые ресурсы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kiv4ik</dc:creator>
  <cp:lastModifiedBy>Admin</cp:lastModifiedBy>
  <cp:revision>50</cp:revision>
  <dcterms:created xsi:type="dcterms:W3CDTF">2013-01-24T17:01:45Z</dcterms:created>
  <dcterms:modified xsi:type="dcterms:W3CDTF">2013-03-27T19:27:01Z</dcterms:modified>
</cp:coreProperties>
</file>